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  <p:sldMasterId id="2147483716" r:id="rId2"/>
    <p:sldMasterId id="2147483731" r:id="rId3"/>
    <p:sldMasterId id="2147483740" r:id="rId4"/>
    <p:sldMasterId id="2147483749" r:id="rId5"/>
  </p:sldMasterIdLst>
  <p:notesMasterIdLst>
    <p:notesMasterId r:id="rId7"/>
  </p:notesMasterIdLst>
  <p:handoutMasterIdLst>
    <p:handoutMasterId r:id="rId8"/>
  </p:handoutMasterIdLst>
  <p:sldIdLst>
    <p:sldId id="392" r:id="rId6"/>
  </p:sldIdLst>
  <p:sldSz cx="12192000" cy="6858000"/>
  <p:notesSz cx="7010400" cy="12039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80" userDrawn="1">
          <p15:clr>
            <a:srgbClr val="A4A3A4"/>
          </p15:clr>
        </p15:guide>
        <p15:guide id="2" pos="6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92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soren" initials="k" lastIdx="4" clrIdx="0"/>
  <p:cmAuthor id="1" name="Scaglione, John M." initials="SJM" lastIdx="1" clrIdx="1">
    <p:extLst>
      <p:ext uri="{19B8F6BF-5375-455C-9EA6-DF929625EA0E}">
        <p15:presenceInfo xmlns:p15="http://schemas.microsoft.com/office/powerpoint/2012/main" userId="S-1-5-21-1060284298-842925246-1417001333-77387" providerId="AD"/>
      </p:ext>
    </p:extLst>
  </p:cmAuthor>
  <p:cmAuthor id="2" name="Raney, Rose B." initials="RRB" lastIdx="10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2"/>
    <a:srgbClr val="1E7640"/>
    <a:srgbClr val="FF0000"/>
    <a:srgbClr val="306DBE"/>
    <a:srgbClr val="0066FF"/>
    <a:srgbClr val="0070B9"/>
    <a:srgbClr val="1B5527"/>
    <a:srgbClr val="FF5050"/>
    <a:srgbClr val="0066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88639" autoAdjust="0"/>
  </p:normalViewPr>
  <p:slideViewPr>
    <p:cSldViewPr snapToGrid="0">
      <p:cViewPr varScale="1">
        <p:scale>
          <a:sx n="60" d="100"/>
          <a:sy n="60" d="100"/>
        </p:scale>
        <p:origin x="848" y="52"/>
      </p:cViewPr>
      <p:guideLst>
        <p:guide orient="horz" pos="580"/>
        <p:guide pos="6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468"/>
    </p:cViewPr>
  </p:sorterViewPr>
  <p:notesViewPr>
    <p:cSldViewPr snapToGrid="0">
      <p:cViewPr varScale="1">
        <p:scale>
          <a:sx n="65" d="100"/>
          <a:sy n="65" d="100"/>
        </p:scale>
        <p:origin x="-1458" y="-108"/>
      </p:cViewPr>
      <p:guideLst>
        <p:guide orient="horz" pos="3792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3038476" cy="60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7" tIns="45408" rIns="90817" bIns="45408" numCol="1" anchor="t" anchorCtr="0" compatLnSpc="1">
            <a:prstTxWarp prst="textNoShape">
              <a:avLst/>
            </a:prstTxWarp>
          </a:bodyPr>
          <a:lstStyle>
            <a:lvl1pPr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9" y="5"/>
            <a:ext cx="3038476" cy="60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7" tIns="45408" rIns="90817" bIns="45408" numCol="1" anchor="t" anchorCtr="0" compatLnSpc="1">
            <a:prstTxWarp prst="textNoShape">
              <a:avLst/>
            </a:prstTxWarp>
          </a:bodyPr>
          <a:lstStyle>
            <a:lvl1pPr algn="r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1437211"/>
            <a:ext cx="3038476" cy="60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7" tIns="45408" rIns="90817" bIns="45408" numCol="1" anchor="b" anchorCtr="0" compatLnSpc="1">
            <a:prstTxWarp prst="textNoShape">
              <a:avLst/>
            </a:prstTxWarp>
          </a:bodyPr>
          <a:lstStyle>
            <a:lvl1pPr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9" y="11437211"/>
            <a:ext cx="3038476" cy="60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7" tIns="45408" rIns="90817" bIns="45408" numCol="1" anchor="b" anchorCtr="0" compatLnSpc="1">
            <a:prstTxWarp prst="textNoShape">
              <a:avLst/>
            </a:prstTxWarp>
          </a:bodyPr>
          <a:lstStyle>
            <a:lvl1pPr algn="r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fld id="{740BFE1E-4A15-4C0E-A380-CBEC80642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12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27362" cy="5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7" tIns="44805" rIns="89607" bIns="44805" numCol="1" anchor="t" anchorCtr="0" compatLnSpc="1">
            <a:prstTxWarp prst="textNoShape">
              <a:avLst/>
            </a:prstTxWarp>
          </a:bodyPr>
          <a:lstStyle>
            <a:lvl1pPr defTabSz="896425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8" y="0"/>
            <a:ext cx="3027362" cy="5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7" tIns="44805" rIns="89607" bIns="44805" numCol="1" anchor="t" anchorCtr="0" compatLnSpc="1">
            <a:prstTxWarp prst="textNoShape">
              <a:avLst/>
            </a:prstTxWarp>
          </a:bodyPr>
          <a:lstStyle>
            <a:lvl1pPr algn="r" defTabSz="896425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41338" y="887413"/>
            <a:ext cx="8069263" cy="4540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5" y="5723744"/>
            <a:ext cx="5122862" cy="542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7" tIns="44805" rIns="89607" bIns="44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11447491"/>
            <a:ext cx="3027362" cy="5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7" tIns="44805" rIns="89607" bIns="44805" numCol="1" anchor="b" anchorCtr="0" compatLnSpc="1">
            <a:prstTxWarp prst="textNoShape">
              <a:avLst/>
            </a:prstTxWarp>
          </a:bodyPr>
          <a:lstStyle>
            <a:lvl1pPr defTabSz="896425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8" y="11447491"/>
            <a:ext cx="3027362" cy="5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7" tIns="44805" rIns="89607" bIns="44805" numCol="1" anchor="b" anchorCtr="0" compatLnSpc="1">
            <a:prstTxWarp prst="textNoShape">
              <a:avLst/>
            </a:prstTxWarp>
          </a:bodyPr>
          <a:lstStyle>
            <a:lvl1pPr algn="r" defTabSz="896425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fld id="{FE9FFD6A-C3B7-46DE-A906-9AEB290D3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9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41338" y="887413"/>
            <a:ext cx="8069263" cy="454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project cask drying temperature was below 300C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FFD6A-C3B7-46DE-A906-9AEB290D3ED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9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7573075" y="1"/>
            <a:ext cx="4618925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7169685" y="1"/>
            <a:ext cx="169704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534150" y="-534659"/>
            <a:ext cx="3519399" cy="45880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6210126" y="868053"/>
            <a:ext cx="6858002" cy="5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224" y="235946"/>
            <a:ext cx="5546896" cy="484748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25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1513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8240890" y="66"/>
            <a:ext cx="3938061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225" y="811970"/>
            <a:ext cx="2869699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1" name="Picture 20" descr="DifScat_better vibe.jpg.jpe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671" y="1402065"/>
            <a:ext cx="2491336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2715768"/>
            <a:ext cx="2218944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33887427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16694" indent="-216694">
              <a:spcBef>
                <a:spcPts val="135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1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5541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773906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112044" indent="-166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2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5082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6000" y="1078994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4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80"/>
            <a:ext cx="5413469" cy="4247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8" y="2891883"/>
            <a:ext cx="5431021" cy="2252546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buClr>
                <a:schemeClr val="tx1"/>
              </a:buClr>
              <a:buFont typeface="Century Gothic" panose="020B0502020202020204" pitchFamily="34" charset="0"/>
              <a:buChar char="–"/>
              <a:defRPr sz="1350">
                <a:latin typeface="Century Gothic" panose="020B0502020202020204" pitchFamily="34" charset="0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77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2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1"/>
            <a:ext cx="11425236" cy="424732"/>
          </a:xfrm>
        </p:spPr>
        <p:txBody>
          <a:bodyPr/>
          <a:lstStyle>
            <a:lvl1pPr>
              <a:lnSpc>
                <a:spcPct val="90000"/>
              </a:lnSpc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9838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2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1"/>
            <a:ext cx="11504904" cy="424732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1" y="1444752"/>
            <a:ext cx="5507832" cy="821190"/>
          </a:xfrm>
        </p:spPr>
        <p:txBody>
          <a:bodyPr anchor="b"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1" y="2275469"/>
            <a:ext cx="5507832" cy="3373229"/>
          </a:xfrm>
        </p:spPr>
        <p:txBody>
          <a:bodyPr/>
          <a:lstStyle>
            <a:lvl1pPr marL="172641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>
                <a:latin typeface="+mn-lt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3pPr>
            <a:lvl4pPr marL="728663" indent="0">
              <a:buClr>
                <a:schemeClr val="tx1"/>
              </a:buClr>
              <a:buFont typeface="Century Gothic" panose="020B0502020202020204" pitchFamily="34" charset="0"/>
              <a:buNone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9"/>
            <a:ext cx="5504688" cy="3373229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 baseline="0">
                <a:latin typeface="Century Gothic" panose="020B0502020202020204" pitchFamily="34" charset="0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3pPr>
            <a:lvl4pPr marL="858441" indent="-129779">
              <a:buClr>
                <a:schemeClr val="tx1"/>
              </a:buClr>
              <a:buFont typeface="Century Gothic" panose="020B0502020202020204" pitchFamily="34" charset="0"/>
              <a:buChar char="•"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2496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2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1"/>
            <a:ext cx="11504904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7" y="1387602"/>
            <a:ext cx="3610479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7" y="2208794"/>
            <a:ext cx="361047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 baseline="0"/>
            </a:lvl1pPr>
            <a:lvl2pPr marL="385763" indent="-16906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 baseline="0"/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9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5"/>
            <a:ext cx="360841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1" y="1387602"/>
            <a:ext cx="3608419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1" y="2213185"/>
            <a:ext cx="360841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3886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1" y="1435553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6" y="1435553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6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5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5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2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400521"/>
            <a:ext cx="10332720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89942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3"/>
            <a:ext cx="3868139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1" y="1435553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3"/>
            <a:ext cx="3868139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1" y="948037"/>
            <a:ext cx="386675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1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7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40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5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2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405256"/>
            <a:ext cx="10332720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87536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2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7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1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1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1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2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4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4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85800" indent="-170260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7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9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3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2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405256"/>
            <a:ext cx="10332720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3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9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188349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8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4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80" y="1275789"/>
            <a:ext cx="5537405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357256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80" y="1275789"/>
            <a:ext cx="5537405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8"/>
            <a:ext cx="5512904" cy="4163291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9439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1" y="236982"/>
            <a:ext cx="11515053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87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91"/>
            <a:ext cx="7464187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3"/>
            <a:ext cx="3846275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9"/>
            <a:ext cx="3576228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81" y="2800350"/>
            <a:ext cx="3541945" cy="3816258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6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4338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1" y="2383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1"/>
            <a:ext cx="11000232" cy="424732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49" y="0"/>
            <a:ext cx="6165851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4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8797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1" y="236982"/>
            <a:ext cx="11515053" cy="507831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35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0675"/>
            <a:ext cx="109728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3541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0"/>
            <a:ext cx="7552267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6184" y="1141413"/>
            <a:ext cx="10972800" cy="511016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16026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0675"/>
            <a:ext cx="53848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0675"/>
            <a:ext cx="53848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9015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38251"/>
            <a:ext cx="6815667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08001"/>
            <a:ext cx="4011084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76326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11134064" cy="31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7180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1" y="236982"/>
            <a:ext cx="11515053" cy="507831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2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7573075" y="1"/>
            <a:ext cx="4618925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7169685" y="1"/>
            <a:ext cx="169704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534150" y="-534659"/>
            <a:ext cx="3519399" cy="45880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6210126" y="868053"/>
            <a:ext cx="6858002" cy="5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224" y="235946"/>
            <a:ext cx="5546896" cy="484748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25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1513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8240890" y="66"/>
            <a:ext cx="3938061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225" y="811970"/>
            <a:ext cx="2869699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1" name="Picture 20" descr="DifScat_better vibe.jpg.jpe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671" y="1402065"/>
            <a:ext cx="2491336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2715768"/>
            <a:ext cx="2218944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17752952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" y="23698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554" y="1402417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554" y="2227999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657" y="1402417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657" y="2227999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0546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1" y="236982"/>
            <a:ext cx="11515053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20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" y="23698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554" y="1402417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554" y="2227999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657" y="1402417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657" y="2227999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8806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534150" y="-534659"/>
            <a:ext cx="3519399" cy="4588036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/>
        </p:nvSpPr>
        <p:spPr bwMode="auto">
          <a:xfrm>
            <a:off x="7169685" y="0"/>
            <a:ext cx="1648884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3" y="237744"/>
            <a:ext cx="578862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8286045" y="66"/>
            <a:ext cx="3905955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421153-50C8-4ACF-9ADA-ABE72E4C4506}"/>
              </a:ext>
            </a:extLst>
          </p:cNvPr>
          <p:cNvSpPr/>
          <p:nvPr userDrawn="1"/>
        </p:nvSpPr>
        <p:spPr>
          <a:xfrm>
            <a:off x="-27723" y="6496755"/>
            <a:ext cx="5151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45FA921B-D926-42EC-95CD-8748ED1A4DB3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FDB3E-5D13-4C24-B258-ADEAFF95BDBD}"/>
              </a:ext>
            </a:extLst>
          </p:cNvPr>
          <p:cNvSpPr/>
          <p:nvPr userDrawn="1"/>
        </p:nvSpPr>
        <p:spPr>
          <a:xfrm>
            <a:off x="268223" y="6496754"/>
            <a:ext cx="13548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EPRI ESCP Meeting</a:t>
            </a:r>
          </a:p>
        </p:txBody>
      </p:sp>
    </p:spTree>
    <p:extLst>
      <p:ext uri="{BB962C8B-B14F-4D97-AF65-F5344CB8AC3E}">
        <p14:creationId xmlns:p14="http://schemas.microsoft.com/office/powerpoint/2010/main" val="163648663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" y="237744"/>
            <a:ext cx="11504904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95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898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85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182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2" y="1074422"/>
            <a:ext cx="11334583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2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162" y="5343835"/>
            <a:ext cx="5384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3"/>
            <a:ext cx="8678195" cy="757130"/>
          </a:xfrm>
        </p:spPr>
        <p:txBody>
          <a:bodyPr/>
          <a:lstStyle>
            <a:lvl1pPr algn="l">
              <a:defRPr sz="2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5" cy="2028101"/>
          </a:xfr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0402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16694" indent="-216694">
              <a:spcBef>
                <a:spcPts val="135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1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5541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773906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112044" indent="-166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408496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6000" y="1078994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4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80"/>
            <a:ext cx="5413469" cy="4247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8" y="2891883"/>
            <a:ext cx="5431021" cy="2252546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buClr>
                <a:schemeClr val="tx1"/>
              </a:buClr>
              <a:buFont typeface="Century Gothic" panose="020B0502020202020204" pitchFamily="34" charset="0"/>
              <a:buChar char="–"/>
              <a:defRPr sz="1350">
                <a:latin typeface="Century Gothic" panose="020B0502020202020204" pitchFamily="34" charset="0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5965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534150" y="-534659"/>
            <a:ext cx="3519399" cy="4588036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/>
        </p:nvSpPr>
        <p:spPr bwMode="auto">
          <a:xfrm>
            <a:off x="7169685" y="0"/>
            <a:ext cx="1648884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3" y="237744"/>
            <a:ext cx="578862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8286045" y="66"/>
            <a:ext cx="3905955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421153-50C8-4ACF-9ADA-ABE72E4C4506}"/>
              </a:ext>
            </a:extLst>
          </p:cNvPr>
          <p:cNvSpPr/>
          <p:nvPr userDrawn="1"/>
        </p:nvSpPr>
        <p:spPr>
          <a:xfrm>
            <a:off x="-27723" y="6496755"/>
            <a:ext cx="5151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45FA921B-D926-42EC-95CD-8748ED1A4DB3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FDB3E-5D13-4C24-B258-ADEAFF95BDBD}"/>
              </a:ext>
            </a:extLst>
          </p:cNvPr>
          <p:cNvSpPr/>
          <p:nvPr userDrawn="1"/>
        </p:nvSpPr>
        <p:spPr>
          <a:xfrm>
            <a:off x="268223" y="6496754"/>
            <a:ext cx="13548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EPRI ESCP Meeting</a:t>
            </a:r>
          </a:p>
        </p:txBody>
      </p:sp>
    </p:spTree>
    <p:extLst>
      <p:ext uri="{BB962C8B-B14F-4D97-AF65-F5344CB8AC3E}">
        <p14:creationId xmlns:p14="http://schemas.microsoft.com/office/powerpoint/2010/main" val="212697475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1"/>
            <a:ext cx="11504904" cy="424732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172641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>
                <a:latin typeface="+mn-lt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3pPr>
            <a:lvl4pPr marL="728663" indent="0">
              <a:buClr>
                <a:schemeClr val="tx1"/>
              </a:buClr>
              <a:buFont typeface="Century Gothic" panose="020B0502020202020204" pitchFamily="34" charset="0"/>
              <a:buNone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 baseline="0">
                <a:latin typeface="Century Gothic" panose="020B0502020202020204" pitchFamily="34" charset="0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3pPr>
            <a:lvl4pPr marL="858441" indent="-129779">
              <a:buClr>
                <a:schemeClr val="tx1"/>
              </a:buClr>
              <a:buFont typeface="Century Gothic" panose="020B0502020202020204" pitchFamily="34" charset="0"/>
              <a:buChar char="•"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2391682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1"/>
            <a:ext cx="11504904" cy="424732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9"/>
            <a:ext cx="5507832" cy="3373229"/>
          </a:xfrm>
        </p:spPr>
        <p:txBody>
          <a:bodyPr/>
          <a:lstStyle>
            <a:lvl1pPr marL="172641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>
                <a:latin typeface="+mn-lt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3pPr>
            <a:lvl4pPr marL="728663" indent="0">
              <a:buClr>
                <a:schemeClr val="tx1"/>
              </a:buClr>
              <a:buFont typeface="Century Gothic" panose="020B0502020202020204" pitchFamily="34" charset="0"/>
              <a:buNone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9"/>
            <a:ext cx="5504688" cy="3373229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 baseline="0">
                <a:latin typeface="Century Gothic" panose="020B0502020202020204" pitchFamily="34" charset="0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3pPr>
            <a:lvl4pPr marL="858441" indent="-129779">
              <a:buClr>
                <a:schemeClr val="tx1"/>
              </a:buClr>
              <a:buFont typeface="Century Gothic" panose="020B0502020202020204" pitchFamily="34" charset="0"/>
              <a:buChar char="•"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40045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1"/>
            <a:ext cx="11425236" cy="424732"/>
          </a:xfrm>
        </p:spPr>
        <p:txBody>
          <a:bodyPr/>
          <a:lstStyle>
            <a:lvl1pPr>
              <a:lnSpc>
                <a:spcPct val="90000"/>
              </a:lnSpc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0665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535793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1"/>
            <a:ext cx="11504904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 baseline="0"/>
            </a:lvl1pPr>
            <a:lvl2pPr marL="385763" indent="-16906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 baseline="0"/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3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3" y="2213185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5424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1"/>
            <a:ext cx="11504904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7" y="1387602"/>
            <a:ext cx="3610479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7" y="2208794"/>
            <a:ext cx="361047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 baseline="0"/>
            </a:lvl1pPr>
            <a:lvl2pPr marL="385763" indent="-16906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 baseline="0"/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9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5"/>
            <a:ext cx="360841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1" y="1387602"/>
            <a:ext cx="3608419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1" y="2213185"/>
            <a:ext cx="360841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28506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8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4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80" y="1275789"/>
            <a:ext cx="5537405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1429155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80" y="1275789"/>
            <a:ext cx="5537405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8"/>
            <a:ext cx="5512904" cy="4163291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870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91"/>
            <a:ext cx="7464187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3"/>
            <a:ext cx="3846275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9"/>
            <a:ext cx="3576228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81" y="2800350"/>
            <a:ext cx="3541945" cy="3816258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6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0947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1" y="2383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1"/>
            <a:ext cx="11000232" cy="424732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49" y="0"/>
            <a:ext cx="6165851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4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7384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" y="237744"/>
            <a:ext cx="11504904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3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412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412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17" y="1005840"/>
            <a:ext cx="5821683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234" y="1527048"/>
            <a:ext cx="5783767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1411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1413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2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8" y="365858"/>
            <a:ext cx="10363317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653330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12108"/>
            <a:ext cx="3868139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1" y="1412108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12108"/>
            <a:ext cx="3868139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1" y="948037"/>
            <a:ext cx="386675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1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179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235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7710" y="1005840"/>
            <a:ext cx="386675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9719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2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65858"/>
            <a:ext cx="10418329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2338140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1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2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1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2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4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4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19" y="1005840"/>
            <a:ext cx="286145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319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8610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8610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2953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3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2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65858"/>
            <a:ext cx="10418331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7191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7191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1535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1" y="236982"/>
            <a:ext cx="11515053" cy="507831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94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68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7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2" y="1074422"/>
            <a:ext cx="11334583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2" y="5343835"/>
            <a:ext cx="5384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3"/>
            <a:ext cx="8678195" cy="757130"/>
          </a:xfrm>
        </p:spPr>
        <p:txBody>
          <a:bodyPr/>
          <a:lstStyle>
            <a:lvl1pPr algn="l">
              <a:defRPr sz="2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5" cy="2028101"/>
          </a:xfr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7" y="5409490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50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534150" y="-534659"/>
            <a:ext cx="3519399" cy="458803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8224" y="237744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8224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EPRI ESCP Meeting</a:t>
            </a: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759884" y="-2814638"/>
            <a:ext cx="33867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4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08" r:id="rId7"/>
    <p:sldLayoutId id="2147483703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1"/>
            <a:ext cx="11430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5" y="1650030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2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29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9pPr>
    </p:titleStyle>
    <p:bodyStyle>
      <a:lvl1pPr marL="215504" indent="-215504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6731" indent="-2143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72716" indent="-2143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58441" indent="-129779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12044" indent="-166688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Font typeface="Arial" charset="0"/>
        <a:buChar char="»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12192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79556" name="Title Placeholder 13"/>
          <p:cNvSpPr>
            <a:spLocks noGrp="1"/>
          </p:cNvSpPr>
          <p:nvPr>
            <p:ph type="title"/>
          </p:nvPr>
        </p:nvSpPr>
        <p:spPr bwMode="auto">
          <a:xfrm>
            <a:off x="237067" y="0"/>
            <a:ext cx="755226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9557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366184" y="1141413"/>
            <a:ext cx="109728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73567" y="6616700"/>
            <a:ext cx="9715500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000" dirty="0">
              <a:solidFill>
                <a:prstClr val="white"/>
              </a:solidFill>
              <a:ea typeface="ＭＳ Ｐゴシック" pitchFamily="-108" charset="-128"/>
              <a:cs typeface="Arial" charset="0"/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7302501" y="6616700"/>
            <a:ext cx="4889500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1000" dirty="0">
                <a:solidFill>
                  <a:prstClr val="white"/>
                </a:solidFill>
                <a:ea typeface="ＭＳ Ｐゴシック" pitchFamily="-108" charset="-128"/>
                <a:cs typeface="Arial" charset="0"/>
              </a:rPr>
              <a:t>energy.gov/ne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759451" y="6580189"/>
            <a:ext cx="49318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C442D1F6-B04B-4A74-BB1C-D46C8DEB0BEC}" type="slidenum">
              <a:rPr lang="en-US" sz="1200">
                <a:solidFill>
                  <a:prstClr val="white"/>
                </a:solidFill>
                <a:ea typeface="ＭＳ Ｐゴシック" pitchFamily="-110" charset="-128"/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1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hf hdr="0" ft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kern="1200">
          <a:solidFill>
            <a:srgbClr val="FFFFFF"/>
          </a:solidFill>
          <a:latin typeface="+mj-lt"/>
          <a:ea typeface="ＭＳ Ｐゴシック" pitchFamily="-108" charset="-128"/>
          <a:cs typeface="ＭＳ Ｐゴシック" pitchFamily="-110" charset="-128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 pitchFamily="-110" charset="-128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 pitchFamily="-110" charset="-128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 pitchFamily="-110" charset="-128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 pitchFamily="-110" charset="-128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92929"/>
          </a:solidFill>
          <a:latin typeface="+mn-lt"/>
          <a:ea typeface="ＭＳ Ｐゴシック" pitchFamily="-108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4pPr>
      <a:lvl5pPr marL="20574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»"/>
        <a:tabLst/>
        <a:defRPr lang="en-US" kern="1200" smtClean="0">
          <a:solidFill>
            <a:srgbClr val="292929"/>
          </a:solidFill>
          <a:effectLst/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534150" y="-534659"/>
            <a:ext cx="3519399" cy="458803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8224" y="237744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8224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EPRI ESCP Meeting</a:t>
            </a: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759884" y="-2814638"/>
            <a:ext cx="33867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1"/>
            <a:ext cx="11430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5" y="1650030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2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7929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9pPr>
    </p:titleStyle>
    <p:bodyStyle>
      <a:lvl1pPr marL="215504" indent="-215504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6731" indent="-2143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72716" indent="-2143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58441" indent="-129779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12044" indent="-166688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Font typeface="Arial" charset="0"/>
        <a:buChar char="»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8A46F9-C7CB-49AF-B05E-766F3814A573}"/>
              </a:ext>
            </a:extLst>
          </p:cNvPr>
          <p:cNvSpPr/>
          <p:nvPr/>
        </p:nvSpPr>
        <p:spPr>
          <a:xfrm>
            <a:off x="0" y="852151"/>
            <a:ext cx="9216733" cy="902175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7A1AE-A92E-4E22-B650-B89BD7DA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4" y="0"/>
            <a:ext cx="8923922" cy="17543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specially designed heat treatment oven was used to simulate temperatures of dry storage vacuum drying on three sister rods: </a:t>
            </a:r>
            <a:br>
              <a:rPr lang="en-US" dirty="0"/>
            </a:br>
            <a:r>
              <a:rPr lang="en-US" dirty="0"/>
              <a:t>1 M5, 1 ZIRLO, and 1 Zirc-4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5599B9-D769-4E5D-9A96-F9987DDD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11" y="1991800"/>
            <a:ext cx="8923922" cy="43445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dirty="0">
                <a:latin typeface="+mn-lt"/>
              </a:rPr>
              <a:t>The oven has 7 zones using individual insulated heating blankets and is capable of multiple temperature profiles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dirty="0">
                <a:latin typeface="+mn-lt"/>
              </a:rPr>
              <a:t>Each of the 3 selected sister rods was heat treated using a flat axial profile at 400 </a:t>
            </a:r>
            <a:r>
              <a:rPr lang="en-US" dirty="0">
                <a:latin typeface="Century Gothic" panose="020B0502020202020204" pitchFamily="34" charset="0"/>
                <a:sym typeface="Symbol" panose="05050102010706020507" pitchFamily="18" charset="2"/>
              </a:rPr>
              <a:t>°</a:t>
            </a:r>
            <a:r>
              <a:rPr lang="en-US" dirty="0">
                <a:latin typeface="+mn-lt"/>
              </a:rPr>
              <a:t>C with a ≤5 </a:t>
            </a:r>
            <a:r>
              <a:rPr lang="en-US" dirty="0">
                <a:latin typeface="Century Gothic" panose="020B0502020202020204" pitchFamily="34" charset="0"/>
                <a:sym typeface="Symbol" panose="05050102010706020507" pitchFamily="18" charset="2"/>
              </a:rPr>
              <a:t>°</a:t>
            </a:r>
            <a:r>
              <a:rPr lang="en-US" dirty="0">
                <a:latin typeface="+mn-lt"/>
              </a:rPr>
              <a:t>C/</a:t>
            </a:r>
            <a:r>
              <a:rPr lang="en-US" dirty="0" err="1">
                <a:latin typeface="+mn-lt"/>
              </a:rPr>
              <a:t>hr</a:t>
            </a:r>
            <a:r>
              <a:rPr lang="en-US" dirty="0">
                <a:latin typeface="+mn-lt"/>
              </a:rPr>
              <a:t> cooldown rate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dirty="0">
                <a:latin typeface="+mn-lt"/>
              </a:rPr>
              <a:t>Each rod heat treatment included approximately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38 h heatup + 8 h at temperature + 100 h cooldown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dirty="0">
                <a:latin typeface="+mn-lt"/>
              </a:rPr>
              <a:t>The metallographic and mechanical test results from the heat-treated rods will be compared with the data from baseline rods to determine if vacuum drying imposes any changes on the cladding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745B0-85D7-4AA2-9E83-A6BE90966D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9" b="9048"/>
          <a:stretch/>
        </p:blipFill>
        <p:spPr>
          <a:xfrm rot="5400000">
            <a:off x="7987154" y="1411324"/>
            <a:ext cx="5144430" cy="268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DAD6BE-1F99-44E1-B5D9-02BC45A309B9}"/>
              </a:ext>
            </a:extLst>
          </p:cNvPr>
          <p:cNvSpPr txBox="1"/>
          <p:nvPr/>
        </p:nvSpPr>
        <p:spPr>
          <a:xfrm>
            <a:off x="9218140" y="5952883"/>
            <a:ext cx="260803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dirty="0">
                <a:latin typeface="+mn-lt"/>
              </a:rPr>
              <a:t>Image provided by R.A. Montgomery; US Dept. of Energy, Oak Ridge National Laboratory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BA2BC-C9A5-49DA-A380-C38D6D905EB2}"/>
              </a:ext>
            </a:extLst>
          </p:cNvPr>
          <p:cNvSpPr txBox="1"/>
          <p:nvPr/>
        </p:nvSpPr>
        <p:spPr>
          <a:xfrm>
            <a:off x="9218140" y="5414918"/>
            <a:ext cx="260522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>
                <a:latin typeface="+mn-lt"/>
              </a:rPr>
              <a:t>ORNL’s 7-zone heat treatment oven located in the Irradiated Fuels Examination Laboratory can heat treat full length spent fuel rods.</a:t>
            </a:r>
          </a:p>
        </p:txBody>
      </p:sp>
    </p:spTree>
    <p:extLst>
      <p:ext uri="{BB962C8B-B14F-4D97-AF65-F5344CB8AC3E}">
        <p14:creationId xmlns:p14="http://schemas.microsoft.com/office/powerpoint/2010/main" val="33216706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4 x 3 template" id="{DE98BF20-013F-4C9D-954C-BC251CE34EB3}" vid="{B1C733D2-F2BF-4C08-8B75-AA9BD2020AF0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3.xml><?xml version="1.0" encoding="utf-8"?>
<a:theme xmlns:a="http://schemas.openxmlformats.org/drawingml/2006/main" name="2_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4 x 3 template" id="{DE98BF20-013F-4C9D-954C-BC251CE34EB3}" vid="{B1C733D2-F2BF-4C08-8B75-AA9BD2020AF0}"/>
    </a:ext>
  </a:extLst>
</a:theme>
</file>

<file path=ppt/theme/theme5.xml><?xml version="1.0" encoding="utf-8"?>
<a:theme xmlns:a="http://schemas.openxmlformats.org/drawingml/2006/main" name="1_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sposal" ma:contentTypeID="0x0101003F73C9530E9D0C4590626973E01F86C00100BA6E5A76C0E0374C8A44208A2ECDFD6A" ma:contentTypeVersion="29" ma:contentTypeDescription="This is the official Content Type in SharePoint. This designates the function (Disposal, Storage, etc.) that a content item being uploaded to the repository belongs to." ma:contentTypeScope="" ma:versionID="246d70878d54f157dd2d7c4a79545fa3">
  <xsd:schema xmlns:xsd="http://www.w3.org/2001/XMLSchema" xmlns:xs="http://www.w3.org/2001/XMLSchema" xmlns:p="http://schemas.microsoft.com/office/2006/metadata/properties" xmlns:ns2="4d35072b-2293-41e5-b72d-717675e9dea2" targetNamespace="http://schemas.microsoft.com/office/2006/metadata/properties" ma:root="true" ma:fieldsID="11d2233fd8670f8ce86abacc64794f6c" ns2:_="">
    <xsd:import namespace="4d35072b-2293-41e5-b72d-717675e9dea2"/>
    <xsd:element name="properties">
      <xsd:complexType>
        <xsd:sequence>
          <xsd:element name="documentManagement">
            <xsd:complexType>
              <xsd:all>
                <xsd:element ref="ns2:Author_x005f_x0020__x005f_x0028_NEFC_x005f_x0020_KM_x005f_x0029_"/>
                <xsd:element ref="ns2:Publication_x005f_x0020_Date"/>
                <xsd:element ref="ns2:Publisher_x005f_x0020__x005f_x0028_NEFC_x005f_x0020_KM_x005f_x0029_" minOccurs="0"/>
                <xsd:element ref="ns2:SAND_x005f_x0020_Number" minOccurs="0"/>
                <xsd:element ref="ns2:l1d3df7e09684d5a87015f7163e936c9" minOccurs="0"/>
                <xsd:element ref="ns2:i43f14c28349405092e42b38c9d0dd0c" minOccurs="0"/>
                <xsd:element ref="ns2:l07ef2ab96e34230a2a965e7224e77f3" minOccurs="0"/>
                <xsd:element ref="ns2:id1c59269c40412ebebd4c49c9c7cebb" minOccurs="0"/>
                <xsd:element ref="ns2:pe76219b3a9649a5a947a5a62a5ca157" minOccurs="0"/>
                <xsd:element ref="ns2:lbb69d7657954d6e8286f970a3331f7d" minOccurs="0"/>
                <xsd:element ref="ns2:n52be3895ec4416e85730295044ca3be" minOccurs="0"/>
                <xsd:element ref="ns2:o33d2c11eb8149dd843dd4a4b9d31adc" minOccurs="0"/>
                <xsd:element ref="ns2:c7b0a16c3764456e918619c68611bfee" minOccurs="0"/>
                <xsd:element ref="ns2:o29ce2be6c874d558d14a8efb2cf2f73" minOccurs="0"/>
                <xsd:element ref="ns2:g9948d445c2f44eb8b39f5143260bf35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5072b-2293-41e5-b72d-717675e9dea2" elementFormDefault="qualified">
    <xsd:import namespace="http://schemas.microsoft.com/office/2006/documentManagement/types"/>
    <xsd:import namespace="http://schemas.microsoft.com/office/infopath/2007/PartnerControls"/>
    <xsd:element name="Author_x005f_x0020__x005f_x0028_NEFC_x005f_x0020_KM_x005f_x0029_" ma:index="4" ma:displayName="Author(s)" ma:description="The individual who wrote or contributed to the knowledge asset." ma:internalName="Author_x0020__x0028_NEFC_x0020_KM_x0029_" ma:readOnly="false">
      <xsd:simpleType>
        <xsd:restriction base="dms:Text">
          <xsd:maxLength value="255"/>
        </xsd:restriction>
      </xsd:simpleType>
    </xsd:element>
    <xsd:element name="Publication_x005f_x0020_Date" ma:index="14" ma:displayName="Publication Date" ma:description="Date the document was published." ma:format="DateOnly" ma:internalName="Publication_x0020_Date" ma:readOnly="false">
      <xsd:simpleType>
        <xsd:restriction base="dms:DateTime"/>
      </xsd:simpleType>
    </xsd:element>
    <xsd:element name="Publisher_x005f_x0020__x005f_x0028_NEFC_x005f_x0020_KM_x005f_x0029_" ma:index="15" nillable="true" ma:displayName="Publisher(s)" ma:internalName="Publisher_x0020__x0028_NEFC_x0020_KM_x0029_" ma:readOnly="false">
      <xsd:simpleType>
        <xsd:restriction base="dms:Text">
          <xsd:maxLength value="255"/>
        </xsd:restriction>
      </xsd:simpleType>
    </xsd:element>
    <xsd:element name="SAND_x005f_x0020_Number" ma:index="16" nillable="true" ma:displayName="Document ID" ma:internalName="SAND_x0020_Number" ma:readOnly="false">
      <xsd:simpleType>
        <xsd:restriction base="dms:Text">
          <xsd:maxLength value="255"/>
        </xsd:restriction>
      </xsd:simpleType>
    </xsd:element>
    <xsd:element name="l1d3df7e09684d5a87015f7163e936c9" ma:index="17" nillable="true" ma:taxonomy="true" ma:internalName="l1d3df7e09684d5a87015f7163e936c9" ma:taxonomyFieldName="Technical_x0020_Field" ma:displayName="Technical Field" ma:readOnly="false" ma:default="" ma:fieldId="{51d3df7e-0968-4d5a-8701-5f7163e936c9}" ma:taxonomyMulti="true" ma:sspId="ae9a0c85-7947-4de8-8007-231928f82877" ma:termSetId="f2ceb65c-d33a-47e0-8ab0-a37d3aef5a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43f14c28349405092e42b38c9d0dd0c" ma:index="18" nillable="true" ma:taxonomy="true" ma:internalName="i43f14c28349405092e42b38c9d0dd0c" ma:taxonomyFieldName="Funding_x0020_Source" ma:displayName="Funding Source" ma:readOnly="false" ma:default="" ma:fieldId="{243f14c2-8349-4050-92e4-2b38c9d0dd0c}" ma:taxonomyMulti="true" ma:sspId="ae9a0c85-7947-4de8-8007-231928f82877" ma:termSetId="8ed2d485-a6e6-4c29-9527-abff1f4ff8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07ef2ab96e34230a2a965e7224e77f3" ma:index="20" nillable="true" ma:taxonomy="true" ma:internalName="l07ef2ab96e34230a2a965e7224e77f3" ma:taxonomyFieldName="Material" ma:displayName="Material" ma:readOnly="false" ma:default="" ma:fieldId="{507ef2ab-96e3-4230-a2a9-65e7224e77f3}" ma:taxonomyMulti="true" ma:sspId="ae9a0c85-7947-4de8-8007-231928f82877" ma:termSetId="1b49d6d6-6314-458d-a263-98208f102a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1c59269c40412ebebd4c49c9c7cebb" ma:index="21" nillable="true" ma:taxonomy="true" ma:internalName="id1c59269c40412ebebd4c49c9c7cebb" ma:taxonomyFieldName="Site_x0020_Type" ma:displayName="Site Type" ma:readOnly="false" ma:default="" ma:fieldId="{2d1c5926-9c40-412e-bebd-4c49c9c7cebb}" ma:sspId="ae9a0c85-7947-4de8-8007-231928f82877" ma:termSetId="3df734da-d326-4339-a17a-14fdb2c2d1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76219b3a9649a5a947a5a62a5ca157" ma:index="22" nillable="true" ma:taxonomy="true" ma:internalName="pe76219b3a9649a5a947a5a62a5ca157" ma:taxonomyFieldName="SSCs" ma:displayName="Structures, Systems &amp; Components" ma:readOnly="false" ma:default="" ma:fieldId="{9e76219b-3a96-49a5-a947-a5a62a5ca157}" ma:taxonomyMulti="true" ma:sspId="ae9a0c85-7947-4de8-8007-231928f82877" ma:termSetId="6bf65cf5-b376-46ad-bfca-d01c92f9e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bb69d7657954d6e8286f970a3331f7d" ma:index="23" nillable="true" ma:taxonomy="true" ma:internalName="lbb69d7657954d6e8286f970a3331f7d" ma:taxonomyFieldName="Waste_x0020_Form" ma:displayName="Waste Form" ma:readOnly="false" ma:default="" ma:fieldId="{5bb69d76-5795-4d6e-8286-f970a3331f7d}" ma:taxonomyMulti="true" ma:sspId="ae9a0c85-7947-4de8-8007-231928f82877" ma:termSetId="4ad74786-bc5d-4252-99a7-a208fd7609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52be3895ec4416e85730295044ca3be" ma:index="25" ma:taxonomy="true" ma:internalName="n52be3895ec4416e85730295044ca3be" ma:taxonomyFieldName="Access_x0020_Limitation" ma:displayName="Access Limitation" ma:readOnly="false" ma:default="" ma:fieldId="{752be389-5ec4-416e-8573-0295044ca3be}" ma:sspId="ae9a0c85-7947-4de8-8007-231928f82877" ma:termSetId="8b1c94c8-b7ec-4208-be61-e28c8e44b3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33d2c11eb8149dd843dd4a4b9d31adc" ma:index="26" nillable="true" ma:taxonomy="true" ma:internalName="o33d2c11eb8149dd843dd4a4b9d31adc" ma:taxonomyFieldName="Subject_x0020_Matter" ma:displayName="Primary Subject Matter" ma:readOnly="false" ma:default="" ma:fieldId="{833d2c11-eb81-49dd-843d-d4a4b9d31adc}" ma:sspId="ae9a0c85-7947-4de8-8007-231928f82877" ma:termSetId="bea6f638-2a69-4113-984f-b99e0166f2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b0a16c3764456e918619c68611bfee" ma:index="29" nillable="true" ma:taxonomy="true" ma:internalName="c7b0a16c3764456e918619c68611bfee" ma:taxonomyFieldName="Secondary_x0020_Subject" ma:displayName="Subject Matter" ma:readOnly="false" ma:default="" ma:fieldId="{c7b0a16c-3764-456e-9186-19c68611bfee}" ma:taxonomyMulti="true" ma:sspId="ae9a0c85-7947-4de8-8007-231928f82877" ma:termSetId="1ed8914d-4771-4f15-9c1a-faf4589d6e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9ce2be6c874d558d14a8efb2cf2f73" ma:index="30" ma:taxonomy="true" ma:internalName="o29ce2be6c874d558d14a8efb2cf2f73" ma:taxonomyFieldName="Content_x0020_Type" ma:displayName="Category of Content" ma:readOnly="false" ma:default="" ma:fieldId="{829ce2be-6c87-4d55-8d14-a8efb2cf2f73}" ma:sspId="ae9a0c85-7947-4de8-8007-231928f82877" ma:termSetId="6bda5d78-9495-4195-b03f-6f1a7143b4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948d445c2f44eb8b39f5143260bf35" ma:index="31" ma:taxonomy="true" ma:internalName="g9948d445c2f44eb8b39f5143260bf35" ma:taxonomyFieldName="Associated_x0020_Activity" ma:displayName="Function" ma:readOnly="false" ma:fieldId="{09948d44-5c2f-44eb-8b39-f5143260bf35}" ma:taxonomyMulti="true" ma:sspId="ae9a0c85-7947-4de8-8007-231928f82877" ma:termSetId="f40fdb36-912d-4004-83dd-6fffcf0f0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4" nillable="true" ma:displayName="Taxonomy Catch All Column" ma:hidden="true" ma:list="{891bf1ca-86aa-4665-b8dc-28487b5b705f}" ma:internalName="TaxCatchAll" ma:showField="CatchAllData" ma:web="4d35072b-2293-41e5-b72d-717675e9d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5" nillable="true" ma:displayName="Taxonomy Catch All Column1" ma:hidden="true" ma:list="{891bf1ca-86aa-4665-b8dc-28487b5b705f}" ma:internalName="TaxCatchAllLabel" ma:readOnly="true" ma:showField="CatchAllDataLabel" ma:web="4d35072b-2293-41e5-b72d-717675e9d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7b0a16c3764456e918619c68611bfee xmlns="4d35072b-2293-41e5-b72d-717675e9dea2">
      <Terms xmlns="http://schemas.microsoft.com/office/infopath/2007/PartnerControls"/>
    </c7b0a16c3764456e918619c68611bfee>
    <Author_x005f_x0020__x005f_x0028_NEFC_x005f_x0020_KM_x005f_x0029_ xmlns="4d35072b-2293-41e5-b72d-717675e9dea2">Bruce Bevard</Author_x005f_x0020__x005f_x0028_NEFC_x005f_x0020_KM_x005f_x0029_>
    <TaxCatchAll xmlns="4d35072b-2293-41e5-b72d-717675e9dea2">
      <Value>62</Value>
      <Value>4</Value>
      <Value>3</Value>
    </TaxCatchAll>
    <id1c59269c40412ebebd4c49c9c7cebb xmlns="4d35072b-2293-41e5-b72d-717675e9dea2">
      <Terms xmlns="http://schemas.microsoft.com/office/infopath/2007/PartnerControls"/>
    </id1c59269c40412ebebd4c49c9c7cebb>
    <o29ce2be6c874d558d14a8efb2cf2f73 xmlns="4d35072b-2293-41e5-b72d-717675e9dea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Graphic Illustration/Poster</TermName>
          <TermId xmlns="http://schemas.microsoft.com/office/infopath/2007/PartnerControls">61158772-5930-402c-9f48-b23374c12912</TermId>
        </TermInfo>
      </Terms>
    </o29ce2be6c874d558d14a8efb2cf2f73>
    <g9948d445c2f44eb8b39f5143260bf35 xmlns="4d35072b-2293-41e5-b72d-717675e9dea2">
      <Terms xmlns="http://schemas.microsoft.com/office/infopath/2007/PartnerControls"/>
    </g9948d445c2f44eb8b39f5143260bf35>
    <SAND_x005f_x0020_Number xmlns="4d35072b-2293-41e5-b72d-717675e9dea2">None</SAND_x005f_x0020_Number>
    <lbb69d7657954d6e8286f970a3331f7d xmlns="4d35072b-2293-41e5-b72d-717675e9dea2">
      <Terms xmlns="http://schemas.microsoft.com/office/infopath/2007/PartnerControls"/>
    </lbb69d7657954d6e8286f970a3331f7d>
    <o33d2c11eb8149dd843dd4a4b9d31adc xmlns="4d35072b-2293-41e5-b72d-717675e9dea2">
      <Terms xmlns="http://schemas.microsoft.com/office/infopath/2007/PartnerControls"/>
    </o33d2c11eb8149dd843dd4a4b9d31adc>
    <i43f14c28349405092e42b38c9d0dd0c xmlns="4d35072b-2293-41e5-b72d-717675e9dea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 of Energy</TermName>
          <TermId xmlns="http://schemas.microsoft.com/office/infopath/2007/PartnerControls">0e5bb493-fb61-403c-9099-902cb2cb90d4</TermId>
        </TermInfo>
      </Terms>
    </i43f14c28349405092e42b38c9d0dd0c>
    <l1d3df7e09684d5a87015f7163e936c9 xmlns="4d35072b-2293-41e5-b72d-717675e9dea2">
      <Terms xmlns="http://schemas.microsoft.com/office/infopath/2007/PartnerControls"/>
    </l1d3df7e09684d5a87015f7163e936c9>
    <pe76219b3a9649a5a947a5a62a5ca157 xmlns="4d35072b-2293-41e5-b72d-717675e9dea2">
      <Terms xmlns="http://schemas.microsoft.com/office/infopath/2007/PartnerControls"/>
    </pe76219b3a9649a5a947a5a62a5ca157>
    <l07ef2ab96e34230a2a965e7224e77f3 xmlns="4d35072b-2293-41e5-b72d-717675e9dea2">
      <Terms xmlns="http://schemas.microsoft.com/office/infopath/2007/PartnerControls"/>
    </l07ef2ab96e34230a2a965e7224e77f3>
    <n52be3895ec4416e85730295044ca3be xmlns="4d35072b-2293-41e5-b72d-717675e9dea2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 Unlimited Release (UUR)</TermName>
          <TermId xmlns="http://schemas.microsoft.com/office/infopath/2007/PartnerControls">e9dbb40d-e0ec-4331-a47c-3d3bfff2dbf3</TermId>
        </TermInfo>
      </Terms>
    </n52be3895ec4416e85730295044ca3be>
    <Publisher_x005f_x0020__x005f_x0028_NEFC_x005f_x0020_KM_x005f_x0029_ xmlns="4d35072b-2293-41e5-b72d-717675e9dea2">Oak Ridge National Laboratory</Publisher_x005f_x0020__x005f_x0028_NEFC_x005f_x0020_KM_x005f_x0029_>
    <Publication_x005f_x0020_Date xmlns="4d35072b-2293-41e5-b72d-717675e9dea2">2018-09-01T06:00:00+00:00</Publication_x005f_x0020_Date>
  </documentManagement>
</p:properties>
</file>

<file path=customXml/itemProps1.xml><?xml version="1.0" encoding="utf-8"?>
<ds:datastoreItem xmlns:ds="http://schemas.openxmlformats.org/officeDocument/2006/customXml" ds:itemID="{FBFFDBBD-E25B-438F-9E1E-9D3818497279}"/>
</file>

<file path=customXml/itemProps2.xml><?xml version="1.0" encoding="utf-8"?>
<ds:datastoreItem xmlns:ds="http://schemas.openxmlformats.org/officeDocument/2006/customXml" ds:itemID="{34469410-E0D6-4195-9040-AF689AFA5056}"/>
</file>

<file path=customXml/itemProps3.xml><?xml version="1.0" encoding="utf-8"?>
<ds:datastoreItem xmlns:ds="http://schemas.openxmlformats.org/officeDocument/2006/customXml" ds:itemID="{BE25D707-4711-4193-A1E7-252D5E666B12}"/>
</file>

<file path=docProps/app.xml><?xml version="1.0" encoding="utf-8"?>
<Properties xmlns="http://schemas.openxmlformats.org/officeDocument/2006/extended-properties" xmlns:vt="http://schemas.openxmlformats.org/officeDocument/2006/docPropsVTypes">
  <Template>ORNL 4 x 3 template</Template>
  <TotalTime>49812</TotalTime>
  <Words>122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ＭＳ Ｐゴシック</vt:lpstr>
      <vt:lpstr>Arial</vt:lpstr>
      <vt:lpstr>Arial Black</vt:lpstr>
      <vt:lpstr>Century Gothic</vt:lpstr>
      <vt:lpstr>Symbol</vt:lpstr>
      <vt:lpstr>Times New Roman</vt:lpstr>
      <vt:lpstr>Default Theme</vt:lpstr>
      <vt:lpstr>ORNL</vt:lpstr>
      <vt:lpstr>2_eere_template_blue</vt:lpstr>
      <vt:lpstr>1_Default Theme</vt:lpstr>
      <vt:lpstr>1_ORNL</vt:lpstr>
      <vt:lpstr>A specially designed heat treatment oven was used to simulate temperatures of dry storage vacuum drying on three sister rods:  1 M5, 1 ZIRLO, and 1 Zirc-4</vt:lpstr>
    </vt:vector>
  </TitlesOfParts>
  <Company>INEEL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Overview</dc:title>
  <dc:creator>Paul Lisowski</dc:creator>
  <cp:lastModifiedBy>Connolly, Laura A</cp:lastModifiedBy>
  <cp:revision>1475</cp:revision>
  <cp:lastPrinted>2018-10-31T20:10:16Z</cp:lastPrinted>
  <dcterms:created xsi:type="dcterms:W3CDTF">2002-11-21T16:38:29Z</dcterms:created>
  <dcterms:modified xsi:type="dcterms:W3CDTF">2019-07-30T13:29:36Z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0x0101003F73C9530E9D0C4590626973E01F86C00100BA6E5A76C0E0374C8A44208A2ECDFD6A</vt:lpwstr>
  </property>
  <property fmtid="{D5CDD505-2E9C-101B-9397-08002B2CF9AE}" pid="3" name="Order">
    <vt:r8>41300</vt:r8>
  </property>
  <property fmtid="{D5CDD505-2E9C-101B-9397-08002B2CF9AE}" pid="4" name="Associated_x0020_Activity">
    <vt:lpwstr/>
  </property>
  <property fmtid="{D5CDD505-2E9C-101B-9397-08002B2CF9AE}" pid="5" name="Secondary_x0020_Subject">
    <vt:lpwstr/>
  </property>
  <property fmtid="{D5CDD505-2E9C-101B-9397-08002B2CF9AE}" pid="6" name="Material">
    <vt:lpwstr/>
  </property>
  <property fmtid="{D5CDD505-2E9C-101B-9397-08002B2CF9AE}" pid="7" name="Content_x0020_Type">
    <vt:lpwstr/>
  </property>
  <property fmtid="{D5CDD505-2E9C-101B-9397-08002B2CF9AE}" pid="8" name="SharedWithUsers">
    <vt:lpwstr/>
  </property>
  <property fmtid="{D5CDD505-2E9C-101B-9397-08002B2CF9AE}" pid="9" name="Subject_x0020_Matter">
    <vt:lpwstr/>
  </property>
  <property fmtid="{D5CDD505-2E9C-101B-9397-08002B2CF9AE}" pid="10" name="Waste_x0020_Form">
    <vt:lpwstr/>
  </property>
  <property fmtid="{D5CDD505-2E9C-101B-9397-08002B2CF9AE}" pid="11" name="Funding_x0020_Source">
    <vt:lpwstr/>
  </property>
  <property fmtid="{D5CDD505-2E9C-101B-9397-08002B2CF9AE}" pid="12" name="Access Limitation">
    <vt:lpwstr>4;#Unclassified Unlimited Release (UUR)|e9dbb40d-e0ec-4331-a47c-3d3bfff2dbf3</vt:lpwstr>
  </property>
  <property fmtid="{D5CDD505-2E9C-101B-9397-08002B2CF9AE}" pid="13" name="Technical_x0020_Field">
    <vt:lpwstr/>
  </property>
  <property fmtid="{D5CDD505-2E9C-101B-9397-08002B2CF9AE}" pid="14" name="SSCs">
    <vt:lpwstr/>
  </property>
  <property fmtid="{D5CDD505-2E9C-101B-9397-08002B2CF9AE}" pid="15" name="Site_x0020_Type">
    <vt:lpwstr/>
  </property>
  <property fmtid="{D5CDD505-2E9C-101B-9397-08002B2CF9AE}" pid="16" name="Secondary Subject">
    <vt:lpwstr/>
  </property>
  <property fmtid="{D5CDD505-2E9C-101B-9397-08002B2CF9AE}" pid="17" name="Funding Source">
    <vt:lpwstr>3;#Department of Energy|0e5bb493-fb61-403c-9099-902cb2cb90d4</vt:lpwstr>
  </property>
  <property fmtid="{D5CDD505-2E9C-101B-9397-08002B2CF9AE}" pid="19" name="Associated Activity">
    <vt:lpwstr/>
  </property>
  <property fmtid="{D5CDD505-2E9C-101B-9397-08002B2CF9AE}" pid="20" name="Content Type">
    <vt:lpwstr>62;#Graphic Illustration/Poster|61158772-5930-402c-9f48-b23374c12912</vt:lpwstr>
  </property>
  <property fmtid="{D5CDD505-2E9C-101B-9397-08002B2CF9AE}" pid="21" name="Waste Form">
    <vt:lpwstr/>
  </property>
  <property fmtid="{D5CDD505-2E9C-101B-9397-08002B2CF9AE}" pid="22" name="Subject Matter">
    <vt:lpwstr/>
  </property>
  <property fmtid="{D5CDD505-2E9C-101B-9397-08002B2CF9AE}" pid="23" name="Technical Field">
    <vt:lpwstr/>
  </property>
  <property fmtid="{D5CDD505-2E9C-101B-9397-08002B2CF9AE}" pid="24" name="Site Type">
    <vt:lpwstr/>
  </property>
</Properties>
</file>