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4012" r:id="rId2"/>
    <p:sldMasterId id="2147484571" r:id="rId3"/>
    <p:sldMasterId id="2147484984" r:id="rId4"/>
    <p:sldMasterId id="2147485010" r:id="rId5"/>
    <p:sldMasterId id="2147485023" r:id="rId6"/>
    <p:sldMasterId id="2147485047" r:id="rId7"/>
  </p:sldMasterIdLst>
  <p:notesMasterIdLst>
    <p:notesMasterId r:id="rId27"/>
  </p:notesMasterIdLst>
  <p:handoutMasterIdLst>
    <p:handoutMasterId r:id="rId28"/>
  </p:handoutMasterIdLst>
  <p:sldIdLst>
    <p:sldId id="673" r:id="rId8"/>
    <p:sldId id="701" r:id="rId9"/>
    <p:sldId id="702" r:id="rId10"/>
    <p:sldId id="703" r:id="rId11"/>
    <p:sldId id="709" r:id="rId12"/>
    <p:sldId id="724" r:id="rId13"/>
    <p:sldId id="711" r:id="rId14"/>
    <p:sldId id="704" r:id="rId15"/>
    <p:sldId id="723" r:id="rId16"/>
    <p:sldId id="719" r:id="rId17"/>
    <p:sldId id="720" r:id="rId18"/>
    <p:sldId id="721" r:id="rId19"/>
    <p:sldId id="678" r:id="rId20"/>
    <p:sldId id="693" r:id="rId21"/>
    <p:sldId id="666" r:id="rId22"/>
    <p:sldId id="669" r:id="rId23"/>
    <p:sldId id="727" r:id="rId24"/>
    <p:sldId id="689" r:id="rId25"/>
    <p:sldId id="680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1B5527"/>
    <a:srgbClr val="FFFF00"/>
    <a:srgbClr val="009900"/>
    <a:srgbClr val="B19D53"/>
    <a:srgbClr val="FF9999"/>
    <a:srgbClr val="15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351" autoAdjust="0"/>
    <p:restoredTop sz="90033" autoAdjust="0"/>
  </p:normalViewPr>
  <p:slideViewPr>
    <p:cSldViewPr>
      <p:cViewPr varScale="1">
        <p:scale>
          <a:sx n="115" d="100"/>
          <a:sy n="115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>
      <p:cViewPr>
        <p:scale>
          <a:sx n="75" d="100"/>
          <a:sy n="75" d="100"/>
        </p:scale>
        <p:origin x="-1368" y="10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0898A3-965A-4F4A-96B7-A78FD1A8A3E2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16A622-2382-42D9-8B5B-910530E235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5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1BE9F-D178-4A58-94C9-F168342720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A-3-5	Radioactive Waste Management – Blue Ribbon Commission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2F66B-4D5C-448A-8F8B-2F2A4A795A6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 and GTCC canisters for Crystal</a:t>
            </a:r>
            <a:r>
              <a:rPr lang="en-US" baseline="0" dirty="0" smtClean="0"/>
              <a:t> River, Kewaunee, and San Onofre estimated. </a:t>
            </a:r>
          </a:p>
          <a:p>
            <a:r>
              <a:rPr lang="en-US" baseline="0" dirty="0" smtClean="0"/>
              <a:t>Kewaunee UNF includes 8 canisters already stored at ISFSI.</a:t>
            </a:r>
          </a:p>
          <a:p>
            <a:r>
              <a:rPr lang="en-US" baseline="0" dirty="0" smtClean="0"/>
              <a:t>San Onofre UNF and GTCC includes 17 UNF/1 GTCC canisters from SONGS-1 already stored at ISFSI, and 33 UNF canisters from SONGS-2 and -3 already stored at ISFSI. San Onofre does not include 270 assemblies stored at Morris.</a:t>
            </a:r>
          </a:p>
          <a:p>
            <a:r>
              <a:rPr lang="en-US" baseline="0" dirty="0" smtClean="0"/>
              <a:t>Zion revised to include 4 canisters of GTCC.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95077-1EEA-43E8-8838-B390075E87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1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567"/>
            <a:fld id="{C2F6F3A7-6B52-458C-95AD-8C4E9A23253A}" type="slidenum">
              <a:rPr lang="en-US" smtClean="0">
                <a:latin typeface="Times New Roman" pitchFamily="18" charset="0"/>
                <a:ea typeface="ＭＳ Ｐゴシック" charset="-128"/>
              </a:rPr>
              <a:pPr defTabSz="901567"/>
              <a:t>8</a:t>
            </a:fld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567"/>
            <a:fld id="{4743FF5B-A099-4850-9D69-40C3C3A21C94}" type="slidenum">
              <a:rPr lang="en-US" smtClean="0">
                <a:latin typeface="Times New Roman" pitchFamily="18" charset="0"/>
                <a:ea typeface="ＭＳ Ｐゴシック" pitchFamily="-112" charset="-128"/>
              </a:rPr>
              <a:pPr defTabSz="901567"/>
              <a:t>10</a:t>
            </a:fld>
            <a:endParaRPr lang="en-US" dirty="0" smtClean="0">
              <a:latin typeface="Times New Roman" pitchFamily="18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See 4 re: key activities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9842C-002A-410D-8AD5-A57368726E23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567"/>
            <a:fld id="{777E46EB-98EF-40C0-A575-17796C274D70}" type="slidenum">
              <a:rPr lang="en-US" smtClean="0">
                <a:latin typeface="Times New Roman" pitchFamily="18" charset="0"/>
                <a:ea typeface="ＭＳ Ｐゴシック" pitchFamily="-112" charset="-128"/>
              </a:rPr>
              <a:pPr defTabSz="901567"/>
              <a:t>12</a:t>
            </a:fld>
            <a:endParaRPr lang="en-US" dirty="0" smtClean="0">
              <a:latin typeface="Times New Roman" pitchFamily="18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8C1FA-C24C-4DF0-AADE-C9EAD9D863E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F7357-54DD-404D-8F6A-978E7CF4545E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8F34-2C8A-4919-AFD3-D2AFDF7607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7AB35-F85E-4D42-A485-29B415BFC3B1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07A11-80D8-4684-8647-A0ADFDECDE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556B7-F4E8-4610-B6AF-2E5B5699A998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0F61-F354-408C-9B21-F1E3A360E9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367CF-E1F4-4136-B2B9-2C4D8A52CFB6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3951-F412-44AE-898F-A76E3E3812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6477F-C9A9-459B-A32E-330C376D4E35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8B147-11F3-43C3-AFEA-31E78CCF0B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178E4-83FC-41A5-A4E6-3D68D0065FCD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67EBA-8C85-4D02-9309-91AC556ED3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CDC5F-D829-42B7-99E7-B9801DDCBFCA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25AD2-1C39-4ED3-83B3-1B72CAE51B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6E3CC-5102-4EE9-842E-309BF24837AD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26F88-6A4F-4B9B-9F62-917F4F948B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4F22E-FE8F-4F3C-B59F-5D4ADA3363A7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A8317-147E-4829-B37A-A34F402BBF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19A51-1B68-4119-A340-A1E00A28DEEA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E852-DE72-417F-A0CC-B1F04EB4E4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348E0-F10A-4D2C-A713-09A81C74B455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7788B-45E7-4A1C-8912-7B06FB9197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3333A-506D-4193-9CCE-F988952B3DDD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7FB3-BCFD-48D5-8B5A-09CE747EF2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7E45C8-2E3D-43BA-A331-F46AE1885F61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13AF5-84E9-4A92-9979-65358A82B0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360FB-F52B-426B-8FE0-F990EFBE740A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32F8-6826-4792-BFF8-117A67D28B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0CDA2-9B21-42FA-A4C6-404F5780B808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A2F85-3EA5-47C8-96F2-8442887601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F9997-E42D-4037-BD73-353108DE8F27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5E40-1B57-4C26-91AF-35C7D55850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24C29-CD51-4241-A674-BF422893E7AA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BDE7-2918-40C7-831E-F9CFF242AB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06FFC-15FD-4E0F-922D-5346C5711A5A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20CFC-C8B8-4A0C-AF15-BE7D011C39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7F472-7DF3-4AB6-ABC3-07103559E344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3BE8F-090E-4736-90E5-E017F8EBD5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571BA-4AC6-4E81-8CB2-BAA0C7F0ACD4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020FB-BE16-46D7-8AAF-83C976ED3E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80603-1109-4761-91F4-C86A04E57DE6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B49E5-7FD6-40F6-8A14-9114283974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F5F41-8C02-41A9-AD02-F09B96020552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FD6C-7615-4D56-A672-37EECF527E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9A457-F1A0-4F66-8963-35065EE35D35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F5DCB-BBED-45F2-9072-0A44BAE65E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B5C67-B654-41FC-B94E-7A2461F23DD1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28F5-27E5-4255-A0A3-5137F2D875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BE4B1-D31C-445B-83D9-B25ECDAA522D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F45-0F96-4134-A30F-7E248432C0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2B931-920D-42EC-AD6C-F34889B55F3E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AABF0-8009-40F7-83FE-F7AAC363B1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72450-8652-4A88-9DE1-CC10F4A575F1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E9E4E-C2A3-4310-99B4-7CD6BFCD99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4FE49-370E-4284-AF4F-9F0B75330664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0432-3A98-433F-8187-99274FFFD4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B5C02-EAB3-44C4-BB19-280497F9D5FF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4A4ED-4CC4-4046-B77A-67108FF6A8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67A00-CADE-473F-BFF9-CC6BD6D07F10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C0F3F-1A78-4048-BB40-2F1154F631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379D4-BBA7-4EAF-BAA2-621A8A40FBEE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86011-F66B-4EA3-9DA4-4D48CC9429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5159C-2E71-4A9D-B87D-0BBF32675657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84C4D-7912-4759-9D55-30EC9A13EE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D7DFE-D159-48E5-8CB2-8EDC7B3EA00D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BED6-7754-40BA-9F69-25AEDA7D03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C529D62-02A0-455A-99BE-6007311390DC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CA9FB5-8700-4B59-B240-D8C7B3AE987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E-NE LOGO (Vertital) 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103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  <p:sp>
        <p:nvSpPr>
          <p:cNvPr id="2" name="Text Box 15"/>
          <p:cNvSpPr txBox="1">
            <a:spLocks noChangeArrowheads="1"/>
          </p:cNvSpPr>
          <p:nvPr userDrawn="1"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4E909697-CB6A-4E58-A4BB-BA3CEE7C27D8}" type="slidenum">
              <a:rPr lang="en-US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4CD0E83-E84B-4E6B-B76F-15D81A3A5EFF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12EDC3C-DB91-47E6-8650-B3764C58B17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E-NE LOGO (Vertital) 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103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 userDrawn="1"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1F5FC8B-7493-47B9-86AE-2A46F2F29125}" type="slidenum">
              <a:rPr lang="en-US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E-NE LOGO (Vertital) 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103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 userDrawn="1"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9AFCDB9D-A08B-4848-B7F9-09645F37A121}" type="slidenum">
              <a:rPr lang="en-US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3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D58497D-8E46-42D2-B15A-FB9B1C9BD3ED}" type="datetimeFigureOut">
              <a:rPr lang="en-US"/>
              <a:pPr/>
              <a:t>8/27/2013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403A5D-8510-4265-8021-62423638FE4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E-NE LOGO (Vertital) 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June 2010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1035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International Nuclear Energy Cooperation</a:t>
            </a:r>
          </a:p>
        </p:txBody>
      </p:sp>
      <p:sp>
        <p:nvSpPr>
          <p:cNvPr id="2" name="Text Box 15"/>
          <p:cNvSpPr txBox="1">
            <a:spLocks noChangeArrowheads="1"/>
          </p:cNvSpPr>
          <p:nvPr userDrawn="1"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AC7E2FC7-BD72-40A1-B9B7-7133CCF92269}" type="slidenum">
              <a:rPr lang="en-US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58" r:id="rId2"/>
    <p:sldLayoutId id="2147485559" r:id="rId3"/>
    <p:sldLayoutId id="2147485560" r:id="rId4"/>
    <p:sldLayoutId id="2147485561" r:id="rId5"/>
    <p:sldLayoutId id="2147485562" r:id="rId6"/>
    <p:sldLayoutId id="2147485563" r:id="rId7"/>
    <p:sldLayoutId id="2147485564" r:id="rId8"/>
    <p:sldLayoutId id="2147485565" r:id="rId9"/>
    <p:sldLayoutId id="2147485566" r:id="rId10"/>
    <p:sldLayoutId id="21474855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6335" y="3352800"/>
            <a:ext cx="7162800" cy="2590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John Wagner</a:t>
            </a:r>
          </a:p>
          <a:p>
            <a:pPr algn="ctr">
              <a:lnSpc>
                <a:spcPct val="90000"/>
              </a:lnSpc>
            </a:pPr>
            <a:endParaRPr lang="en-US" sz="12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en-US" sz="12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Oak Ridge National Laboratory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Nuclear Fuels Storage and Transportation Planning Project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U.S. Department of Energy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10</a:t>
            </a:r>
            <a:r>
              <a:rPr lang="en-US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Meeting of the U.S.-Argentina Joint Standing Committee on Nuclear Energy Cooperation </a:t>
            </a:r>
          </a:p>
          <a:p>
            <a:pPr algn="ctr" eaLnBrk="1" hangingPunct="1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Oak Ridge, Tennessee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August 2013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7411" name="Title 6"/>
          <p:cNvSpPr>
            <a:spLocks noGrp="1"/>
          </p:cNvSpPr>
          <p:nvPr>
            <p:ph type="ctrTitle"/>
          </p:nvPr>
        </p:nvSpPr>
        <p:spPr>
          <a:xfrm>
            <a:off x="678485" y="1295400"/>
            <a:ext cx="7772400" cy="220980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Strategy for the </a:t>
            </a:r>
            <a:r>
              <a:rPr lang="en-US" sz="2800" dirty="0" smtClean="0">
                <a:latin typeface="Calibri" pitchFamily="34" charset="0"/>
              </a:rPr>
              <a:t>Management and Disposal of Used Nuclear Fuel and High-Level Radioactive Waste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1722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latin typeface="Calibri" pitchFamily="34" charset="0"/>
              </a:rPr>
              <a:t>Near-Term Storage Activities</a:t>
            </a:r>
            <a:endParaRPr lang="en-US" sz="2800" dirty="0" smtClean="0"/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15991"/>
          </a:xfrm>
        </p:spPr>
        <p:txBody>
          <a:bodyPr wrap="square">
            <a:spAutoFit/>
          </a:bodyPr>
          <a:lstStyle/>
          <a:p>
            <a:pPr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400" u="sng" dirty="0" smtClean="0">
                <a:latin typeface="Calibri" pitchFamily="34" charset="0"/>
                <a:cs typeface="Arial" charset="0"/>
              </a:rPr>
              <a:t>Objective: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Begin laying the groundwork for implementing consolidated storage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None/>
            </a:pPr>
            <a:endParaRPr lang="en-US" sz="600" dirty="0" smtClean="0">
              <a:latin typeface="Calibri" pitchFamily="34" charset="0"/>
              <a:cs typeface="Arial" charset="0"/>
            </a:endParaRPr>
          </a:p>
          <a:p>
            <a:pPr marL="285750" lvl="1" indent="-285750" eaLnBrk="1" hangingPunct="1">
              <a:spcAft>
                <a:spcPct val="0"/>
              </a:spcAft>
            </a:pPr>
            <a:r>
              <a:rPr lang="en-US" sz="2000" b="0" dirty="0" smtClean="0">
                <a:latin typeface="Calibri" pitchFamily="34" charset="0"/>
                <a:cs typeface="Arial" charset="0"/>
              </a:rPr>
              <a:t>Evaluation of design concepts for consolidated storage</a:t>
            </a:r>
          </a:p>
          <a:p>
            <a:pPr marL="285750" lvl="1" indent="-285750" eaLnBrk="1" hangingPunct="1">
              <a:spcAft>
                <a:spcPct val="0"/>
              </a:spcAft>
            </a:pPr>
            <a:r>
              <a:rPr lang="en-US" sz="2000" b="0" dirty="0" smtClean="0">
                <a:latin typeface="Calibri" pitchFamily="34" charset="0"/>
                <a:cs typeface="Arial" charset="0"/>
              </a:rPr>
              <a:t>Conduct system analyses on operational strategies</a:t>
            </a:r>
          </a:p>
          <a:p>
            <a:pPr marL="285750" lvl="1" indent="-285750" eaLnBrk="1" hangingPunct="1">
              <a:spcAft>
                <a:spcPct val="0"/>
              </a:spcAft>
            </a:pPr>
            <a:r>
              <a:rPr lang="en-US" sz="2000" b="0" dirty="0" smtClean="0">
                <a:latin typeface="Calibri" pitchFamily="34" charset="0"/>
                <a:cs typeface="Arial" charset="0"/>
              </a:rPr>
              <a:t>Evaluate system benefits of standardized packaging</a:t>
            </a:r>
          </a:p>
        </p:txBody>
      </p:sp>
      <p:pic>
        <p:nvPicPr>
          <p:cNvPr id="24581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45720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MY ISFSI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20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80999" y="1603375"/>
            <a:ext cx="8240713" cy="159702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144"/>
              </a:spcAft>
              <a:buClrTx/>
              <a:buFont typeface="Wingdings" pitchFamily="2" charset="2"/>
              <a:buChar char="§"/>
              <a:defRPr/>
            </a:pPr>
            <a:r>
              <a:rPr lang="en-US" sz="2200" dirty="0" smtClean="0">
                <a:cs typeface="Arial" pitchFamily="34" charset="0"/>
              </a:rPr>
              <a:t>Completed task on design concepts</a:t>
            </a:r>
          </a:p>
          <a:p>
            <a:pPr>
              <a:spcBef>
                <a:spcPts val="500"/>
              </a:spcBef>
              <a:spcAft>
                <a:spcPts val="144"/>
              </a:spcAft>
              <a:buClrTx/>
              <a:buFont typeface="Wingdings" pitchFamily="2" charset="2"/>
              <a:buChar char="§"/>
              <a:defRPr/>
            </a:pPr>
            <a:r>
              <a:rPr lang="en-US" sz="2200" dirty="0" smtClean="0">
                <a:cs typeface="Arial" pitchFamily="34" charset="0"/>
              </a:rPr>
              <a:t>Providing system studies for conceptual design and to support future siting activities</a:t>
            </a:r>
          </a:p>
          <a:p>
            <a:pPr>
              <a:spcBef>
                <a:spcPts val="500"/>
              </a:spcBef>
              <a:spcAft>
                <a:spcPts val="144"/>
              </a:spcAft>
              <a:buClrTx/>
              <a:buFont typeface="Wingdings" pitchFamily="2" charset="2"/>
              <a:buChar char="§"/>
              <a:defRPr/>
            </a:pPr>
            <a:r>
              <a:rPr lang="en-US" sz="2200" dirty="0" smtClean="0">
                <a:cs typeface="Arial" pitchFamily="34" charset="0"/>
              </a:rPr>
              <a:t>Evaluating costs and impacts of opening non-disposable storage canisters</a:t>
            </a:r>
          </a:p>
          <a:p>
            <a:pPr marL="396875" lvl="1" indent="0">
              <a:buClrTx/>
              <a:buFont typeface="Symbol" pitchFamily="18" charset="2"/>
              <a:buNone/>
              <a:defRPr/>
            </a:pPr>
            <a:endParaRPr lang="en-US" sz="400" dirty="0" smtClean="0"/>
          </a:p>
          <a:p>
            <a:pPr marL="460375" lvl="1" indent="0">
              <a:buFont typeface="Symbol" pitchFamily="18" charset="2"/>
              <a:buNone/>
              <a:defRPr/>
            </a:pP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25603" name="Slide Number Placeholder 5"/>
          <p:cNvSpPr txBox="1">
            <a:spLocks/>
          </p:cNvSpPr>
          <p:nvPr/>
        </p:nvSpPr>
        <p:spPr bwMode="auto">
          <a:xfrm>
            <a:off x="7413625" y="6461125"/>
            <a:ext cx="149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155823-B7DA-4EF9-9093-E823AA4C3C3D}" type="slidenum">
              <a:rPr lang="en-US" sz="900" b="1">
                <a:solidFill>
                  <a:schemeClr val="bg1"/>
                </a:solidFill>
              </a:rPr>
              <a:pPr algn="r"/>
              <a:t>11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58775" y="1196975"/>
            <a:ext cx="86614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895600" y="3352800"/>
            <a:ext cx="3046413" cy="1371600"/>
          </a:xfrm>
          <a:prstGeom prst="round2DiagRect">
            <a:avLst/>
          </a:prstGeom>
          <a:solidFill>
            <a:srgbClr val="D5CC21"/>
          </a:solidFill>
          <a:ln>
            <a:solidFill>
              <a:srgbClr val="1F632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/>
          <a:lstStyle/>
          <a:p>
            <a:pPr algn="ctr">
              <a:lnSpc>
                <a:spcPts val="1800"/>
              </a:lnSpc>
              <a:defRPr/>
            </a:pPr>
            <a:r>
              <a:rPr lang="en-US" sz="1400" dirty="0">
                <a:solidFill>
                  <a:schemeClr val="tx1"/>
                </a:solidFill>
              </a:rPr>
              <a:t>BRC recommendation: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“Perform systems analyses and design studies needed to develop a conceptual design for a spent fuel storage facility”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76800"/>
            <a:ext cx="2763838" cy="1828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76800"/>
            <a:ext cx="2762250" cy="1828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02054" y="154271"/>
            <a:ext cx="5652640" cy="1016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eaLnBrk="1" hangingPunct="1">
              <a:defRPr/>
            </a:pPr>
            <a:r>
              <a:rPr lang="en-US" sz="2800" dirty="0">
                <a:latin typeface="Calibri" pitchFamily="34" charset="0"/>
              </a:rPr>
              <a:t>Key Activities:  </a:t>
            </a:r>
            <a:r>
              <a:rPr lang="en-US" sz="2800" dirty="0" smtClean="0">
                <a:latin typeface="Calibri" pitchFamily="34" charset="0"/>
              </a:rPr>
              <a:t>Storage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096000" cy="121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	Key Activities:  Transportation </a:t>
            </a:r>
            <a:endParaRPr lang="en-US" sz="28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3657600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u="sng" dirty="0" smtClean="0">
                <a:latin typeface="Calibri" pitchFamily="34" charset="0"/>
              </a:rPr>
              <a:t>Objective: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alibri" pitchFamily="34" charset="0"/>
              </a:rPr>
              <a:t>Ensure the implementation of a staged, adaptive, collaborative transportation process for UNF and HLW</a:t>
            </a:r>
          </a:p>
          <a:p>
            <a:pPr marL="227013" lvl="1" indent="-227013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Evaluate alternatives for a large-scale transportation program</a:t>
            </a:r>
            <a:endParaRPr lang="en-US" sz="2000" dirty="0" smtClean="0">
              <a:latin typeface="Calibri" pitchFamily="34" charset="0"/>
              <a:ea typeface="+mn-ea"/>
              <a:cs typeface="Arial" pitchFamily="34" charset="0"/>
            </a:endParaRPr>
          </a:p>
          <a:p>
            <a:pPr marL="227013" lvl="1" indent="-227013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ea typeface="+mn-ea"/>
                <a:cs typeface="Arial" pitchFamily="34" charset="0"/>
              </a:rPr>
              <a:t>Address the need for shipping stranded fuel from shut-down sites to a consolidated interim storage facility</a:t>
            </a:r>
          </a:p>
          <a:p>
            <a:pPr marL="512763" lvl="2" indent="-285750" eaLnBrk="1" hangingPunct="1">
              <a:spcAft>
                <a:spcPts val="0"/>
              </a:spcAft>
              <a:buFont typeface="Courier New" pitchFamily="49" charset="0"/>
              <a:buChar char="-"/>
              <a:defRPr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Identify preliminary routes for shipments from shut-down sites</a:t>
            </a:r>
          </a:p>
          <a:p>
            <a:pPr marL="512763" lvl="2" indent="-285750" eaLnBrk="1" hangingPunct="1">
              <a:spcAft>
                <a:spcPts val="0"/>
              </a:spcAft>
              <a:buFont typeface="Courier New" pitchFamily="49" charset="0"/>
              <a:buChar char="-"/>
              <a:defRPr/>
            </a:pPr>
            <a:r>
              <a:rPr lang="en-US" sz="2000" dirty="0" smtClean="0">
                <a:latin typeface="Calibri" pitchFamily="34" charset="0"/>
              </a:rPr>
              <a:t>Evaluate the inventory, transportation interface, and shipping infrastructure needs of used nuclear fuel at shut-down reactor sites</a:t>
            </a:r>
            <a:endParaRPr lang="en-US" sz="2000" dirty="0" smtClean="0">
              <a:latin typeface="Calibri" pitchFamily="34" charset="0"/>
              <a:ea typeface="+mn-ea"/>
              <a:cs typeface="Arial" pitchFamily="34" charset="0"/>
            </a:endParaRPr>
          </a:p>
          <a:p>
            <a:pPr marL="227013" lvl="1" indent="-227013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ea typeface="+mn-ea"/>
                <a:cs typeface="Arial" pitchFamily="34" charset="0"/>
              </a:rPr>
              <a:t>Evaluate NWPA 180(c) policy regarding financial and technical assistance </a:t>
            </a:r>
          </a:p>
          <a:p>
            <a:pPr marL="227013" lvl="1" indent="-227013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Evaluate large-scale transportation needs (e.g., cask, rail cars, support, and security)</a:t>
            </a:r>
            <a:endParaRPr lang="en-US" sz="2000" dirty="0" smtClean="0">
              <a:latin typeface="Calibri" pitchFamily="34" charset="0"/>
              <a:ea typeface="+mn-ea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791200" y="4800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1" dirty="0">
              <a:ea typeface="ＭＳ Ｐゴシック" pitchFamily="-112" charset="-128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>
          <a:xfrm>
            <a:off x="685800" y="3024188"/>
            <a:ext cx="7772400" cy="1470025"/>
          </a:xfrm>
        </p:spPr>
        <p:txBody>
          <a:bodyPr/>
          <a:lstStyle/>
          <a:p>
            <a:pPr marL="342900" indent="-342900" algn="ctr">
              <a:defRPr/>
            </a:pPr>
            <a:r>
              <a:rPr lang="en-US" sz="3200" dirty="0" smtClean="0"/>
              <a:t>Storage and Transportation</a:t>
            </a:r>
            <a:br>
              <a:rPr lang="en-US" sz="3200" dirty="0" smtClean="0"/>
            </a:br>
            <a:r>
              <a:rPr lang="en-US" sz="3200" dirty="0" smtClean="0"/>
              <a:t>Long-Term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913063" y="123825"/>
            <a:ext cx="5926137" cy="1143000"/>
          </a:xfrm>
        </p:spPr>
        <p:txBody>
          <a:bodyPr/>
          <a:lstStyle/>
          <a:p>
            <a:pPr algn="ctr"/>
            <a:r>
              <a:rPr lang="en-US" sz="2800" dirty="0" smtClean="0"/>
              <a:t>Storage and Transportation R&amp;D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72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Calibri" pitchFamily="34" charset="0"/>
              </a:rPr>
              <a:t>Objective</a:t>
            </a:r>
            <a:r>
              <a:rPr lang="en-US" sz="2400" dirty="0" smtClean="0">
                <a:latin typeface="Calibri" pitchFamily="34" charset="0"/>
              </a:rPr>
              <a:t>:  Prepare for the eventual large-scale transport of spent nuclear fuel and high-level waste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Develop the technical basis for:</a:t>
            </a:r>
          </a:p>
          <a:p>
            <a:pPr marL="227013" lvl="1" indent="-227013"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Extended storage of used nuclear fuel</a:t>
            </a:r>
          </a:p>
          <a:p>
            <a:pPr marL="227013" lvl="1" indent="-227013"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Fuel retrievability and transportation after extended storage</a:t>
            </a:r>
          </a:p>
          <a:p>
            <a:pPr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defRPr/>
            </a:pPr>
            <a:endParaRPr lang="en-US" sz="1800" dirty="0" smtClean="0">
              <a:latin typeface="Calibri" pitchFamily="34" charset="0"/>
            </a:endParaRPr>
          </a:p>
          <a:p>
            <a:pPr lvl="1">
              <a:buFont typeface="Symbol" pitchFamily="18" charset="2"/>
              <a:buNone/>
              <a:defRPr/>
            </a:pPr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95800"/>
            <a:ext cx="2209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20574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19256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Storage and Transportation</a:t>
            </a:r>
            <a:br>
              <a:rPr lang="en-US" sz="2800" dirty="0" smtClean="0"/>
            </a:br>
            <a:r>
              <a:rPr lang="en-US" sz="2800" dirty="0" smtClean="0"/>
              <a:t>Extended Storage R&amp;D </a:t>
            </a:r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278590" y="2158692"/>
            <a:ext cx="5791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spcBef>
                <a:spcPts val="600"/>
              </a:spcBef>
            </a:pPr>
            <a:endParaRPr lang="en-US" sz="2000" b="1" dirty="0">
              <a:latin typeface="Calibri" pitchFamily="34" charset="0"/>
            </a:endParaRPr>
          </a:p>
          <a:p>
            <a:pPr marL="233363" indent="-233363">
              <a:spcBef>
                <a:spcPts val="1200"/>
              </a:spcBef>
              <a:buClr>
                <a:srgbClr val="1B5527"/>
              </a:buCl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Complete the identification of data gaps to support extended dry storage </a:t>
            </a:r>
          </a:p>
          <a:p>
            <a:pPr marL="233363" indent="-233363">
              <a:spcBef>
                <a:spcPts val="1200"/>
              </a:spcBef>
              <a:buClr>
                <a:srgbClr val="1B5527"/>
              </a:buCl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Continue material testing to support modeling and simulation of used fuel aging </a:t>
            </a:r>
          </a:p>
          <a:p>
            <a:pPr marL="233363" indent="-233363">
              <a:spcBef>
                <a:spcPts val="1200"/>
              </a:spcBef>
              <a:buClr>
                <a:srgbClr val="1B5527"/>
              </a:buCl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Participate with industry and others on full-scale </a:t>
            </a:r>
            <a:r>
              <a:rPr lang="en-US" sz="2000" b="1" dirty="0" smtClean="0">
                <a:latin typeface="Calibri" pitchFamily="34" charset="0"/>
              </a:rPr>
              <a:t>cask storage </a:t>
            </a:r>
            <a:r>
              <a:rPr lang="en-US" sz="2000" b="1" dirty="0">
                <a:latin typeface="Calibri" pitchFamily="34" charset="0"/>
              </a:rPr>
              <a:t>demonstration of high burnup used fuel </a:t>
            </a:r>
          </a:p>
          <a:p>
            <a:pPr marL="233363" indent="-233363">
              <a:spcBef>
                <a:spcPts val="600"/>
              </a:spcBef>
              <a:buFont typeface="Calibri" pitchFamily="34" charset="0"/>
              <a:buAutoNum type="arabicPeriod"/>
            </a:pPr>
            <a:endParaRPr lang="en-US" sz="2000" dirty="0">
              <a:latin typeface="Calibri" pitchFamily="34" charset="0"/>
            </a:endParaRPr>
          </a:p>
          <a:p>
            <a:pPr marL="233363" indent="-233363"/>
            <a:endParaRPr lang="en-US" sz="20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268225" y="1752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Better understand potential degradation mechanisms in </a:t>
            </a:r>
            <a:r>
              <a:rPr lang="en-US" sz="2400" b="1" dirty="0" smtClean="0">
                <a:latin typeface="Calibri" pitchFamily="34" charset="0"/>
              </a:rPr>
              <a:t>long-term </a:t>
            </a:r>
            <a:r>
              <a:rPr lang="en-US" sz="2400" b="1" dirty="0">
                <a:latin typeface="Calibri" pitchFamily="34" charset="0"/>
              </a:rPr>
              <a:t>dry cask storage including: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943600" cy="914400"/>
          </a:xfrm>
        </p:spPr>
        <p:txBody>
          <a:bodyPr/>
          <a:lstStyle/>
          <a:p>
            <a:pPr algn="ctr"/>
            <a:r>
              <a:rPr lang="en-US" sz="2800" dirty="0" smtClean="0"/>
              <a:t>Extended Storage R&amp;D </a:t>
            </a:r>
            <a:br>
              <a:rPr lang="en-US" sz="2800" dirty="0" smtClean="0"/>
            </a:br>
            <a:r>
              <a:rPr lang="en-US" sz="2800" dirty="0" smtClean="0"/>
              <a:t>Demonstration Goals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676400"/>
            <a:ext cx="838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+mn-lt"/>
              </a:rPr>
              <a:t>R&amp;D Goals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b="1" dirty="0" smtClean="0">
                <a:latin typeface="+mn-lt"/>
              </a:rPr>
              <a:t> To </a:t>
            </a:r>
            <a:r>
              <a:rPr lang="en-US" sz="2000" b="1" dirty="0">
                <a:latin typeface="+mn-lt"/>
              </a:rPr>
              <a:t>provide a platform to store used </a:t>
            </a:r>
            <a:r>
              <a:rPr lang="en-US" sz="2000" b="1" dirty="0" smtClean="0">
                <a:latin typeface="+mn-lt"/>
              </a:rPr>
              <a:t>high-burnup </a:t>
            </a:r>
            <a:r>
              <a:rPr lang="en-US" sz="2000" b="1" dirty="0">
                <a:latin typeface="+mn-lt"/>
              </a:rPr>
              <a:t>fuel with the capability to monitor and inspect, for the purpose of confirming  our understanding of material degradation processes in storage </a:t>
            </a:r>
            <a:r>
              <a:rPr lang="en-US" sz="2000" b="1" dirty="0" smtClean="0">
                <a:latin typeface="+mn-lt"/>
              </a:rPr>
              <a:t>environments</a:t>
            </a:r>
            <a:endParaRPr lang="en-US" sz="2000" b="1" dirty="0">
              <a:latin typeface="+mn-lt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6172200" cy="34194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800" dirty="0" smtClean="0"/>
              <a:t>DOE collaboration with Industry</a:t>
            </a:r>
          </a:p>
          <a:p>
            <a:pPr marL="227013" lvl="1" indent="-227013"/>
            <a:r>
              <a:rPr lang="en-US" dirty="0" smtClean="0"/>
              <a:t>Loading a commercial storage cask with high-burnup fuel in a utility storage pool</a:t>
            </a:r>
          </a:p>
          <a:p>
            <a:pPr marL="460375" lvl="2" indent="-233363">
              <a:buSzPct val="100000"/>
            </a:pPr>
            <a:r>
              <a:rPr lang="en-US" dirty="0" smtClean="0"/>
              <a:t>Well understood fuel</a:t>
            </a:r>
          </a:p>
          <a:p>
            <a:pPr marL="460375" lvl="2" indent="-233363">
              <a:buSzPct val="100000"/>
            </a:pPr>
            <a:r>
              <a:rPr lang="en-US" dirty="0" smtClean="0"/>
              <a:t>Cask outfitted with additional instrumentation for monitoring</a:t>
            </a:r>
          </a:p>
          <a:p>
            <a:pPr marL="227013" lvl="1" indent="-227013"/>
            <a:r>
              <a:rPr lang="en-US" dirty="0" smtClean="0"/>
              <a:t>Drying of the cask contents using prototypic process </a:t>
            </a:r>
          </a:p>
          <a:p>
            <a:pPr marL="227013" lvl="1" indent="-227013"/>
            <a:r>
              <a:rPr lang="en-US" dirty="0" smtClean="0"/>
              <a:t>Cask will be housed at the utility’s dry cask storage site</a:t>
            </a:r>
          </a:p>
          <a:p>
            <a:pPr marL="460375" lvl="2" indent="-233363">
              <a:buSzPct val="100000"/>
            </a:pPr>
            <a:r>
              <a:rPr lang="en-US" dirty="0" smtClean="0"/>
              <a:t>Continuously monitored and externally inspected until the first internal inspection at ~10 years</a:t>
            </a:r>
          </a:p>
          <a:p>
            <a:pPr marL="227013" lvl="1" indent="-227013"/>
            <a:r>
              <a:rPr lang="en-US" dirty="0" smtClean="0"/>
              <a:t>Site/Facility to open the cask to be determined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7893" name="Picture 4" descr="http://4.bp.blogspot.com/-4NKLGZ990aM/TZ9UJRidqSI/AAAAAAAAALI/QABxkeQ7jXg/s1600/safliftaps1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913" y="2895599"/>
            <a:ext cx="222885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562600" cy="1143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R&amp;D Disposal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i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603375"/>
            <a:ext cx="5865812" cy="44926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003300"/>
                </a:solidFill>
                <a:latin typeface="+mj-lt"/>
              </a:rPr>
              <a:t>Objectives</a:t>
            </a:r>
            <a:r>
              <a:rPr lang="en-US" u="sng" dirty="0" smtClean="0">
                <a:solidFill>
                  <a:srgbClr val="003300"/>
                </a:solidFill>
                <a:latin typeface="+mj-lt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400" dirty="0" smtClean="0">
              <a:solidFill>
                <a:srgbClr val="003300"/>
              </a:solidFill>
              <a:latin typeface="+mj-lt"/>
            </a:endParaRPr>
          </a:p>
          <a:p>
            <a:pPr marL="344488" indent="-344488"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3300"/>
                </a:solidFill>
                <a:latin typeface="+mj-lt"/>
              </a:rPr>
              <a:t>Provide a sound technical basis for the assertion that the U.S. has multiple viable disposal options</a:t>
            </a:r>
          </a:p>
          <a:p>
            <a:pPr marL="344488" indent="-344488">
              <a:buClrTx/>
              <a:buFont typeface="+mj-lt"/>
              <a:buAutoNum type="arabicPeriod"/>
              <a:defRPr/>
            </a:pPr>
            <a:endParaRPr lang="en-US" sz="400" dirty="0" smtClean="0">
              <a:solidFill>
                <a:srgbClr val="003300"/>
              </a:solidFill>
              <a:latin typeface="+mj-lt"/>
            </a:endParaRPr>
          </a:p>
          <a:p>
            <a:pPr marL="344488" indent="-344488"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3300"/>
                </a:solidFill>
                <a:latin typeface="+mj-lt"/>
              </a:rPr>
              <a:t>Increase confidence in the robustness of generic disposal concepts</a:t>
            </a:r>
          </a:p>
          <a:p>
            <a:pPr marL="344488" indent="-344488">
              <a:buClrTx/>
              <a:buFont typeface="+mj-lt"/>
              <a:buAutoNum type="arabicPeriod"/>
              <a:defRPr/>
            </a:pPr>
            <a:endParaRPr lang="en-US" sz="400" dirty="0" smtClean="0">
              <a:solidFill>
                <a:srgbClr val="003300"/>
              </a:solidFill>
              <a:latin typeface="+mj-lt"/>
            </a:endParaRPr>
          </a:p>
          <a:p>
            <a:pPr marL="344488" indent="-344488">
              <a:buClrTx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3300"/>
                </a:solidFill>
                <a:latin typeface="+mj-lt"/>
              </a:rPr>
              <a:t>Evaluate the BRC recommendation for developing a near-term plan for taking the borehole disposal concept to the point of a demonstration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470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70363" y="1638300"/>
            <a:ext cx="4706937" cy="45339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90850" y="123825"/>
            <a:ext cx="57594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ＭＳ Ｐゴシック"/>
                <a:cs typeface="ＭＳ Ｐゴシック"/>
              </a:rPr>
              <a:t>Disposal R&amp;D</a:t>
            </a:r>
            <a:br>
              <a:rPr lang="en-US" sz="2800" dirty="0" smtClean="0">
                <a:ea typeface="ＭＳ Ｐゴシック"/>
                <a:cs typeface="ＭＳ Ｐゴシック"/>
              </a:rPr>
            </a:br>
            <a:r>
              <a:rPr lang="en-US" sz="2800" dirty="0" smtClean="0">
                <a:ea typeface="ＭＳ Ｐゴシック"/>
                <a:cs typeface="ＭＳ Ｐゴシック"/>
              </a:rPr>
              <a:t> International Collaboration</a:t>
            </a:r>
            <a:endParaRPr lang="en-US" sz="2800" kern="1200" dirty="0">
              <a:solidFill>
                <a:srgbClr val="0B6126"/>
              </a:solidFill>
              <a:ea typeface="+mn-ea"/>
              <a:cs typeface="+mn-cs"/>
            </a:endParaRP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170363" y="1828800"/>
            <a:ext cx="4572000" cy="4267200"/>
          </a:xfrm>
        </p:spPr>
        <p:txBody>
          <a:bodyPr/>
          <a:lstStyle/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Mont Terri:  Underground research laboratory in clay (Switzerland)</a:t>
            </a:r>
          </a:p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Grimsel:  Colloid Formation and Migration Project in granite (Switzerland)</a:t>
            </a:r>
          </a:p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DECOVALEX:  (Development of Coupled Models and their Validation against Experiments)</a:t>
            </a:r>
          </a:p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KAERI Underground Research Tunnel:  Borehole Geophysics (South Korea)</a:t>
            </a:r>
          </a:p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SKB: Task Forces on Groundwater Flow and Engineered Barriers at Äspö Hard Rock Laboratory (Sweden)</a:t>
            </a:r>
          </a:p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BMWi:  Data exchange for salt repositories at Gorleben and WIPP (Germany)</a:t>
            </a:r>
          </a:p>
          <a:p>
            <a:pPr marL="568325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dirty="0" smtClean="0"/>
              <a:t>ANDRA: Natural and Engineered Barriers in clay and shale (France)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1625" y="2928938"/>
            <a:ext cx="3629025" cy="2557462"/>
            <a:chOff x="2274888" y="3231492"/>
            <a:chExt cx="6805612" cy="3483633"/>
          </a:xfrm>
        </p:grpSpPr>
        <p:pic>
          <p:nvPicPr>
            <p:cNvPr id="3379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4593"/>
            <a:stretch>
              <a:fillRect/>
            </a:stretch>
          </p:blipFill>
          <p:spPr bwMode="auto">
            <a:xfrm>
              <a:off x="2274888" y="3517900"/>
              <a:ext cx="6805612" cy="3197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3800" name="TextBox 5"/>
            <p:cNvSpPr txBox="1">
              <a:spLocks noChangeArrowheads="1"/>
            </p:cNvSpPr>
            <p:nvPr/>
          </p:nvSpPr>
          <p:spPr bwMode="auto">
            <a:xfrm>
              <a:off x="4419787" y="3231492"/>
              <a:ext cx="4153977" cy="30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i="1" dirty="0">
                  <a:solidFill>
                    <a:srgbClr val="000000"/>
                  </a:solidFill>
                </a:rPr>
                <a:t>Major current or soon-to-be started experiments</a:t>
              </a:r>
            </a:p>
          </p:txBody>
        </p:sp>
      </p:grp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01625" y="1787525"/>
            <a:ext cx="4422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accent6"/>
                </a:solidFill>
                <a:latin typeface="Arial" charset="0"/>
              </a:rPr>
              <a:t>Formal collaborative R&amp;D arrangements with ongoing programs in Europe and Asia </a:t>
            </a:r>
            <a:endParaRPr lang="en-US" sz="2000" i="1" dirty="0">
              <a:solidFill>
                <a:schemeClr val="accent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791200" cy="1219200"/>
          </a:xfrm>
        </p:spPr>
        <p:txBody>
          <a:bodyPr/>
          <a:lstStyle/>
          <a:p>
            <a:pPr algn="ctr"/>
            <a:r>
              <a:rPr lang="en-US" sz="2800" dirty="0" smtClean="0"/>
              <a:t>Summary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72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DOE is actively developing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used nuclear fuel management strategies and technologies</a:t>
            </a:r>
          </a:p>
          <a:p>
            <a:pPr marL="0" indent="0"/>
            <a:endParaRPr lang="en-US" sz="800" dirty="0" smtClean="0">
              <a:solidFill>
                <a:srgbClr val="000000"/>
              </a:solidFill>
            </a:endParaRPr>
          </a:p>
          <a:p>
            <a:pPr marL="344488" lvl="1" indent="-285750"/>
            <a:r>
              <a:rPr lang="en-US" sz="2000" b="1" dirty="0" smtClean="0"/>
              <a:t>Acknowledgement by Administration of the importance of used nuclear fuel disposition</a:t>
            </a:r>
          </a:p>
          <a:p>
            <a:pPr marL="344488" lvl="1" indent="-285750"/>
            <a:r>
              <a:rPr lang="en-US" sz="2000" b="1" dirty="0" smtClean="0"/>
              <a:t>Implementation to site interim storage and repository facilities </a:t>
            </a:r>
          </a:p>
          <a:p>
            <a:pPr marL="344488" lvl="1" indent="-285750"/>
            <a:r>
              <a:rPr lang="en-US" sz="2000" b="1" dirty="0" smtClean="0">
                <a:solidFill>
                  <a:srgbClr val="000000"/>
                </a:solidFill>
              </a:rPr>
              <a:t>Near-term and long-term activities being conducted and planned</a:t>
            </a:r>
          </a:p>
          <a:p>
            <a:pPr marL="0" indent="0"/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Please visit the Office of Nuclear Energy website for further program activities and information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>
                <a:solidFill>
                  <a:srgbClr val="2D2D8A"/>
                </a:solidFill>
                <a:latin typeface="Arial Narrow" pitchFamily="34" charset="0"/>
              </a:rPr>
              <a:t>http://energy.gov/ne/</a:t>
            </a:r>
            <a:endParaRPr lang="en-US" dirty="0" smtClean="0"/>
          </a:p>
        </p:txBody>
      </p:sp>
      <p:sp>
        <p:nvSpPr>
          <p:cNvPr id="40964" name="TextBox 13"/>
          <p:cNvSpPr txBox="1">
            <a:spLocks noChangeArrowheads="1"/>
          </p:cNvSpPr>
          <p:nvPr/>
        </p:nvSpPr>
        <p:spPr bwMode="auto">
          <a:xfrm>
            <a:off x="685800" y="45720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867400" cy="1219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Blue Ribbon Commission</a:t>
            </a:r>
            <a:br>
              <a:rPr lang="en-US" sz="2800" dirty="0" smtClean="0"/>
            </a:br>
            <a:r>
              <a:rPr lang="en-US" sz="2800" dirty="0" smtClean="0"/>
              <a:t> Recommendations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94435" y="1600200"/>
            <a:ext cx="6096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A new, consent-based approach to siting future nuclear waste     management facilities.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A new organization dedicated solely to implementing the waste management program and empowered with the authority and resources to succeed.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Access to the funds nuclear utility ratepayers are providing for the purpose of nuclear waste management.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Prompt efforts to develop one or more geologic disposal facilities. 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Prompt efforts to develop one or more consolidated storage facilities.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Prompt efforts to prepare for the eventual large-scale transport of spent nuclear fuel and high-level waste to consolidated storage and disposal facilities when such facilities become available.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Support for continued U.S. innovation in nuclear energy technology and for workforce development.</a:t>
            </a:r>
          </a:p>
          <a:p>
            <a:pPr marL="273050" indent="-2730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sz="1500" b="1" dirty="0">
                <a:latin typeface="Calibri" pitchFamily="34" charset="0"/>
              </a:rPr>
              <a:t>Active U.S. leadership in international efforts to address safety, waste  management, non-proliferation, and security concerns.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9702" b="3612"/>
          <a:stretch>
            <a:fillRect/>
          </a:stretch>
        </p:blipFill>
        <p:spPr bwMode="auto">
          <a:xfrm rot="762027">
            <a:off x="6592307" y="2077126"/>
            <a:ext cx="1975661" cy="279558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 smtClean="0"/>
              <a:t>Summary of the Administration’s </a:t>
            </a:r>
            <a:br>
              <a:rPr lang="en-US" sz="2800" dirty="0" smtClean="0"/>
            </a:br>
            <a:r>
              <a:rPr lang="en-US" sz="2800" dirty="0" smtClean="0"/>
              <a:t>UNF and HLW Strategy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79805" y="1600200"/>
            <a:ext cx="8229600" cy="4953000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</a:pPr>
            <a:r>
              <a:rPr lang="en-US" dirty="0" smtClean="0"/>
              <a:t>Statement of Administration policy regarding the importance of addressing the disposition of used nuclear fuel and high-level radioactive waste</a:t>
            </a:r>
          </a:p>
          <a:p>
            <a:pPr marL="285750" indent="-285750" eaLnBrk="1" hangingPunct="1">
              <a:spcBef>
                <a:spcPts val="600"/>
              </a:spcBef>
            </a:pPr>
            <a:r>
              <a:rPr lang="en-US" dirty="0" smtClean="0"/>
              <a:t>Response to the final report and recommendations made by the </a:t>
            </a:r>
            <a:r>
              <a:rPr lang="en-US" i="1" dirty="0" smtClean="0"/>
              <a:t>Blue Ribbon Commission on America’s Nuclear Future</a:t>
            </a:r>
            <a:endParaRPr lang="en-US" dirty="0" smtClean="0"/>
          </a:p>
          <a:p>
            <a:pPr marL="285750" indent="-285750" eaLnBrk="1" hangingPunct="1">
              <a:spcBef>
                <a:spcPts val="600"/>
              </a:spcBef>
            </a:pPr>
            <a:r>
              <a:rPr lang="en-US" dirty="0" smtClean="0"/>
              <a:t>Initial basis for discussions among the Administration, Congress, and other stakeholders</a:t>
            </a:r>
          </a:p>
          <a:p>
            <a:pPr marL="285750" indent="-285750" eaLnBrk="1" hangingPunct="1">
              <a:spcBef>
                <a:spcPts val="600"/>
              </a:spcBef>
            </a:pPr>
            <a:r>
              <a:rPr lang="en-US" dirty="0" smtClean="0"/>
              <a:t>10-year program of work that: </a:t>
            </a:r>
          </a:p>
          <a:p>
            <a:pPr lvl="1" indent="-285750" eaLnBrk="1" hangingPunct="1">
              <a:spcBef>
                <a:spcPts val="600"/>
              </a:spcBef>
            </a:pPr>
            <a:r>
              <a:rPr lang="en-US" dirty="0" smtClean="0"/>
              <a:t>Sites, designs, licenses, constructs, and begins operations of a pilot interim storage facility </a:t>
            </a:r>
          </a:p>
          <a:p>
            <a:pPr lvl="1" indent="-285750" eaLnBrk="1" hangingPunct="1">
              <a:spcBef>
                <a:spcPts val="600"/>
              </a:spcBef>
            </a:pPr>
            <a:r>
              <a:rPr lang="en-US" dirty="0" smtClean="0"/>
              <a:t>Advances toward the siting and licensing of a larger interim storage facility</a:t>
            </a:r>
          </a:p>
          <a:p>
            <a:pPr lvl="1" indent="-285750" eaLnBrk="1" hangingPunct="1">
              <a:spcBef>
                <a:spcPts val="600"/>
              </a:spcBef>
            </a:pPr>
            <a:r>
              <a:rPr lang="en-US" dirty="0" smtClean="0"/>
              <a:t>Makes demonstrable progress on the siting and characterization of geologic repository sites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324600" cy="1219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Key Strategy Elements</a:t>
            </a:r>
          </a:p>
        </p:txBody>
      </p:sp>
      <p:pic>
        <p:nvPicPr>
          <p:cNvPr id="16387" name="Picture 4" descr="BRC Strategy Graphics_fina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alibri" pitchFamily="34" charset="0"/>
              </a:rPr>
              <a:t>Implementation: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Interim Storage Facilities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87120" y="1676400"/>
            <a:ext cx="82296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Facilities sited using consent-based process and licensed by the Nuclear Regulatory Commission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Pilot-scale interim storage facility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Focused on servicing shut-down reactors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Operational in 2021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Consolidated interim storage facility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Larger capacity to provide system flexibility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Operational in 2025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Locations of Shut-down Reactor Sites</a:t>
            </a:r>
            <a:endParaRPr lang="en-US" sz="2800" dirty="0"/>
          </a:p>
        </p:txBody>
      </p:sp>
      <p:pic>
        <p:nvPicPr>
          <p:cNvPr id="3" name="Picture 2" descr="C:\Users\D106767\Documents\Transportation_Storage_Research\Orphan_Sites\Report\Current\Merge\Update\gray_US_map_orphaned_sites_no_labe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/>
          <a:stretch/>
        </p:blipFill>
        <p:spPr bwMode="auto">
          <a:xfrm>
            <a:off x="891540" y="1664674"/>
            <a:ext cx="7360920" cy="48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8"/>
          <p:cNvSpPr>
            <a:spLocks noChangeArrowheads="1"/>
          </p:cNvSpPr>
          <p:nvPr/>
        </p:nvSpPr>
        <p:spPr bwMode="auto">
          <a:xfrm>
            <a:off x="1657743" y="1611876"/>
            <a:ext cx="1473200" cy="477734"/>
          </a:xfrm>
          <a:prstGeom prst="wedgeRoundRectCallout">
            <a:avLst>
              <a:gd name="adj1" fmla="val -36014"/>
              <a:gd name="adj2" fmla="val 114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 smtClean="0">
                <a:latin typeface="Calibri" pitchFamily="34" charset="0"/>
              </a:rPr>
              <a:t>Trojan- UNF </a:t>
            </a:r>
            <a:r>
              <a:rPr lang="en-US" sz="1200" b="1" i="0" dirty="0">
                <a:latin typeface="Calibri" pitchFamily="34" charset="0"/>
              </a:rPr>
              <a:t>34; GTCC 0</a:t>
            </a:r>
          </a:p>
        </p:txBody>
      </p:sp>
      <p:sp>
        <p:nvSpPr>
          <p:cNvPr id="6" name="Rounded Rectangular Callout 10"/>
          <p:cNvSpPr>
            <a:spLocks noChangeArrowheads="1"/>
          </p:cNvSpPr>
          <p:nvPr/>
        </p:nvSpPr>
        <p:spPr bwMode="auto">
          <a:xfrm>
            <a:off x="1634323" y="2788919"/>
            <a:ext cx="1364818" cy="434975"/>
          </a:xfrm>
          <a:prstGeom prst="wedgeRoundRectCallout">
            <a:avLst>
              <a:gd name="adj1" fmla="val -62547"/>
              <a:gd name="adj2" fmla="val 482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>
                <a:latin typeface="Calibri" pitchFamily="34" charset="0"/>
              </a:rPr>
              <a:t>Humboldt </a:t>
            </a:r>
            <a:r>
              <a:rPr lang="en-US" sz="1200" b="1" i="0" dirty="0" smtClean="0">
                <a:latin typeface="Calibri" pitchFamily="34" charset="0"/>
              </a:rPr>
              <a:t>Bay- UNF </a:t>
            </a:r>
            <a:r>
              <a:rPr lang="en-US" sz="1200" b="1" i="0" dirty="0">
                <a:latin typeface="Calibri" pitchFamily="34" charset="0"/>
              </a:rPr>
              <a:t>5; GTCC 1</a:t>
            </a:r>
          </a:p>
        </p:txBody>
      </p:sp>
      <p:sp>
        <p:nvSpPr>
          <p:cNvPr id="7" name="Rounded Rectangular Callout 11"/>
          <p:cNvSpPr>
            <a:spLocks noChangeArrowheads="1"/>
          </p:cNvSpPr>
          <p:nvPr/>
        </p:nvSpPr>
        <p:spPr bwMode="auto">
          <a:xfrm>
            <a:off x="2184810" y="3407787"/>
            <a:ext cx="1330181" cy="492125"/>
          </a:xfrm>
          <a:prstGeom prst="wedgeRoundRectCallout">
            <a:avLst>
              <a:gd name="adj1" fmla="val -86317"/>
              <a:gd name="adj2" fmla="val 131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>
                <a:latin typeface="Calibri" pitchFamily="34" charset="0"/>
              </a:rPr>
              <a:t>Rancho Seco- UNF 21; GTCC 1</a:t>
            </a:r>
            <a:endParaRPr lang="en-US" b="1" i="0" dirty="0">
              <a:latin typeface="Calibri" pitchFamily="34" charset="0"/>
            </a:endParaRPr>
          </a:p>
        </p:txBody>
      </p:sp>
      <p:sp>
        <p:nvSpPr>
          <p:cNvPr id="9" name="Rounded Rectangular Callout 12"/>
          <p:cNvSpPr>
            <a:spLocks noChangeArrowheads="1"/>
          </p:cNvSpPr>
          <p:nvPr/>
        </p:nvSpPr>
        <p:spPr bwMode="auto">
          <a:xfrm>
            <a:off x="4297215" y="3508339"/>
            <a:ext cx="1277937" cy="515937"/>
          </a:xfrm>
          <a:prstGeom prst="wedgeRoundRectCallout">
            <a:avLst>
              <a:gd name="adj1" fmla="val 47977"/>
              <a:gd name="adj2" fmla="val -77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>
                <a:latin typeface="Calibri" pitchFamily="34" charset="0"/>
              </a:rPr>
              <a:t>Zion- UNF 61; </a:t>
            </a:r>
            <a:r>
              <a:rPr lang="en-US" sz="1200" b="1" i="0" dirty="0" smtClean="0">
                <a:latin typeface="Calibri" pitchFamily="34" charset="0"/>
              </a:rPr>
              <a:t> GTCC 4</a:t>
            </a:r>
            <a:endParaRPr lang="en-US" sz="1200" b="1" i="0" dirty="0">
              <a:latin typeface="Calibri" pitchFamily="34" charset="0"/>
            </a:endParaRPr>
          </a:p>
        </p:txBody>
      </p:sp>
      <p:sp>
        <p:nvSpPr>
          <p:cNvPr id="10" name="Rounded Rectangular Callout 16"/>
          <p:cNvSpPr>
            <a:spLocks noChangeArrowheads="1"/>
          </p:cNvSpPr>
          <p:nvPr/>
        </p:nvSpPr>
        <p:spPr bwMode="auto">
          <a:xfrm>
            <a:off x="3427614" y="2787014"/>
            <a:ext cx="1481137" cy="493712"/>
          </a:xfrm>
          <a:prstGeom prst="wedgeRoundRectCallout">
            <a:avLst>
              <a:gd name="adj1" fmla="val 65336"/>
              <a:gd name="adj2" fmla="val 32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 smtClean="0">
                <a:latin typeface="Calibri" pitchFamily="34" charset="0"/>
              </a:rPr>
              <a:t>La Crosse- </a:t>
            </a:r>
            <a:endParaRPr lang="en-US" sz="1200" b="1" i="0" dirty="0">
              <a:latin typeface="Calibri" pitchFamily="34" charset="0"/>
            </a:endParaRPr>
          </a:p>
          <a:p>
            <a:pPr algn="ctr"/>
            <a:r>
              <a:rPr lang="en-US" sz="1200" b="1" i="0" dirty="0">
                <a:latin typeface="Calibri" pitchFamily="34" charset="0"/>
              </a:rPr>
              <a:t>UNF </a:t>
            </a:r>
            <a:r>
              <a:rPr lang="en-US" sz="1200" b="1" i="0" dirty="0" smtClean="0">
                <a:latin typeface="Calibri" pitchFamily="34" charset="0"/>
              </a:rPr>
              <a:t>5; </a:t>
            </a:r>
            <a:r>
              <a:rPr lang="en-US" sz="1200" b="1" i="0" dirty="0">
                <a:latin typeface="Calibri" pitchFamily="34" charset="0"/>
              </a:rPr>
              <a:t>GTCC 0</a:t>
            </a:r>
          </a:p>
        </p:txBody>
      </p:sp>
      <p:sp>
        <p:nvSpPr>
          <p:cNvPr id="11" name="Rounded Rectangular Callout 13"/>
          <p:cNvSpPr>
            <a:spLocks noChangeArrowheads="1"/>
          </p:cNvSpPr>
          <p:nvPr/>
        </p:nvSpPr>
        <p:spPr bwMode="auto">
          <a:xfrm>
            <a:off x="5551743" y="1828371"/>
            <a:ext cx="1391369" cy="434975"/>
          </a:xfrm>
          <a:prstGeom prst="wedgeRoundRectCallout">
            <a:avLst>
              <a:gd name="adj1" fmla="val -33388"/>
              <a:gd name="adj2" fmla="val 1768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>
                <a:latin typeface="Calibri" pitchFamily="34" charset="0"/>
              </a:rPr>
              <a:t>Big Rock </a:t>
            </a:r>
            <a:r>
              <a:rPr lang="en-US" sz="1200" b="1" i="0" dirty="0" smtClean="0">
                <a:latin typeface="Calibri" pitchFamily="34" charset="0"/>
              </a:rPr>
              <a:t>Point- </a:t>
            </a:r>
            <a:r>
              <a:rPr lang="en-US" sz="1200" b="1" i="0" dirty="0">
                <a:latin typeface="Calibri" pitchFamily="34" charset="0"/>
              </a:rPr>
              <a:t>UNF 7; GTCC 1</a:t>
            </a:r>
          </a:p>
        </p:txBody>
      </p:sp>
      <p:sp>
        <p:nvSpPr>
          <p:cNvPr id="12" name="Rounded Rectangular Callout 14"/>
          <p:cNvSpPr>
            <a:spLocks noChangeArrowheads="1"/>
          </p:cNvSpPr>
          <p:nvPr/>
        </p:nvSpPr>
        <p:spPr bwMode="auto">
          <a:xfrm>
            <a:off x="7444475" y="1721818"/>
            <a:ext cx="1419098" cy="431800"/>
          </a:xfrm>
          <a:prstGeom prst="wedgeRoundRectCallout">
            <a:avLst>
              <a:gd name="adj1" fmla="val -49741"/>
              <a:gd name="adj2" fmla="val 1837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>
                <a:latin typeface="Calibri" pitchFamily="34" charset="0"/>
              </a:rPr>
              <a:t>Maine Yankee- UNF 60; GTCC 4</a:t>
            </a:r>
          </a:p>
        </p:txBody>
      </p:sp>
      <p:sp>
        <p:nvSpPr>
          <p:cNvPr id="13" name="Rounded Rectangular Callout 15"/>
          <p:cNvSpPr>
            <a:spLocks noChangeArrowheads="1"/>
          </p:cNvSpPr>
          <p:nvPr/>
        </p:nvSpPr>
        <p:spPr bwMode="auto">
          <a:xfrm>
            <a:off x="6046260" y="2454559"/>
            <a:ext cx="1288487" cy="449263"/>
          </a:xfrm>
          <a:prstGeom prst="wedgeRoundRectCallout">
            <a:avLst>
              <a:gd name="adj1" fmla="val 34964"/>
              <a:gd name="adj2" fmla="val 781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>
                <a:latin typeface="Calibri" pitchFamily="34" charset="0"/>
              </a:rPr>
              <a:t>Yankee Rowe- UNF 15; GTCC 1</a:t>
            </a:r>
          </a:p>
        </p:txBody>
      </p:sp>
      <p:sp>
        <p:nvSpPr>
          <p:cNvPr id="14" name="Rounded Rectangular Callout 16"/>
          <p:cNvSpPr>
            <a:spLocks noChangeArrowheads="1"/>
          </p:cNvSpPr>
          <p:nvPr/>
        </p:nvSpPr>
        <p:spPr bwMode="auto">
          <a:xfrm>
            <a:off x="5851598" y="3572396"/>
            <a:ext cx="1481137" cy="493712"/>
          </a:xfrm>
          <a:prstGeom prst="wedgeRoundRectCallout">
            <a:avLst>
              <a:gd name="adj1" fmla="val 43597"/>
              <a:gd name="adj2" fmla="val -1143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 smtClean="0">
                <a:latin typeface="Calibri" pitchFamily="34" charset="0"/>
              </a:rPr>
              <a:t>CT </a:t>
            </a:r>
            <a:r>
              <a:rPr lang="en-US" sz="1200" b="1" i="0" dirty="0">
                <a:latin typeface="Calibri" pitchFamily="34" charset="0"/>
              </a:rPr>
              <a:t>Yankee-</a:t>
            </a:r>
          </a:p>
          <a:p>
            <a:pPr algn="ctr"/>
            <a:r>
              <a:rPr lang="en-US" sz="1200" b="1" i="0" dirty="0">
                <a:latin typeface="Calibri" pitchFamily="34" charset="0"/>
              </a:rPr>
              <a:t>UNF 40; GTCC 3</a:t>
            </a:r>
          </a:p>
        </p:txBody>
      </p:sp>
      <p:sp>
        <p:nvSpPr>
          <p:cNvPr id="15" name="Rounded Rectangular Callout 12"/>
          <p:cNvSpPr>
            <a:spLocks noChangeArrowheads="1"/>
          </p:cNvSpPr>
          <p:nvPr/>
        </p:nvSpPr>
        <p:spPr bwMode="auto">
          <a:xfrm>
            <a:off x="7058351" y="5515605"/>
            <a:ext cx="1277937" cy="673517"/>
          </a:xfrm>
          <a:prstGeom prst="wedgeRoundRectCallout">
            <a:avLst>
              <a:gd name="adj1" fmla="val -98706"/>
              <a:gd name="adj2" fmla="val -457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 smtClean="0">
                <a:latin typeface="Calibri" pitchFamily="34" charset="0"/>
              </a:rPr>
              <a:t>Crystal River- </a:t>
            </a:r>
            <a:r>
              <a:rPr lang="en-US" sz="1200" b="1" i="0" dirty="0">
                <a:latin typeface="Calibri" pitchFamily="34" charset="0"/>
              </a:rPr>
              <a:t>UNF </a:t>
            </a:r>
            <a:r>
              <a:rPr lang="en-US" sz="1200" b="1" i="0" dirty="0" smtClean="0">
                <a:latin typeface="Calibri" pitchFamily="34" charset="0"/>
              </a:rPr>
              <a:t>42; GTCC 2 (Estimated)</a:t>
            </a:r>
            <a:endParaRPr lang="en-US" sz="1200" b="1" i="0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09535" y="6057762"/>
            <a:ext cx="1600200" cy="584200"/>
          </a:xfrm>
          <a:prstGeom prst="rect">
            <a:avLst/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b="1" i="0" u="sng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Key</a:t>
            </a:r>
          </a:p>
          <a:p>
            <a:pPr eaLnBrk="1" hangingPunct="1">
              <a:defRPr/>
            </a:pPr>
            <a:r>
              <a:rPr lang="en-US" sz="800" b="1" i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UNF – used nuclear fuel canisters</a:t>
            </a:r>
          </a:p>
          <a:p>
            <a:pPr eaLnBrk="1" hangingPunct="1">
              <a:defRPr/>
            </a:pPr>
            <a:r>
              <a:rPr lang="en-US" sz="800" b="1" i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GTCC  – canisters of greater than class C waste </a:t>
            </a:r>
          </a:p>
        </p:txBody>
      </p:sp>
      <p:sp>
        <p:nvSpPr>
          <p:cNvPr id="17" name="Rounded Rectangular Callout 13"/>
          <p:cNvSpPr>
            <a:spLocks noChangeArrowheads="1"/>
          </p:cNvSpPr>
          <p:nvPr/>
        </p:nvSpPr>
        <p:spPr bwMode="auto">
          <a:xfrm>
            <a:off x="4011253" y="1785612"/>
            <a:ext cx="1308978" cy="705523"/>
          </a:xfrm>
          <a:prstGeom prst="wedgeRoundRectCallout">
            <a:avLst>
              <a:gd name="adj1" fmla="val 65978"/>
              <a:gd name="adj2" fmla="val 1266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 smtClean="0">
                <a:latin typeface="Calibri" pitchFamily="34" charset="0"/>
              </a:rPr>
              <a:t>Kewaunee- </a:t>
            </a:r>
            <a:r>
              <a:rPr lang="en-US" sz="1200" b="1" i="0" dirty="0">
                <a:latin typeface="Calibri" pitchFamily="34" charset="0"/>
              </a:rPr>
              <a:t>UNF </a:t>
            </a:r>
            <a:r>
              <a:rPr lang="en-US" sz="1200" b="1" i="0" dirty="0" smtClean="0">
                <a:latin typeface="Calibri" pitchFamily="34" charset="0"/>
              </a:rPr>
              <a:t>45; </a:t>
            </a:r>
            <a:r>
              <a:rPr lang="en-US" sz="1200" b="1" i="0" dirty="0">
                <a:latin typeface="Calibri" pitchFamily="34" charset="0"/>
              </a:rPr>
              <a:t>GTCC </a:t>
            </a:r>
            <a:r>
              <a:rPr lang="en-US" sz="1200" b="1" i="0" dirty="0" smtClean="0">
                <a:latin typeface="Calibri" pitchFamily="34" charset="0"/>
              </a:rPr>
              <a:t>2 (Estimated)</a:t>
            </a:r>
            <a:endParaRPr lang="en-US" sz="1200" b="1" i="0" dirty="0">
              <a:latin typeface="Calibri" pitchFamily="34" charset="0"/>
            </a:endParaRPr>
          </a:p>
        </p:txBody>
      </p:sp>
      <p:sp>
        <p:nvSpPr>
          <p:cNvPr id="18" name="Rounded Rectangular Callout 10"/>
          <p:cNvSpPr>
            <a:spLocks noChangeArrowheads="1"/>
          </p:cNvSpPr>
          <p:nvPr/>
        </p:nvSpPr>
        <p:spPr bwMode="auto">
          <a:xfrm>
            <a:off x="2233830" y="4157471"/>
            <a:ext cx="1368906" cy="670561"/>
          </a:xfrm>
          <a:prstGeom prst="wedgeRoundRectCallout">
            <a:avLst>
              <a:gd name="adj1" fmla="val -71899"/>
              <a:gd name="adj2" fmla="val 195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b="1" i="0" dirty="0" smtClean="0">
                <a:latin typeface="Calibri" pitchFamily="34" charset="0"/>
              </a:rPr>
              <a:t>San Onofre - UNF 164; GTCC  5 (Estimated)</a:t>
            </a:r>
            <a:endParaRPr lang="en-US" sz="1200" b="1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alibri" pitchFamily="34" charset="0"/>
              </a:rPr>
              <a:t>Implementation: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Disposal and Transportation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75540" y="1676400"/>
            <a:ext cx="82296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Geologic Repository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Sited using consent-based process by 2026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Designed and licensed by 2042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Operational in 2048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Transportation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Build on experience in industry and with Waste Isolation Pilot Plant</a:t>
            </a:r>
          </a:p>
          <a:p>
            <a:pPr lvl="1" indent="-28575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Capability to service facilities safely and securely</a:t>
            </a:r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867400" cy="6858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Legislation Needed for Implementation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88950" y="1712913"/>
            <a:ext cx="8229600" cy="4492625"/>
          </a:xfrm>
        </p:spPr>
        <p:txBody>
          <a:bodyPr/>
          <a:lstStyle/>
          <a:p>
            <a:pPr marL="344488" indent="-344488" eaLnBrk="1" hangingPunct="1">
              <a:spcBef>
                <a:spcPts val="600"/>
              </a:spcBef>
            </a:pPr>
            <a:r>
              <a:rPr lang="en-US" sz="2400" dirty="0" smtClean="0"/>
              <a:t>Active engagement in a broad, national, consent-based process to site storage and disposal facilities</a:t>
            </a:r>
          </a:p>
          <a:p>
            <a:pPr marL="344488" indent="-344488" eaLnBrk="1" hangingPunct="1">
              <a:spcBef>
                <a:spcPts val="600"/>
              </a:spcBef>
            </a:pPr>
            <a:r>
              <a:rPr lang="en-US" sz="2400" dirty="0" smtClean="0"/>
              <a:t>Siting, design, licensing, and commencement of operations at a pilot-scale storage facility</a:t>
            </a:r>
          </a:p>
          <a:p>
            <a:pPr marL="344488" indent="-344488" eaLnBrk="1" hangingPunct="1">
              <a:spcBef>
                <a:spcPts val="600"/>
              </a:spcBef>
            </a:pPr>
            <a:r>
              <a:rPr lang="en-US" sz="2400" dirty="0" smtClean="0"/>
              <a:t>Significant progress on siting and licensing of a larger consolidated interim storage facility</a:t>
            </a:r>
          </a:p>
          <a:p>
            <a:pPr marL="344488" indent="-344488" eaLnBrk="1" hangingPunct="1">
              <a:spcBef>
                <a:spcPts val="600"/>
              </a:spcBef>
            </a:pPr>
            <a:r>
              <a:rPr lang="en-US" sz="2400" dirty="0" smtClean="0"/>
              <a:t>Development of transportation capabilities to begin movement of fuel from shut-down reactors</a:t>
            </a:r>
          </a:p>
          <a:p>
            <a:pPr marL="344488" indent="-344488" eaLnBrk="1" hangingPunct="1">
              <a:spcBef>
                <a:spcPts val="600"/>
              </a:spcBef>
            </a:pPr>
            <a:r>
              <a:rPr lang="en-US" sz="2400" dirty="0" smtClean="0"/>
              <a:t>Reformation of the funding arrangements</a:t>
            </a:r>
          </a:p>
          <a:p>
            <a:pPr marL="344488" indent="-344488" eaLnBrk="1" hangingPunct="1">
              <a:spcBef>
                <a:spcPts val="600"/>
              </a:spcBef>
            </a:pPr>
            <a:r>
              <a:rPr lang="en-US" sz="2400" dirty="0" smtClean="0"/>
              <a:t>Establishment of a new organization to run this program</a:t>
            </a:r>
          </a:p>
          <a:p>
            <a:pPr eaLnBrk="1" hangingPunct="1">
              <a:spcBef>
                <a:spcPts val="600"/>
              </a:spcBef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>
          <a:xfrm>
            <a:off x="685800" y="3024188"/>
            <a:ext cx="7772400" cy="1470025"/>
          </a:xfrm>
        </p:spPr>
        <p:txBody>
          <a:bodyPr/>
          <a:lstStyle/>
          <a:p>
            <a:pPr marL="342900" indent="-342900" algn="ctr">
              <a:defRPr/>
            </a:pPr>
            <a:r>
              <a:rPr lang="en-US" sz="3200" dirty="0" smtClean="0"/>
              <a:t>Storage and Transportation</a:t>
            </a:r>
            <a:br>
              <a:rPr lang="en-US" sz="3200" dirty="0" smtClean="0"/>
            </a:br>
            <a:r>
              <a:rPr lang="en-US" sz="3200" dirty="0" smtClean="0"/>
              <a:t>Near-Term Priorities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1214</Words>
  <Application>Microsoft Office PowerPoint</Application>
  <PresentationFormat>On-screen Show (4:3)</PresentationFormat>
  <Paragraphs>159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Office Theme</vt:lpstr>
      <vt:lpstr>3_DOE NE Large</vt:lpstr>
      <vt:lpstr>1_Office Theme</vt:lpstr>
      <vt:lpstr>DOE NE Large</vt:lpstr>
      <vt:lpstr>2_DOE NE Large</vt:lpstr>
      <vt:lpstr>2_Office Theme</vt:lpstr>
      <vt:lpstr>5_DOE NE Large</vt:lpstr>
      <vt:lpstr> Strategy for the Management and Disposal of Used Nuclear Fuel and High-Level Radioactive Waste  </vt:lpstr>
      <vt:lpstr>Blue Ribbon Commission  Recommendations</vt:lpstr>
      <vt:lpstr>Summary of the Administration’s  UNF and HLW Strategy</vt:lpstr>
      <vt:lpstr>Key Strategy Elements</vt:lpstr>
      <vt:lpstr>Implementation: Interim Storage Facilities</vt:lpstr>
      <vt:lpstr>Locations of Shut-down Reactor Sites</vt:lpstr>
      <vt:lpstr>Implementation:  Disposal and Transportation</vt:lpstr>
      <vt:lpstr>Legislation Needed for Implementation</vt:lpstr>
      <vt:lpstr>Storage and Transportation Near-Term Priorities </vt:lpstr>
      <vt:lpstr>Near-Term Storage Activities</vt:lpstr>
      <vt:lpstr>Key Activities:  Storage</vt:lpstr>
      <vt:lpstr> Key Activities:  Transportation </vt:lpstr>
      <vt:lpstr>Storage and Transportation Long-Term Priorities</vt:lpstr>
      <vt:lpstr>Storage and Transportation R&amp;D </vt:lpstr>
      <vt:lpstr>Storage and Transportation Extended Storage R&amp;D </vt:lpstr>
      <vt:lpstr>Extended Storage R&amp;D  Demonstration Goals</vt:lpstr>
      <vt:lpstr> R&amp;D Disposal </vt:lpstr>
      <vt:lpstr>Disposal R&amp;D  International Collaboration</vt:lpstr>
      <vt:lpstr>Summary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eXCITE</dc:creator>
  <cp:lastModifiedBy>Debbie Weaver</cp:lastModifiedBy>
  <cp:revision>869</cp:revision>
  <cp:lastPrinted>2013-08-20T14:26:44Z</cp:lastPrinted>
  <dcterms:created xsi:type="dcterms:W3CDTF">2009-01-08T18:23:13Z</dcterms:created>
  <dcterms:modified xsi:type="dcterms:W3CDTF">2013-08-27T13:29:55Z</dcterms:modified>
</cp:coreProperties>
</file>