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76" r:id="rId2"/>
    <p:sldId id="489" r:id="rId3"/>
    <p:sldId id="473" r:id="rId4"/>
    <p:sldId id="484" r:id="rId5"/>
    <p:sldId id="482" r:id="rId6"/>
    <p:sldId id="475" r:id="rId7"/>
    <p:sldId id="488" r:id="rId8"/>
    <p:sldId id="478" r:id="rId9"/>
    <p:sldId id="486" r:id="rId10"/>
    <p:sldId id="479" r:id="rId11"/>
    <p:sldId id="480" r:id="rId12"/>
    <p:sldId id="481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Wagner" initials="JCW" lastIdx="18" clrIdx="0"/>
  <p:cmAuthor id="1" name="Cumberland, Riley M." initials="RM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00"/>
    <a:srgbClr val="01632D"/>
    <a:srgbClr val="FFFAAC"/>
    <a:srgbClr val="006600"/>
    <a:srgbClr val="1B3E8B"/>
    <a:srgbClr val="244482"/>
    <a:srgbClr val="5F5D3F"/>
    <a:srgbClr val="282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58319" autoAdjust="0"/>
  </p:normalViewPr>
  <p:slideViewPr>
    <p:cSldViewPr snapToGrid="0">
      <p:cViewPr>
        <p:scale>
          <a:sx n="76" d="100"/>
          <a:sy n="76" d="100"/>
        </p:scale>
        <p:origin x="-1488" y="-48"/>
      </p:cViewPr>
      <p:guideLst>
        <p:guide orient="horz" pos="2160"/>
        <p:guide pos="326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213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2CFC176-B3D6-4C3B-B91E-F90FC79973FF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3F76109-829C-449A-8803-AAE4B0F71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8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FD57EF1-0ACF-4E56-8EFB-00C8A7F1FBC6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0640F16-43B7-467A-89F4-0369D5733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8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63E4E97-344A-4483-A560-A310202B4CBC}" type="slidenum">
              <a:rPr lang="en-US" altLang="en-US" smtClean="0"/>
              <a:pPr eaLnBrk="1" hangingPunct="1"/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0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1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CONGESS, “Nuclear Waste Policy Act of 1982,” Title 2, Section 218, 42 USC 10198, (1982).	</a:t>
            </a:r>
          </a:p>
          <a:p>
            <a:endParaRPr lang="en-US" dirty="0" smtClean="0"/>
          </a:p>
          <a:p>
            <a:r>
              <a:rPr lang="en-US" dirty="0" smtClean="0"/>
              <a:t>Sec. 218. (a) </a:t>
            </a:r>
            <a:r>
              <a:rPr lang="en-US" b="1" dirty="0" smtClean="0"/>
              <a:t>Demonstration and cooperative programs. The Secretary [of Energy] shall establish a</a:t>
            </a:r>
          </a:p>
          <a:p>
            <a:r>
              <a:rPr lang="en-US" b="1" dirty="0" smtClean="0"/>
              <a:t>demonstration program, in cooperation with the private sector, for the dry storage of</a:t>
            </a:r>
          </a:p>
          <a:p>
            <a:r>
              <a:rPr lang="en-US" b="1" dirty="0" smtClean="0"/>
              <a:t>spent nuclear fuel at civilian nuclear power reactor sites, </a:t>
            </a:r>
            <a:r>
              <a:rPr lang="en-US" dirty="0" smtClean="0"/>
              <a:t>with the objective of</a:t>
            </a:r>
          </a:p>
          <a:p>
            <a:r>
              <a:rPr lang="en-US" dirty="0" smtClean="0"/>
              <a:t>establishing one or more technologies that the Commission may, by rule, approve for use</a:t>
            </a:r>
          </a:p>
          <a:p>
            <a:r>
              <a:rPr lang="en-US" dirty="0" smtClean="0"/>
              <a:t>at the sites of civilian nuclear power reactors without, to the maximum extent practicable,</a:t>
            </a:r>
          </a:p>
          <a:p>
            <a:r>
              <a:rPr lang="en-US" dirty="0" smtClean="0"/>
              <a:t>the need for additional site-specific approvals by the Commission. Not later than 1 year</a:t>
            </a:r>
          </a:p>
          <a:p>
            <a:r>
              <a:rPr lang="en-US" dirty="0" smtClean="0"/>
              <a:t>after the date of the enactment of this Act [enacted Jan. 7, 1983], the Secretary shall</a:t>
            </a:r>
          </a:p>
          <a:p>
            <a:r>
              <a:rPr lang="en-US" dirty="0" smtClean="0"/>
              <a:t>select at least 1, but not more than 3, sites evaluated under section 214 [42 U.S.C. 10194]</a:t>
            </a:r>
          </a:p>
          <a:p>
            <a:r>
              <a:rPr lang="en-US" dirty="0" smtClean="0"/>
              <a:t>at such power reactors. In selecting such site or sites, the Secretary shall give preference</a:t>
            </a:r>
          </a:p>
          <a:p>
            <a:r>
              <a:rPr lang="en-US" dirty="0" smtClean="0"/>
              <a:t>to civilian nuclear power reactors that will soon have a shortage of interim storage</a:t>
            </a:r>
          </a:p>
          <a:p>
            <a:r>
              <a:rPr lang="en-US" dirty="0" smtClean="0"/>
              <a:t>capacity for spent nuclear fuel. Subject to reaching agreement as provided in subsection</a:t>
            </a:r>
          </a:p>
          <a:p>
            <a:r>
              <a:rPr lang="en-US" dirty="0" smtClean="0"/>
              <a:t>(b), the Secretary shall undertake activities to assist such power reactors with</a:t>
            </a:r>
          </a:p>
          <a:p>
            <a:r>
              <a:rPr lang="en-US" dirty="0" smtClean="0"/>
              <a:t>demonstration projects at such sites, which may use one of the following types of</a:t>
            </a:r>
          </a:p>
          <a:p>
            <a:r>
              <a:rPr lang="en-US" dirty="0" smtClean="0"/>
              <a:t>alternate storage technologies; spent nuclear fuel storage casks, caissons, or silos. The</a:t>
            </a:r>
          </a:p>
          <a:p>
            <a:r>
              <a:rPr lang="en-US" dirty="0" smtClean="0"/>
              <a:t>Secretary shall also undertake a cooperative program with civilian nuclear power reactors</a:t>
            </a:r>
          </a:p>
          <a:p>
            <a:r>
              <a:rPr lang="en-US" dirty="0" smtClean="0"/>
              <a:t>to encourage the development of the technology for spent nuclear fuel rod consolidation</a:t>
            </a:r>
          </a:p>
          <a:p>
            <a:r>
              <a:rPr lang="en-US" dirty="0" smtClean="0"/>
              <a:t>in existing power reactor water storage basins.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1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“</a:t>
            </a:r>
            <a:r>
              <a:rPr lang="en-US" sz="1200" b="1" dirty="0" smtClean="0"/>
              <a:t>Thin” Wall Universal Waste Package for tuff repository found in: </a:t>
            </a:r>
            <a:r>
              <a:rPr lang="en-US" sz="1200" dirty="0" smtClean="0"/>
              <a:t>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J. H. SALING, C. R. BOLMGREN, C.R. “Phase 1 Study of Metallic Cask Systems for Spent Fuel Management from Reactor to Repository.” Westinghouse Electric Corporation Report No. WTSD-TML-085 Draft, September (1985).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Non-circular canister</a:t>
            </a:r>
            <a:r>
              <a:rPr lang="en-US" sz="1200" b="1" baseline="0" dirty="0" smtClean="0"/>
              <a:t> concept found in:</a:t>
            </a:r>
            <a:endParaRPr lang="en-US" sz="1200" b="1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 P. MORISSETTE, P. E. SCHNERINGER, R. K. LANE, R. L. MOORE, K. A. YOUNG, “Commercial Radioactive Waste Management System Feasibility with the Universal Canister Concept,” GA-A--1830-Vol.1, GA Technologies, Jan (1986).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5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--</a:t>
            </a:r>
            <a:r>
              <a:rPr lang="en-US" baseline="0" dirty="0" smtClean="0"/>
              <a:t>Picture of 12P design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TRW, “Mined Geologic Disposal System Advanced Conceptual Design Report: Volume III of IV Engineered Barrier Segment/Waste Package,” B00000000-01717-5705-00027, Rev 0, Las Vegas, Nevada, USA, Mar (1996).	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1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Shield plug and lid structure</a:t>
            </a:r>
            <a:r>
              <a:rPr lang="en-US" baseline="0" dirty="0" smtClean="0"/>
              <a:t> not shown for inner barrier.  The inner barrier lid consists of an shield plug, an inner lid with a vent and a drain port, and an outer lid.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Taken from </a:t>
            </a:r>
            <a:r>
              <a:rPr lang="en-US" dirty="0" err="1" smtClean="0"/>
              <a:t>Vol</a:t>
            </a:r>
            <a:r>
              <a:rPr lang="en-US" dirty="0" smtClean="0"/>
              <a:t> III of Mined Geologic</a:t>
            </a:r>
            <a:r>
              <a:rPr lang="en-US" baseline="0" dirty="0" smtClean="0"/>
              <a:t> Disposal System Advanced Conceptual Design Report.  March 1996.  TRW Environmental Safety Systems Inc.  B00000000-01717-5705-00027 Rev 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5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Image </a:t>
            </a:r>
            <a:r>
              <a:rPr lang="en-US" baseline="0" dirty="0" smtClean="0"/>
              <a:t>from Areva TN presentation at INMM Spent Fuel Management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40F16-43B7-467A-89F4-0369D5733EF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6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600200"/>
            <a:ext cx="28971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501651" y="608013"/>
            <a:ext cx="8634413" cy="969496"/>
            <a:chOff x="510201" y="3505200"/>
            <a:chExt cx="8633799" cy="969744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496131" y="3505200"/>
              <a:ext cx="4647869" cy="96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00" dirty="0" smtClean="0">
                  <a:solidFill>
                    <a:srgbClr val="01632D"/>
                  </a:solidFill>
                  <a:latin typeface="Arial Black" pitchFamily="34" charset="0"/>
                </a:rPr>
                <a:t>Nuclear Fuels Storage &amp; Transportation Planning Project</a:t>
              </a:r>
            </a:p>
            <a:p>
              <a:pPr algn="ctr" eaLnBrk="1" hangingPunct="1">
                <a:defRPr/>
              </a:pPr>
              <a:r>
                <a:rPr lang="en-US" altLang="en-US" sz="1400" dirty="0" smtClean="0">
                  <a:solidFill>
                    <a:srgbClr val="01632D"/>
                  </a:solidFill>
                  <a:latin typeface="Arial Black" pitchFamily="34" charset="0"/>
                </a:rPr>
                <a:t>Office of Fuel Cycle Technologies</a:t>
              </a:r>
            </a:p>
            <a:p>
              <a:pPr algn="ctr" eaLnBrk="1" hangingPunct="1">
                <a:defRPr/>
              </a:pPr>
              <a:r>
                <a:rPr lang="en-US" altLang="en-US" sz="3200" dirty="0" smtClean="0">
                  <a:solidFill>
                    <a:srgbClr val="01632D"/>
                  </a:solidFill>
                  <a:latin typeface="Arial Black" pitchFamily="34" charset="0"/>
                </a:rPr>
                <a:t>Nuclear Energy</a:t>
              </a: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01" y="3505200"/>
              <a:ext cx="3637254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570737" y="3505200"/>
              <a:ext cx="0" cy="914634"/>
            </a:xfrm>
            <a:prstGeom prst="line">
              <a:avLst/>
            </a:prstGeom>
            <a:ln w="34925">
              <a:solidFill>
                <a:srgbClr val="E9BE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77" y="213983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C:\Users\Melissa\AppData\Local\Microsoft\Windows\Temporary Internet Files\Content.Outlook\363JPFBH\Cask 1.JPG"/>
          <p:cNvPicPr preferRelativeResize="0">
            <a:picLocks noChangeArrowheads="1"/>
          </p:cNvPicPr>
          <p:nvPr userDrawn="1"/>
        </p:nvPicPr>
        <p:blipFill rotWithShape="1">
          <a:blip r:embed="rId5"/>
          <a:srcRect l="18822"/>
          <a:stretch/>
        </p:blipFill>
        <p:spPr bwMode="auto">
          <a:xfrm>
            <a:off x="5127077" y="398059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</a:ln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 preferRelativeResize="0"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5077" r="5875" b="5176"/>
          <a:stretch/>
        </p:blipFill>
        <p:spPr>
          <a:xfrm>
            <a:off x="6441813" y="2838033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</a:ln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2800" baseline="0">
                <a:solidFill>
                  <a:srgbClr val="0163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59241"/>
            <a:ext cx="7696200" cy="1384431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March 17,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Waste Management 2015, Phoenix 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4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532563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9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Footer</a:t>
            </a:r>
            <a:endParaRPr lang="en-US" dirty="0"/>
          </a:p>
        </p:txBody>
      </p:sp>
      <p:pic>
        <p:nvPicPr>
          <p:cNvPr id="1033" name="Picture 2" descr="C:\Users\w4v\AppData\Local\Microsoft\Windows\Temporary Internet Files\Content.Outlook\R6UVHY7U\NFST12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4" y="6408739"/>
            <a:ext cx="14573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1"/>
          <p:cNvSpPr txBox="1">
            <a:spLocks noChangeArrowheads="1"/>
          </p:cNvSpPr>
          <p:nvPr userDrawn="1"/>
        </p:nvSpPr>
        <p:spPr bwMode="auto">
          <a:xfrm>
            <a:off x="82549" y="6540500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7F44A4-52AD-4628-96E7-AD8D26D2CBF0}" type="slidenum">
              <a:rPr lang="en-US" altLang="en-US" sz="900" smtClean="0"/>
              <a:pPr eaLnBrk="1" hangingPunct="1">
                <a:defRPr/>
              </a:pPr>
              <a:t>‹#›</a:t>
            </a:fld>
            <a:endParaRPr lang="en-US" altLang="en-US" sz="9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rrelljj@or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476" y="1957952"/>
            <a:ext cx="5670078" cy="4659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sz="3200" dirty="0" smtClean="0">
                <a:ea typeface="ＭＳ Ｐゴシック"/>
                <a:cs typeface="ＭＳ Ｐゴシック"/>
              </a:rPr>
              <a:t>A History of Standardized, Multipurpose Canister Systems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400" dirty="0" smtClean="0">
                <a:ea typeface="ＭＳ Ｐゴシック" pitchFamily="34" charset="-128"/>
              </a:rPr>
              <a:t/>
            </a:r>
            <a:br>
              <a:rPr lang="en-US" sz="14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Joshua Jarrell</a:t>
            </a:r>
            <a:br>
              <a:rPr lang="en-US" altLang="en-US" sz="2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1600" dirty="0" smtClean="0">
                <a:hlinkClick r:id="rId3"/>
              </a:rPr>
              <a:t>jarrelljj@ornl.gov</a:t>
            </a: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Oak Ridge National Laboratory</a:t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Riley Cumberland, Rob Howard,</a:t>
            </a:r>
            <a:br>
              <a:rPr lang="en-US" altLang="en-US" sz="2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Jeff Williams</a:t>
            </a: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Waste Management 2015</a:t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March 17, 2015</a:t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Phoenix, AZ</a:t>
            </a:r>
            <a:endParaRPr lang="en-US" altLang="en-US" sz="1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152400"/>
            <a:ext cx="5950377" cy="1219200"/>
          </a:xfrm>
        </p:spPr>
        <p:txBody>
          <a:bodyPr/>
          <a:lstStyle/>
          <a:p>
            <a:r>
              <a:rPr lang="en-US" dirty="0" smtClean="0"/>
              <a:t>The Multi-Purpose Canister </a:t>
            </a:r>
            <a:r>
              <a:rPr lang="en-US" dirty="0"/>
              <a:t>concept re-emerged as the </a:t>
            </a:r>
            <a:r>
              <a:rPr lang="en-US" dirty="0" smtClean="0"/>
              <a:t>Transportation</a:t>
            </a:r>
            <a:r>
              <a:rPr lang="en-US" dirty="0"/>
              <a:t>, </a:t>
            </a:r>
            <a:r>
              <a:rPr lang="en-US" dirty="0" smtClean="0"/>
              <a:t>Aging </a:t>
            </a:r>
            <a:r>
              <a:rPr lang="en-US" dirty="0"/>
              <a:t>and </a:t>
            </a:r>
            <a:r>
              <a:rPr lang="en-US" dirty="0" smtClean="0"/>
              <a:t>Disposal Canister </a:t>
            </a:r>
            <a:r>
              <a:rPr lang="en-US" dirty="0"/>
              <a:t>in the 2000s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566862"/>
            <a:ext cx="5537200" cy="3697537"/>
          </a:xfrm>
        </p:spPr>
        <p:txBody>
          <a:bodyPr/>
          <a:lstStyle/>
          <a:p>
            <a:r>
              <a:rPr lang="en-US" dirty="0" smtClean="0"/>
              <a:t>AREVA and NAC were selected to design, license and demonstrate two transportation, aging, and disposal canister systems</a:t>
            </a:r>
          </a:p>
          <a:p>
            <a:r>
              <a:rPr lang="en-US" dirty="0" smtClean="0"/>
              <a:t>21P/44B capacity</a:t>
            </a:r>
            <a:endParaRPr lang="en-US" sz="2400" dirty="0" smtClean="0"/>
          </a:p>
          <a:p>
            <a:pPr lvl="1"/>
            <a:r>
              <a:rPr lang="en-US" dirty="0" smtClean="0"/>
              <a:t>Smaller than many commercial storage systems for repository compatibility</a:t>
            </a:r>
          </a:p>
          <a:p>
            <a:r>
              <a:rPr lang="en-US" dirty="0" smtClean="0"/>
              <a:t>Vertical or horizontal storage capability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566863"/>
            <a:ext cx="3019424" cy="195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6762" y="334117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Areva TN21P TAD Canister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263" y="4200351"/>
            <a:ext cx="8821737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defTabSz="914400"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NAC system based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on NAC Universal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Multi-purpose Canister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System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  <a:p>
            <a:pPr marL="571500" lvl="1" indent="-225425" defTabSz="9144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Single lid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canister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571500" lvl="1" indent="-225425" defTabSz="9144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Aluminum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heat transfer plates oriented perpendicular to the canister axis</a:t>
            </a:r>
          </a:p>
          <a:p>
            <a:pPr marL="231775" lvl="0" indent="-231775" defTabSz="914400"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+mn-ea"/>
              </a:rPr>
              <a:t>AREVA system based on a NUHOMS canister system</a:t>
            </a:r>
          </a:p>
          <a:p>
            <a:pPr marL="571500" lvl="1" indent="-225425" defTabSz="9144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Aluminum heat transfer plates oriented parallel to axis and integrated in the basket assembly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4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past 3 years, the standardized canister concept has been revisited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  <p:pic>
        <p:nvPicPr>
          <p:cNvPr id="5" name="Picture 1" descr="Screen Shot 2014-10-14 at 3.10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98" y="3332331"/>
            <a:ext cx="2115781" cy="17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18" y="1676400"/>
            <a:ext cx="8847111" cy="4875088"/>
          </a:xfrm>
        </p:spPr>
        <p:txBody>
          <a:bodyPr/>
          <a:lstStyle/>
          <a:p>
            <a:pPr marL="346075" indent="-346075"/>
            <a:r>
              <a:rPr lang="en-US" dirty="0" smtClean="0"/>
              <a:t>The BRC recommendation</a:t>
            </a:r>
          </a:p>
          <a:p>
            <a:pPr marL="685800" lvl="1" indent="-346075"/>
            <a:r>
              <a:rPr lang="en-US" sz="2000" i="1" dirty="0" smtClean="0"/>
              <a:t>“to </a:t>
            </a:r>
            <a:r>
              <a:rPr lang="en-US" sz="2000" i="1" dirty="0"/>
              <a:t>promote the better integration of storage into the waste management system, including standardization of dry cask storage </a:t>
            </a:r>
            <a:r>
              <a:rPr lang="en-US" sz="2000" i="1" dirty="0" smtClean="0"/>
              <a:t>systems”</a:t>
            </a:r>
            <a:endParaRPr lang="en-US" sz="2000" i="1" dirty="0"/>
          </a:p>
          <a:p>
            <a:pPr marL="346075" indent="-346075"/>
            <a:r>
              <a:rPr lang="en-US" dirty="0" smtClean="0"/>
              <a:t>Energy</a:t>
            </a:r>
            <a:r>
              <a:rPr lang="en-US" i="1" dirty="0" smtClean="0"/>
              <a:t>Solutions</a:t>
            </a:r>
            <a:r>
              <a:rPr lang="en-US" dirty="0" smtClean="0"/>
              <a:t> </a:t>
            </a:r>
            <a:r>
              <a:rPr lang="en-US" dirty="0"/>
              <a:t>and AREVA Federal Services LLC </a:t>
            </a:r>
            <a:r>
              <a:rPr lang="en-US" dirty="0" smtClean="0"/>
              <a:t>were contracted to perform feasibility studies</a:t>
            </a:r>
          </a:p>
          <a:p>
            <a:pPr marL="685800" lvl="1" indent="-346075"/>
            <a:r>
              <a:rPr lang="en-US" sz="2000" dirty="0" smtClean="0"/>
              <a:t>Both recommended licensing three canister sizes 			      to provide flexibility until repository characteristics 		               are known</a:t>
            </a:r>
          </a:p>
          <a:p>
            <a:pPr marL="346075" indent="-346075"/>
            <a:r>
              <a:rPr lang="en-US" dirty="0" smtClean="0"/>
              <a:t>Current work</a:t>
            </a:r>
          </a:p>
          <a:p>
            <a:pPr marL="685800" lvl="1" indent="-346075"/>
            <a:r>
              <a:rPr lang="en-US" sz="2000" dirty="0" smtClean="0"/>
              <a:t>Development of generic design concepts for small canister systems</a:t>
            </a:r>
          </a:p>
          <a:p>
            <a:pPr marL="685800" lvl="1" indent="-346075"/>
            <a:r>
              <a:rPr lang="en-US" sz="2000" dirty="0" smtClean="0"/>
              <a:t>Evaluation of operational impacts at the utility sites</a:t>
            </a:r>
          </a:p>
          <a:p>
            <a:pPr marL="685800" lvl="1" indent="-346075"/>
            <a:r>
              <a:rPr lang="en-US" sz="2000" dirty="0" smtClean="0"/>
              <a:t>Development of a standardized canister performance specification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summary, </a:t>
            </a:r>
            <a:r>
              <a:rPr lang="en-US"/>
              <a:t>s</a:t>
            </a:r>
            <a:r>
              <a:rPr lang="en-US" smtClean="0"/>
              <a:t>tandardized</a:t>
            </a:r>
            <a:r>
              <a:rPr lang="en-US" dirty="0" smtClean="0"/>
              <a:t>, multi-purpose systems have evolved over the past three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324994" cy="4724400"/>
          </a:xfrm>
        </p:spPr>
        <p:txBody>
          <a:bodyPr/>
          <a:lstStyle/>
          <a:p>
            <a:r>
              <a:rPr lang="en-US" dirty="0" smtClean="0"/>
              <a:t>A standardized, disposable canister system has the potential to simplify the waste management system</a:t>
            </a:r>
          </a:p>
          <a:p>
            <a:r>
              <a:rPr lang="en-US" dirty="0" smtClean="0"/>
              <a:t>Early design concepts were developed in the 1980s</a:t>
            </a:r>
          </a:p>
          <a:p>
            <a:r>
              <a:rPr lang="en-US" dirty="0" smtClean="0"/>
              <a:t>The Multi-Purpose Canister project produced standardized canister designs in more detail</a:t>
            </a:r>
          </a:p>
          <a:p>
            <a:r>
              <a:rPr lang="en-US" dirty="0" smtClean="0"/>
              <a:t>The Transportation, Aging and Disposal Canister programs attempted again to standardize canister systems</a:t>
            </a:r>
          </a:p>
          <a:p>
            <a:r>
              <a:rPr lang="en-US" dirty="0" smtClean="0"/>
              <a:t>Today, options are being re-evaluated to develop an appropriate canister to integrate the waste management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30" y="1644466"/>
            <a:ext cx="3133725" cy="487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noted that this is a technical report that does not take into account the contractual limitations under </a:t>
            </a:r>
            <a:r>
              <a:rPr lang="en-US" dirty="0" smtClean="0"/>
              <a:t>the Standard </a:t>
            </a:r>
            <a:r>
              <a:rPr lang="en-US" dirty="0"/>
              <a:t>Contract (10 CFR 961). Under the provisions of the Standard Contract, DOE does not consider spent fuel in canisters to be an acceptable waste form, absent a mutually agreed to contract modification.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Waste Management 2015, Phoenix 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sz="2800" dirty="0" smtClean="0"/>
              <a:t>Introduction</a:t>
            </a:r>
          </a:p>
          <a:p>
            <a:pPr lvl="1"/>
            <a:r>
              <a:rPr lang="en-US" sz="2400" dirty="0" smtClean="0"/>
              <a:t>Definitions</a:t>
            </a:r>
          </a:p>
          <a:p>
            <a:pPr lvl="1"/>
            <a:r>
              <a:rPr lang="en-US" sz="2400" dirty="0" smtClean="0"/>
              <a:t>Standardized canister systems</a:t>
            </a:r>
          </a:p>
          <a:p>
            <a:pPr marL="344488" indent="-344488"/>
            <a:r>
              <a:rPr lang="en-US" sz="2800" dirty="0" smtClean="0"/>
              <a:t>1980s: Early concepts</a:t>
            </a:r>
          </a:p>
          <a:p>
            <a:pPr marL="344488" indent="-344488"/>
            <a:r>
              <a:rPr lang="en-US" sz="2800" dirty="0" smtClean="0"/>
              <a:t>1990s: The Multi-Purpose Canister</a:t>
            </a:r>
          </a:p>
          <a:p>
            <a:pPr marL="344488" indent="-344488"/>
            <a:r>
              <a:rPr lang="en-US" sz="2800" dirty="0" smtClean="0"/>
              <a:t>2000s: The Transportation, Aging and Disposal Canister</a:t>
            </a:r>
          </a:p>
          <a:p>
            <a:pPr marL="344488" indent="-344488"/>
            <a:r>
              <a:rPr lang="en-US" sz="2800" dirty="0" smtClean="0"/>
              <a:t>Present status</a:t>
            </a:r>
          </a:p>
          <a:p>
            <a:pPr marL="344488" indent="-344488"/>
            <a:r>
              <a:rPr lang="en-US" sz="2800" dirty="0" smtClean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</p:spTree>
    <p:extLst>
      <p:ext uri="{BB962C8B-B14F-4D97-AF65-F5344CB8AC3E}">
        <p14:creationId xmlns:p14="http://schemas.microsoft.com/office/powerpoint/2010/main" val="35531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definitions are essential for efficient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001"/>
            <a:ext cx="5109882" cy="4724400"/>
          </a:xfrm>
        </p:spPr>
        <p:txBody>
          <a:bodyPr/>
          <a:lstStyle/>
          <a:p>
            <a:pPr marL="346075" indent="-346075"/>
            <a:r>
              <a:rPr lang="en-US" sz="2400" dirty="0" smtClean="0"/>
              <a:t>Canister</a:t>
            </a:r>
          </a:p>
          <a:p>
            <a:pPr lvl="1"/>
            <a:r>
              <a:rPr lang="en-US" sz="2000" dirty="0" smtClean="0"/>
              <a:t>A thin walled container that provides containment for spent nuclear fuel</a:t>
            </a:r>
          </a:p>
          <a:p>
            <a:pPr marL="346075" indent="-346075"/>
            <a:r>
              <a:rPr lang="en-US" sz="2400" dirty="0" smtClean="0"/>
              <a:t>Overpack</a:t>
            </a:r>
          </a:p>
          <a:p>
            <a:pPr lvl="1"/>
            <a:r>
              <a:rPr lang="en-US" sz="2000" dirty="0" smtClean="0"/>
              <a:t>A thick walled container that provides shielding and physical protection for a canister</a:t>
            </a:r>
          </a:p>
          <a:p>
            <a:pPr marL="346075" indent="-346075"/>
            <a:r>
              <a:rPr lang="en-US" sz="2400" dirty="0" smtClean="0"/>
              <a:t>Canister-based system</a:t>
            </a:r>
          </a:p>
          <a:p>
            <a:pPr lvl="1"/>
            <a:r>
              <a:rPr lang="en-US" sz="2000" dirty="0" smtClean="0"/>
              <a:t>The combination of a canister and its overpack(s)</a:t>
            </a:r>
          </a:p>
          <a:p>
            <a:pPr marL="346075" indent="-346075"/>
            <a:r>
              <a:rPr lang="en-US" sz="2400" dirty="0" smtClean="0"/>
              <a:t>Cask</a:t>
            </a:r>
          </a:p>
          <a:p>
            <a:pPr lvl="1"/>
            <a:r>
              <a:rPr lang="en-US" sz="2000" dirty="0" smtClean="0"/>
              <a:t>An integrated thick walled container that shields, protects, and provides containment for spent nuclear fuel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50" y="1652529"/>
            <a:ext cx="1947882" cy="2708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2757" y="3019618"/>
            <a:ext cx="122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Overpack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2757" y="2245763"/>
            <a:ext cx="122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Canister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00932" y="3204284"/>
            <a:ext cx="631825" cy="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018357" y="2430429"/>
            <a:ext cx="914400" cy="18322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34" y="3858327"/>
            <a:ext cx="1000566" cy="227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7137419" y="5445827"/>
            <a:ext cx="631825" cy="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8083" y="5122661"/>
            <a:ext cx="134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CASTOR V Cask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Repository-compatible </a:t>
            </a:r>
            <a:r>
              <a:rPr lang="en-US" dirty="0"/>
              <a:t>canister systems can potentially simplify the waste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6401"/>
            <a:ext cx="8274425" cy="1757082"/>
          </a:xfrm>
        </p:spPr>
        <p:txBody>
          <a:bodyPr/>
          <a:lstStyle/>
          <a:p>
            <a:r>
              <a:rPr lang="en-US" sz="2000" dirty="0"/>
              <a:t>No integrated waste management system</a:t>
            </a:r>
          </a:p>
          <a:p>
            <a:pPr lvl="1"/>
            <a:r>
              <a:rPr lang="en-US" sz="1800" dirty="0"/>
              <a:t>Utilities have moved to larger canisters to </a:t>
            </a:r>
            <a:r>
              <a:rPr lang="en-US" sz="1800" dirty="0" smtClean="0"/>
              <a:t>optimize </a:t>
            </a:r>
            <a:r>
              <a:rPr lang="en-US" sz="1800" dirty="0"/>
              <a:t>on their storage needs</a:t>
            </a:r>
          </a:p>
          <a:p>
            <a:pPr lvl="1"/>
            <a:r>
              <a:rPr lang="en-US" sz="1800" dirty="0"/>
              <a:t>Large canisters may not be disposable</a:t>
            </a:r>
          </a:p>
          <a:p>
            <a:pPr lvl="1"/>
            <a:r>
              <a:rPr lang="en-US" sz="1800" dirty="0" smtClean="0"/>
              <a:t>If large canisters are not disposable, they will need to be repackaged </a:t>
            </a:r>
            <a:endParaRPr lang="en-US" sz="1800" dirty="0"/>
          </a:p>
          <a:p>
            <a:pPr lvl="2"/>
            <a:r>
              <a:rPr lang="en-US" sz="1600" dirty="0"/>
              <a:t>Increase costs, dose, and </a:t>
            </a:r>
            <a:r>
              <a:rPr lang="en-US" sz="1600" dirty="0" smtClean="0"/>
              <a:t>operations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57199" y="3361766"/>
            <a:ext cx="4679577" cy="2094950"/>
          </a:xfrm>
        </p:spPr>
        <p:txBody>
          <a:bodyPr/>
          <a:lstStyle/>
          <a:p>
            <a:r>
              <a:rPr lang="en-US" sz="2000" dirty="0"/>
              <a:t>A standardized </a:t>
            </a:r>
            <a:r>
              <a:rPr lang="en-US" sz="2000" dirty="0" smtClean="0"/>
              <a:t>triple-purpose canister </a:t>
            </a:r>
            <a:r>
              <a:rPr lang="en-US" sz="2000" dirty="0"/>
              <a:t>system could avoid these issues</a:t>
            </a:r>
          </a:p>
          <a:p>
            <a:pPr lvl="1"/>
            <a:r>
              <a:rPr lang="en-US" sz="1800" dirty="0"/>
              <a:t>Designed with disposal in mind (along with storage and transportation)</a:t>
            </a:r>
          </a:p>
          <a:p>
            <a:pPr lvl="1"/>
            <a:r>
              <a:rPr lang="en-US" sz="1800" dirty="0"/>
              <a:t>Most likely smaller than current canisters </a:t>
            </a:r>
          </a:p>
          <a:p>
            <a:pPr lvl="1"/>
            <a:r>
              <a:rPr lang="en-US" sz="1800" dirty="0"/>
              <a:t>Minimize repackaging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  <p:pic>
        <p:nvPicPr>
          <p:cNvPr id="7" name="Picture 6" descr="Screen Shot 2014-06-30 at 1.2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89" y="3495078"/>
            <a:ext cx="3684896" cy="24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</a:t>
            </a:r>
            <a:r>
              <a:rPr lang="en-US" dirty="0"/>
              <a:t>in canister systems emerged in the 1980s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7718613" cy="4724400"/>
          </a:xfrm>
        </p:spPr>
        <p:txBody>
          <a:bodyPr/>
          <a:lstStyle/>
          <a:p>
            <a:pPr marL="346075" indent="-346075"/>
            <a:r>
              <a:rPr lang="en-US" sz="2400" dirty="0" smtClean="0"/>
              <a:t>It became clear that fuel might remain at reactors for the foreseeable future</a:t>
            </a:r>
          </a:p>
          <a:p>
            <a:pPr marL="346075" indent="-346075"/>
            <a:r>
              <a:rPr lang="en-US" sz="2400" dirty="0" smtClean="0"/>
              <a:t>Spent fuel pools were expected to reach capacity</a:t>
            </a:r>
          </a:p>
          <a:p>
            <a:pPr marL="346075" indent="-346075"/>
            <a:r>
              <a:rPr lang="en-US" sz="2400" dirty="0" smtClean="0"/>
              <a:t>As part of the Nuclear Waste Policy Act of 1982, as-amended, DOE was instructed to work with industry to develop dry storage solutions</a:t>
            </a:r>
          </a:p>
          <a:p>
            <a:pPr marL="346075" indent="-346075"/>
            <a:r>
              <a:rPr lang="en-US" sz="2400" dirty="0" smtClean="0"/>
              <a:t>During this time, the first commercial dry storage systems were developed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</p:spTree>
    <p:extLst>
      <p:ext uri="{BB962C8B-B14F-4D97-AF65-F5344CB8AC3E}">
        <p14:creationId xmlns:p14="http://schemas.microsoft.com/office/powerpoint/2010/main" val="36201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r5m\Documents\2015-02 Standardization History Slides\Non-squareCol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1" b="53260"/>
          <a:stretch/>
        </p:blipFill>
        <p:spPr bwMode="auto">
          <a:xfrm>
            <a:off x="5892800" y="4510935"/>
            <a:ext cx="1765300" cy="16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wide variety of concepts were </a:t>
            </a:r>
            <a:r>
              <a:rPr lang="en-US" dirty="0" smtClean="0"/>
              <a:t>explored in the 1980s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63285" y="1588976"/>
            <a:ext cx="4645352" cy="2733040"/>
          </a:xfrm>
        </p:spPr>
        <p:txBody>
          <a:bodyPr/>
          <a:lstStyle/>
          <a:p>
            <a:pPr marL="344488" lvl="0" indent="-344488"/>
            <a:r>
              <a:rPr lang="en-US" sz="2000" dirty="0" smtClean="0"/>
              <a:t>1985: “Thin” Wall Universal Waste Package</a:t>
            </a:r>
          </a:p>
          <a:p>
            <a:pPr lvl="1"/>
            <a:r>
              <a:rPr lang="en-US" sz="1800" dirty="0" smtClean="0"/>
              <a:t>Bolted closure lids</a:t>
            </a:r>
          </a:p>
          <a:p>
            <a:pPr lvl="1"/>
            <a:r>
              <a:rPr lang="en-US" sz="1800" dirty="0" smtClean="0"/>
              <a:t>Consolidated </a:t>
            </a:r>
            <a:r>
              <a:rPr lang="en-US" sz="1800" dirty="0"/>
              <a:t>fuel </a:t>
            </a:r>
            <a:r>
              <a:rPr lang="en-US" sz="1800" dirty="0" smtClean="0"/>
              <a:t>expected</a:t>
            </a:r>
          </a:p>
          <a:p>
            <a:pPr lvl="1"/>
            <a:r>
              <a:rPr lang="en-US" sz="1800" dirty="0" smtClean="0"/>
              <a:t>Tuff package sealed with overpack</a:t>
            </a:r>
          </a:p>
          <a:p>
            <a:pPr lvl="1"/>
            <a:r>
              <a:rPr lang="en-US" sz="1800" dirty="0" smtClean="0"/>
              <a:t>Closure </a:t>
            </a:r>
            <a:r>
              <a:rPr lang="en-US" sz="1800" dirty="0"/>
              <a:t>lid replaced with welded lid on salt package</a:t>
            </a:r>
          </a:p>
          <a:p>
            <a:pPr lvl="1"/>
            <a:endParaRPr lang="en-US" sz="1800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778050" y="1595917"/>
            <a:ext cx="4346248" cy="3316476"/>
          </a:xfrm>
        </p:spPr>
        <p:txBody>
          <a:bodyPr/>
          <a:lstStyle/>
          <a:p>
            <a:pPr marL="344488" indent="-344488"/>
            <a:r>
              <a:rPr lang="en-US" sz="2000" dirty="0" smtClean="0"/>
              <a:t>1986: Non-circular canisters were considered to save space in overpacks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0.188” (4.8mm) thick walls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3P/6B capacity (intact)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Cam lock inner lid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Welded outer lid to cover penetrations in inner lid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Boral plates for criticality control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3074" y="4098247"/>
            <a:ext cx="1827772" cy="1716026"/>
            <a:chOff x="114300" y="4610100"/>
            <a:chExt cx="1676400" cy="2135538"/>
          </a:xfrm>
        </p:grpSpPr>
        <p:pic>
          <p:nvPicPr>
            <p:cNvPr id="3074" name="Picture 2" descr="C:\Users\r5m\Documents\2015-02 Standardization History Slides\Tuff THUW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4610100"/>
              <a:ext cx="1465174" cy="213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1478057" y="5484313"/>
              <a:ext cx="312643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041400" y="5484313"/>
              <a:ext cx="35658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7266" y="5289107"/>
              <a:ext cx="702427" cy="41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5cm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02552" y="6200336"/>
            <a:ext cx="40414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General Atomics universal truck canisters in rail </a:t>
            </a:r>
            <a:r>
              <a:rPr lang="en-US" b="1" dirty="0"/>
              <a:t>overpack </a:t>
            </a:r>
            <a:r>
              <a:rPr lang="en-US" b="1" dirty="0" smtClean="0"/>
              <a:t>(¼ view)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47403" y="3988476"/>
            <a:ext cx="2102256" cy="1806870"/>
            <a:chOff x="2442426" y="3677452"/>
            <a:chExt cx="1882330" cy="2011072"/>
          </a:xfrm>
        </p:grpSpPr>
        <p:pic>
          <p:nvPicPr>
            <p:cNvPr id="1026" name="Picture 2" descr="C:\Users\r5m\Documents\2015-02 Standardization History Slides\ThickWall.pn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426" y="3677452"/>
              <a:ext cx="1882330" cy="2011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3879554" y="4697049"/>
              <a:ext cx="170435" cy="257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912176" y="4502321"/>
              <a:ext cx="792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11cm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3520441" y="4699622"/>
              <a:ext cx="225195" cy="2605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0" y="5795346"/>
            <a:ext cx="249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Tuff Package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6P/14B consolidated</a:t>
            </a:r>
            <a:br>
              <a:rPr lang="en-US" dirty="0" smtClean="0"/>
            </a:br>
            <a:r>
              <a:rPr lang="en-US" dirty="0" smtClean="0"/>
              <a:t>11.5 ton loaded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3567" y="5770938"/>
            <a:ext cx="2334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Salt Package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8P/24B consolidated </a:t>
            </a:r>
            <a:br>
              <a:rPr lang="en-US" dirty="0" smtClean="0"/>
            </a:br>
            <a:r>
              <a:rPr lang="en-US" dirty="0" smtClean="0"/>
              <a:t>20 ton loaded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1" grpId="0" uiExpand="1" build="p"/>
      <p:bldP spid="12" grpId="0" animBg="1"/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In the mid </a:t>
            </a:r>
            <a:r>
              <a:rPr lang="en-US" dirty="0" smtClean="0"/>
              <a:t>1990s focus developed with the Multi-Purpose Canister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8941" y="2346186"/>
            <a:ext cx="5832119" cy="3644900"/>
          </a:xfrm>
        </p:spPr>
        <p:txBody>
          <a:bodyPr/>
          <a:lstStyle/>
          <a:p>
            <a:pPr marL="346075" indent="-346075"/>
            <a:r>
              <a:rPr lang="en-US" sz="2000" dirty="0" smtClean="0"/>
              <a:t>2 sizes</a:t>
            </a:r>
          </a:p>
          <a:p>
            <a:pPr lvl="1"/>
            <a:r>
              <a:rPr lang="en-US" sz="1800" dirty="0" smtClean="0"/>
              <a:t>125 ton on crane hook - 21P/44B </a:t>
            </a:r>
          </a:p>
          <a:p>
            <a:pPr lvl="1"/>
            <a:r>
              <a:rPr lang="en-US" sz="1800" dirty="0" smtClean="0"/>
              <a:t>75 ton on crane hook - 12P/24B </a:t>
            </a:r>
          </a:p>
          <a:p>
            <a:pPr marL="346075" indent="-346075"/>
            <a:r>
              <a:rPr lang="en-US" sz="2000" dirty="0" smtClean="0"/>
              <a:t>Designed for up to 4.3% enriched 45 GWD/MTU</a:t>
            </a:r>
          </a:p>
          <a:p>
            <a:pPr lvl="1"/>
            <a:r>
              <a:rPr lang="en-US" sz="1800" dirty="0" smtClean="0"/>
              <a:t>Boral neutron absorbers</a:t>
            </a:r>
          </a:p>
          <a:p>
            <a:pPr lvl="1"/>
            <a:r>
              <a:rPr lang="en-US" sz="1800" dirty="0" smtClean="0"/>
              <a:t>Flux trap criticality control for 12P design </a:t>
            </a:r>
          </a:p>
          <a:p>
            <a:pPr marL="346075" indent="-346075"/>
            <a:r>
              <a:rPr lang="en-US" sz="2000" dirty="0" smtClean="0"/>
              <a:t>Concept included horizontal transfer to down-ended vertical storage overpack</a:t>
            </a:r>
          </a:p>
          <a:p>
            <a:pPr marL="346075" indent="-346075"/>
            <a:r>
              <a:rPr lang="en-US" sz="2000" dirty="0" smtClean="0"/>
              <a:t>Program began in 1993</a:t>
            </a:r>
          </a:p>
          <a:p>
            <a:pPr lvl="1"/>
            <a:r>
              <a:rPr lang="en-US" sz="1800" dirty="0" smtClean="0"/>
              <a:t>Halted in 1996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32500" y="2319844"/>
            <a:ext cx="3045180" cy="3033258"/>
            <a:chOff x="6098820" y="2440443"/>
            <a:chExt cx="3045180" cy="30332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6098820" y="2440443"/>
              <a:ext cx="3045180" cy="3033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7124700" y="3492500"/>
              <a:ext cx="977900" cy="14986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241558" y="3041650"/>
              <a:ext cx="1710532" cy="527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Flux Trap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9400" y="1638300"/>
            <a:ext cx="886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 defTabSz="914400"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+mn-ea"/>
              </a:rPr>
              <a:t>Westinghouse selected to design and license the Multi-Purpose Canister (storage, transportation, disposal)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2500" y="5610336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 view of 12 PWR Canister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BWR Multi-Purpose Canister in disposal overpack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Waste Management 2015, Phoenix AZ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3"/>
          <a:stretch/>
        </p:blipFill>
        <p:spPr bwMode="auto">
          <a:xfrm>
            <a:off x="1493520" y="2134369"/>
            <a:ext cx="6796715" cy="426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03665" y="5618640"/>
            <a:ext cx="2734133" cy="769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79979"/>
              </p:ext>
            </p:extLst>
          </p:nvPr>
        </p:nvGraphicFramePr>
        <p:xfrm>
          <a:off x="165675" y="1635749"/>
          <a:ext cx="4586222" cy="195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150"/>
                <a:gridCol w="2527072"/>
              </a:tblGrid>
              <a:tr h="30238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52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ft</a:t>
                      </a:r>
                      <a:r>
                        <a:rPr lang="en-US" sz="1600" baseline="0" dirty="0" smtClean="0"/>
                        <a:t> (5.335 m)</a:t>
                      </a:r>
                      <a:endParaRPr lang="en-US" sz="1600" dirty="0"/>
                    </a:p>
                  </a:txBody>
                  <a:tcPr/>
                </a:tc>
              </a:tr>
              <a:tr h="352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4.15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ft</a:t>
                      </a:r>
                      <a:r>
                        <a:rPr lang="en-US" sz="1600" baseline="0" dirty="0" smtClean="0"/>
                        <a:t> (1.265 m)</a:t>
                      </a:r>
                      <a:endParaRPr lang="en-US" sz="1600" dirty="0"/>
                    </a:p>
                  </a:txBody>
                  <a:tcPr/>
                </a:tc>
              </a:tr>
              <a:tr h="3478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Empty 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24.7 ton (22.5</a:t>
                      </a:r>
                      <a:r>
                        <a:rPr lang="en-US" sz="1600" baseline="0" dirty="0" smtClean="0"/>
                        <a:t> metric ton)</a:t>
                      </a:r>
                      <a:endParaRPr lang="en-US" sz="1600" dirty="0"/>
                    </a:p>
                  </a:txBody>
                  <a:tcPr/>
                </a:tc>
              </a:tr>
              <a:tr h="5705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Loaded 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33.5</a:t>
                      </a:r>
                      <a:r>
                        <a:rPr lang="en-US" sz="1600" baseline="0" dirty="0" smtClean="0"/>
                        <a:t> ton (30.4 metric ton)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2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NEUP</Template>
  <TotalTime>17745</TotalTime>
  <Words>1094</Words>
  <Application>Microsoft Office PowerPoint</Application>
  <PresentationFormat>On-screen Show (4:3)</PresentationFormat>
  <Paragraphs>151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DOE NE Large</vt:lpstr>
      <vt:lpstr>A History of Standardized, Multipurpose Canister Systems   Joshua Jarrell jarrelljj@ornl.gov Oak Ridge National Laboratory   Riley Cumberland, Rob Howard, Jeff Williams   Waste Management 2015 March 17, 2015 Phoenix, AZ</vt:lpstr>
      <vt:lpstr>PowerPoint Presentation</vt:lpstr>
      <vt:lpstr>Overview</vt:lpstr>
      <vt:lpstr>Clear definitions are essential for efficient communication</vt:lpstr>
      <vt:lpstr>Repository-compatible canister systems can potentially simplify the waste management system</vt:lpstr>
      <vt:lpstr>Interest in canister systems emerged in the 1980s</vt:lpstr>
      <vt:lpstr>A wide variety of concepts were explored in the 1980s </vt:lpstr>
      <vt:lpstr>In the mid 1990s focus developed with the Multi-Purpose Canister project</vt:lpstr>
      <vt:lpstr>24 BWR Multi-Purpose Canister in disposal overpack</vt:lpstr>
      <vt:lpstr>The Multi-Purpose Canister concept re-emerged as the Transportation, Aging and Disposal Canister in the 2000s</vt:lpstr>
      <vt:lpstr>In the past 3 years, the standardized canister concept has been revisited</vt:lpstr>
      <vt:lpstr>In summary, standardized, multi-purpose systems have evolved over the past three decades</vt:lpstr>
    </vt:vector>
  </TitlesOfParts>
  <Manager>Oren Hester</Manager>
  <Company>INL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 University Programs</dc:title>
  <dc:creator>INL</dc:creator>
  <cp:lastModifiedBy>Jarrell, Joshua J.</cp:lastModifiedBy>
  <cp:revision>1132</cp:revision>
  <cp:lastPrinted>2014-06-02T15:54:07Z</cp:lastPrinted>
  <dcterms:created xsi:type="dcterms:W3CDTF">2012-10-16T06:43:42Z</dcterms:created>
  <dcterms:modified xsi:type="dcterms:W3CDTF">2015-03-24T21:24:03Z</dcterms:modified>
</cp:coreProperties>
</file>