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  <p:sldMasterId id="2147483698" r:id="rId2"/>
    <p:sldMasterId id="2147484609" r:id="rId3"/>
  </p:sldMasterIdLst>
  <p:notesMasterIdLst>
    <p:notesMasterId r:id="rId19"/>
  </p:notesMasterIdLst>
  <p:handoutMasterIdLst>
    <p:handoutMasterId r:id="rId20"/>
  </p:handoutMasterIdLst>
  <p:sldIdLst>
    <p:sldId id="401" r:id="rId4"/>
    <p:sldId id="415" r:id="rId5"/>
    <p:sldId id="405" r:id="rId6"/>
    <p:sldId id="402" r:id="rId7"/>
    <p:sldId id="318" r:id="rId8"/>
    <p:sldId id="320" r:id="rId9"/>
    <p:sldId id="322" r:id="rId10"/>
    <p:sldId id="414" r:id="rId11"/>
    <p:sldId id="408" r:id="rId12"/>
    <p:sldId id="407" r:id="rId13"/>
    <p:sldId id="411" r:id="rId14"/>
    <p:sldId id="344" r:id="rId15"/>
    <p:sldId id="409" r:id="rId16"/>
    <p:sldId id="410" r:id="rId17"/>
    <p:sldId id="331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gle, Katherine L." initials="kre" lastIdx="11" clrIdx="0"/>
  <p:cmAuthor id="1" name="Joshua Jarrel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AC"/>
    <a:srgbClr val="006600"/>
    <a:srgbClr val="5F5D3F"/>
    <a:srgbClr val="282561"/>
    <a:srgbClr val="9D9978"/>
    <a:srgbClr val="7C7951"/>
    <a:srgbClr val="244482"/>
    <a:srgbClr val="98C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 autoAdjust="0"/>
    <p:restoredTop sz="74867" autoAdjust="0"/>
  </p:normalViewPr>
  <p:slideViewPr>
    <p:cSldViewPr snapToGrid="0">
      <p:cViewPr>
        <p:scale>
          <a:sx n="100" d="100"/>
          <a:sy n="100" d="100"/>
        </p:scale>
        <p:origin x="-39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213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E1FB94-5844-8340-BFA4-C73D5680D0B9}" type="datetimeFigureOut">
              <a:rPr lang="en-US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ECD326-288A-0644-8AE3-3965A858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652015-5CC3-2E4A-8A9F-CD9644F94ABD}" type="datetimeFigureOut">
              <a:rPr lang="en-US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749E2A-80C4-534D-8DB2-842BE6E30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7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EB325-BD8A-41FE-88AA-92CBF91EEAD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baseline="0" dirty="0" smtClean="0">
              <a:solidFill>
                <a:srgbClr val="FF0000"/>
              </a:solidFill>
            </a:endParaRPr>
          </a:p>
          <a:p>
            <a:pPr eaLnBrk="1" hangingPunct="1"/>
            <a:endParaRPr lang="en-US" b="0" baseline="0" dirty="0" smtClean="0">
              <a:solidFill>
                <a:srgbClr val="FF0000"/>
              </a:solidFill>
            </a:endParaRPr>
          </a:p>
          <a:p>
            <a:pPr eaLnBrk="1" hangingPunct="1"/>
            <a:endParaRPr lang="en-US" b="0" dirty="0" smtClean="0">
              <a:solidFill>
                <a:srgbClr val="FF0000"/>
              </a:solidFill>
            </a:endParaRPr>
          </a:p>
          <a:p>
            <a:pPr eaLnBrk="1" hangingPunct="1"/>
            <a:endParaRPr 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6582C-6DC7-3543-875C-2169526ACCFE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6582C-6DC7-3543-875C-2169526ACCFE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6582C-6DC7-3543-875C-2169526ACCFE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017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017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017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017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6BE9C35-0166-3F49-9FB5-87E7B23917A3}" type="slidenum">
              <a:rPr lang="en-US">
                <a:solidFill>
                  <a:srgbClr val="000000"/>
                </a:solidFill>
                <a:latin typeface="Times New Roman" charset="0"/>
                <a:cs typeface="Arial" charset="0"/>
              </a:rPr>
              <a:pPr/>
              <a:t>15</a:t>
            </a:fld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785F683-1AF5-1141-B41B-8458E41F12FF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3814A85-FAD8-A245-B7CE-999FEFE4E97F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E21AE9B-E501-BD4C-A093-9A37F6F007AB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71B7B85-9C74-1546-9F11-5F4164FFBA43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6582C-6DC7-3543-875C-2169526ACCFE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6582C-6DC7-3543-875C-2169526ACCFE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6582C-6DC7-3543-875C-2169526ACCFE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6582C-6DC7-3543-875C-2169526ACCFE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42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346362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280171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248899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52397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368594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04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32435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276794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252366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341096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61403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72257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388727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3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323051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83230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46337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663152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232653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611742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76" y="1600200"/>
            <a:ext cx="2897023" cy="5257800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sz="1600" i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sz="1600" i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baseline="0">
                <a:solidFill>
                  <a:srgbClr val="01632D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4059240"/>
            <a:ext cx="7696200" cy="1384431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Presented to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01655" y="608106"/>
            <a:ext cx="8633799" cy="970210"/>
            <a:chOff x="510201" y="3505200"/>
            <a:chExt cx="8633799" cy="970210"/>
          </a:xfrm>
        </p:grpSpPr>
        <p:sp>
          <p:nvSpPr>
            <p:cNvPr id="8" name="TextBox 7"/>
            <p:cNvSpPr txBox="1"/>
            <p:nvPr/>
          </p:nvSpPr>
          <p:spPr>
            <a:xfrm>
              <a:off x="4495800" y="3505914"/>
              <a:ext cx="46482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srgbClr val="01632D"/>
                  </a:solidFill>
                  <a:latin typeface="Arial Black" pitchFamily="34" charset="0"/>
                  <a:ea typeface="ＭＳ Ｐゴシック" charset="-128"/>
                  <a:cs typeface="+mn-cs"/>
                </a:rPr>
                <a:t>Nuclear Fuels Storage &amp; Transportation Planning Project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1632D"/>
                  </a:solidFill>
                  <a:latin typeface="Arial Black" pitchFamily="34" charset="0"/>
                  <a:ea typeface="ＭＳ Ｐゴシック" charset="-128"/>
                  <a:cs typeface="+mn-cs"/>
                </a:rPr>
                <a:t>Office of Fuel Cycle Technologies</a:t>
              </a:r>
            </a:p>
            <a:p>
              <a:pPr algn="ctr" defTabSz="914400"/>
              <a:r>
                <a:rPr lang="en-US" sz="3200" dirty="0">
                  <a:solidFill>
                    <a:srgbClr val="01632D"/>
                  </a:solidFill>
                  <a:latin typeface="Arial Black" pitchFamily="34" charset="0"/>
                  <a:ea typeface="+mn-ea"/>
                  <a:cs typeface="+mn-cs"/>
                </a:rPr>
                <a:t>Nuclear Energy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01" y="3505200"/>
              <a:ext cx="3637254" cy="9144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570412" y="3505200"/>
              <a:ext cx="794" cy="914400"/>
            </a:xfrm>
            <a:prstGeom prst="line">
              <a:avLst/>
            </a:prstGeom>
            <a:ln w="34925">
              <a:solidFill>
                <a:srgbClr val="E9BE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77" y="213983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 descr="http://www.lanl.gov/science/NSS/issue1_2012/images/transportation.png"/>
          <p:cNvPicPr preferRelativeResize="0">
            <a:picLocks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7173" b="974"/>
          <a:stretch/>
        </p:blipFill>
        <p:spPr bwMode="auto">
          <a:xfrm>
            <a:off x="5132465" y="4036690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 preferRelativeResize="0"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35" y="2828742"/>
            <a:ext cx="2103120" cy="210312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9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2170582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s-ES" dirty="0" smtClean="0">
                <a:latin typeface="Arial"/>
              </a:rPr>
              <a:t>NFST ESA </a:t>
            </a:r>
            <a:r>
              <a:rPr lang="es-ES" dirty="0" err="1" smtClean="0">
                <a:latin typeface="Arial"/>
              </a:rPr>
              <a:t>Update</a:t>
            </a:r>
            <a:r>
              <a:rPr lang="es-ES" dirty="0" smtClean="0">
                <a:latin typeface="Arial"/>
              </a:rPr>
              <a:t>    23 </a:t>
            </a:r>
            <a:r>
              <a:rPr lang="es-ES" dirty="0" err="1" smtClean="0">
                <a:latin typeface="Arial"/>
              </a:rPr>
              <a:t>October</a:t>
            </a:r>
            <a:r>
              <a:rPr lang="es-ES" dirty="0" smtClean="0">
                <a:latin typeface="Arial"/>
              </a:rPr>
              <a:t> 2014 </a:t>
            </a:r>
            <a:endParaRPr lang="en-US" dirty="0"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573688" y="6479262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fld id="{D22504C0-4E09-4BEE-9BC4-9EDA9EF574DF}" type="slidenum">
              <a:rPr lang="en-US" sz="1000" b="1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rPr>
              <a:pPr defTabSz="914400"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0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78973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r>
              <a:rPr lang="en-US" sz="1600" i="1" smtClean="0">
                <a:solidFill>
                  <a:srgbClr val="000000"/>
                </a:solidFill>
                <a:ea typeface="+mn-ea"/>
                <a:cs typeface="+mn-cs"/>
              </a:rPr>
              <a:t>SPD Workshop, October 2-3, 2013</a:t>
            </a:r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latin typeface="Arial"/>
              </a:rPr>
              <a:t>NFST ESA </a:t>
            </a:r>
            <a:r>
              <a:rPr lang="es-ES" dirty="0" err="1" smtClean="0">
                <a:latin typeface="Arial"/>
              </a:rPr>
              <a:t>Update</a:t>
            </a:r>
            <a:r>
              <a:rPr lang="es-ES" dirty="0" smtClean="0">
                <a:latin typeface="Arial"/>
              </a:rPr>
              <a:t>    23 </a:t>
            </a:r>
            <a:r>
              <a:rPr lang="es-ES" dirty="0" err="1" smtClean="0">
                <a:latin typeface="Arial"/>
              </a:rPr>
              <a:t>October</a:t>
            </a:r>
            <a:r>
              <a:rPr lang="es-ES" dirty="0" smtClean="0">
                <a:latin typeface="Arial"/>
              </a:rPr>
              <a:t> 2014 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33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8973" y="63817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914400">
              <a:defRPr/>
            </a:pPr>
            <a:r>
              <a:rPr lang="en-US" sz="1600" i="1" smtClean="0">
                <a:solidFill>
                  <a:srgbClr val="000000"/>
                </a:solidFill>
                <a:ea typeface="+mn-ea"/>
                <a:cs typeface="+mn-cs"/>
              </a:rPr>
              <a:t>SPD Workshop, October 2-3, 2013</a:t>
            </a:r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s-ES" dirty="0" smtClean="0">
                <a:latin typeface="Arial"/>
              </a:rPr>
              <a:t>NFST ESA </a:t>
            </a:r>
            <a:r>
              <a:rPr lang="es-ES" dirty="0" err="1" smtClean="0">
                <a:latin typeface="Arial"/>
              </a:rPr>
              <a:t>Update</a:t>
            </a:r>
            <a:r>
              <a:rPr lang="es-ES" dirty="0" smtClean="0">
                <a:latin typeface="Arial"/>
              </a:rPr>
              <a:t>    23 </a:t>
            </a:r>
            <a:r>
              <a:rPr lang="es-ES" dirty="0" err="1" smtClean="0">
                <a:latin typeface="Arial"/>
              </a:rPr>
              <a:t>October</a:t>
            </a:r>
            <a:r>
              <a:rPr lang="es-ES" dirty="0" smtClean="0">
                <a:latin typeface="Arial"/>
              </a:rPr>
              <a:t> 2014 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13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8973" y="63817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914400">
              <a:defRPr/>
            </a:pPr>
            <a:r>
              <a:rPr lang="en-US" sz="1600" i="1" smtClean="0">
                <a:solidFill>
                  <a:srgbClr val="000000"/>
                </a:solidFill>
                <a:ea typeface="+mn-ea"/>
                <a:cs typeface="+mn-cs"/>
              </a:rPr>
              <a:t>SPD Workshop, October 2-3, 2013</a:t>
            </a:r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s-ES" dirty="0" smtClean="0">
                <a:latin typeface="Arial"/>
              </a:rPr>
              <a:t>NFST ESA </a:t>
            </a:r>
            <a:r>
              <a:rPr lang="es-ES" dirty="0" err="1" smtClean="0">
                <a:latin typeface="Arial"/>
              </a:rPr>
              <a:t>Update</a:t>
            </a:r>
            <a:r>
              <a:rPr lang="es-ES" dirty="0" smtClean="0">
                <a:latin typeface="Arial"/>
              </a:rPr>
              <a:t>    23 </a:t>
            </a:r>
            <a:r>
              <a:rPr lang="es-ES" dirty="0" err="1" smtClean="0">
                <a:latin typeface="Arial"/>
              </a:rPr>
              <a:t>October</a:t>
            </a:r>
            <a:r>
              <a:rPr lang="es-ES" dirty="0" smtClean="0">
                <a:latin typeface="Arial"/>
              </a:rPr>
              <a:t> 2014 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710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8973" y="63817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914400">
              <a:defRPr/>
            </a:pPr>
            <a:r>
              <a:rPr lang="en-US" sz="1600" i="1" smtClean="0">
                <a:solidFill>
                  <a:srgbClr val="000000"/>
                </a:solidFill>
                <a:ea typeface="+mn-ea"/>
                <a:cs typeface="+mn-cs"/>
              </a:rPr>
              <a:t>SPD Workshop, October 2-3, 2013</a:t>
            </a:r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s-ES" dirty="0" smtClean="0">
                <a:latin typeface="Arial"/>
              </a:rPr>
              <a:t>NFST ESA </a:t>
            </a:r>
            <a:r>
              <a:rPr lang="es-ES" dirty="0" err="1" smtClean="0">
                <a:latin typeface="Arial"/>
              </a:rPr>
              <a:t>Update</a:t>
            </a:r>
            <a:r>
              <a:rPr lang="es-ES" dirty="0" smtClean="0">
                <a:latin typeface="Arial"/>
              </a:rPr>
              <a:t>    23 </a:t>
            </a:r>
            <a:r>
              <a:rPr lang="es-ES" dirty="0" err="1" smtClean="0">
                <a:latin typeface="Arial"/>
              </a:rPr>
              <a:t>October</a:t>
            </a:r>
            <a:r>
              <a:rPr lang="es-ES" dirty="0" smtClean="0">
                <a:latin typeface="Arial"/>
              </a:rPr>
              <a:t> 2014 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929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8973" y="63817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914400">
              <a:defRPr/>
            </a:pPr>
            <a:r>
              <a:rPr lang="en-US" sz="1600" i="1" smtClean="0">
                <a:solidFill>
                  <a:srgbClr val="000000"/>
                </a:solidFill>
                <a:ea typeface="+mn-ea"/>
                <a:cs typeface="+mn-cs"/>
              </a:rPr>
              <a:t>SPD Workshop, October 2-3, 2013</a:t>
            </a:r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s-ES" dirty="0" smtClean="0">
                <a:latin typeface="Arial"/>
              </a:rPr>
              <a:t>NFST ESA </a:t>
            </a:r>
            <a:r>
              <a:rPr lang="es-ES" dirty="0" err="1" smtClean="0">
                <a:latin typeface="Arial"/>
              </a:rPr>
              <a:t>Update</a:t>
            </a:r>
            <a:r>
              <a:rPr lang="es-ES" dirty="0" smtClean="0">
                <a:latin typeface="Arial"/>
              </a:rPr>
              <a:t>    23 </a:t>
            </a:r>
            <a:r>
              <a:rPr lang="es-ES" dirty="0" err="1" smtClean="0">
                <a:latin typeface="Arial"/>
              </a:rPr>
              <a:t>October</a:t>
            </a:r>
            <a:r>
              <a:rPr lang="es-ES" dirty="0" smtClean="0">
                <a:latin typeface="Arial"/>
              </a:rPr>
              <a:t> 2014 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639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78973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r>
              <a:rPr lang="en-US" sz="1600" i="1" smtClean="0">
                <a:solidFill>
                  <a:srgbClr val="000000"/>
                </a:solidFill>
                <a:ea typeface="+mn-ea"/>
                <a:cs typeface="+mn-cs"/>
              </a:rPr>
              <a:t>SPD Workshop, October 2-3, 2013</a:t>
            </a:r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latin typeface="Arial"/>
              </a:rPr>
              <a:t>NFST ESA Update    23 October 2014 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91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5231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9418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4649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31970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119456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</p:spTree>
    <p:extLst>
      <p:ext uri="{BB962C8B-B14F-4D97-AF65-F5344CB8AC3E}">
        <p14:creationId xmlns:p14="http://schemas.microsoft.com/office/powerpoint/2010/main" val="33041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532563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fld id="{03370C5E-407B-5B44-A7C1-835567A55EBB}" type="slidenum">
              <a:rPr lang="en-US" sz="900">
                <a:solidFill>
                  <a:srgbClr val="000000"/>
                </a:solidFill>
              </a:rPr>
              <a:pPr algn="r" defTabSz="914400" eaLnBrk="1" hangingPunct="1">
                <a:spcBef>
                  <a:spcPct val="50000"/>
                </a:spcBef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charset="0"/>
        <a:buChar char="n"/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charset="0"/>
        <a:buChar char="·"/>
        <a:defRPr>
          <a:solidFill>
            <a:schemeClr val="tx1"/>
          </a:solidFill>
          <a:latin typeface="+mn-lt"/>
          <a:ea typeface="ＭＳ Ｐゴシック" charset="0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E-NE LOGO (Vertital) 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532563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NEAC Fuel Cycle Sub-Committee Meeting, Oct 30, 2014  </a:t>
            </a:r>
          </a:p>
        </p:txBody>
      </p:sp>
      <p:sp>
        <p:nvSpPr>
          <p:cNvPr id="2057" name="Text Box 9"/>
          <p:cNvSpPr txBox="1">
            <a:spLocks noChangeArrowheads="1"/>
          </p:cNvSpPr>
          <p:nvPr userDrawn="1"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fld id="{938CD881-4F21-FF4F-AC25-A16732C3F67D}" type="slidenum">
              <a:rPr lang="en-US" sz="900">
                <a:solidFill>
                  <a:srgbClr val="000000"/>
                </a:solidFill>
              </a:rPr>
              <a:pPr algn="r" defTabSz="914400" eaLnBrk="1" hangingPunct="1">
                <a:spcBef>
                  <a:spcPct val="50000"/>
                </a:spcBef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charset="0"/>
        <a:buChar char="n"/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charset="0"/>
        <a:buChar char="·"/>
        <a:defRPr>
          <a:solidFill>
            <a:schemeClr val="tx1"/>
          </a:solidFill>
          <a:latin typeface="+mn-lt"/>
          <a:ea typeface="ＭＳ Ｐゴシック" charset="0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E-NE LOGO (Vertital) 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sz="1600" i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sz="1600" i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532563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i="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r>
              <a:rPr lang="es-ES" dirty="0" smtClean="0">
                <a:latin typeface="Arial"/>
                <a:ea typeface="+mn-ea"/>
                <a:cs typeface="+mn-cs"/>
              </a:rPr>
              <a:t>NFST ESA </a:t>
            </a:r>
            <a:r>
              <a:rPr lang="es-ES" dirty="0" err="1" smtClean="0">
                <a:latin typeface="Arial"/>
                <a:ea typeface="+mn-ea"/>
                <a:cs typeface="+mn-cs"/>
              </a:rPr>
              <a:t>Update</a:t>
            </a:r>
            <a:r>
              <a:rPr lang="es-ES" dirty="0" smtClean="0">
                <a:latin typeface="Arial"/>
                <a:ea typeface="+mn-ea"/>
                <a:cs typeface="+mn-cs"/>
              </a:rPr>
              <a:t>    23 </a:t>
            </a:r>
            <a:r>
              <a:rPr lang="es-ES" dirty="0" err="1" smtClean="0">
                <a:latin typeface="Arial"/>
                <a:ea typeface="+mn-ea"/>
                <a:cs typeface="+mn-cs"/>
              </a:rPr>
              <a:t>October</a:t>
            </a:r>
            <a:r>
              <a:rPr lang="es-ES" dirty="0" smtClean="0">
                <a:latin typeface="Arial"/>
                <a:ea typeface="+mn-ea"/>
                <a:cs typeface="+mn-cs"/>
              </a:rPr>
              <a:t> 2014 </a:t>
            </a:r>
            <a:endParaRPr lang="en-US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312" y="1479974"/>
            <a:ext cx="4689968" cy="1541944"/>
          </a:xfrm>
        </p:spPr>
        <p:txBody>
          <a:bodyPr/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Nuclear </a:t>
            </a:r>
            <a:r>
              <a:rPr lang="en-US" sz="2400" dirty="0"/>
              <a:t>Fuels Storage and Transportation Planning Project Strategic Crosscutting Activities </a:t>
            </a:r>
            <a:r>
              <a:rPr lang="en-US" sz="2400" dirty="0" smtClean="0"/>
              <a:t>(15180)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644" y="3327317"/>
            <a:ext cx="6975550" cy="3510326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600" dirty="0" smtClean="0"/>
              <a:t>Josh Jarrell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0" dirty="0" smtClean="0"/>
              <a:t>NFST Strategic Crosscuts Control Account Manager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0" i="0" dirty="0" smtClean="0">
                <a:solidFill>
                  <a:schemeClr val="tx1"/>
                </a:solidFill>
              </a:rPr>
              <a:t>Oak Ridge National Laboratory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600" b="0" dirty="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600" dirty="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600" dirty="0"/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600" dirty="0" smtClean="0"/>
          </a:p>
          <a:p>
            <a:pPr>
              <a:lnSpc>
                <a:spcPct val="50000"/>
              </a:lnSpc>
              <a:spcBef>
                <a:spcPts val="100"/>
              </a:spcBef>
              <a:spcAft>
                <a:spcPts val="600"/>
              </a:spcAft>
            </a:pPr>
            <a:endParaRPr lang="en-US" sz="1600" dirty="0" smtClean="0"/>
          </a:p>
          <a:p>
            <a:pPr>
              <a:lnSpc>
                <a:spcPct val="7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US" sz="1400" dirty="0" smtClean="0"/>
              <a:t>WM2015 Conference</a:t>
            </a:r>
          </a:p>
          <a:p>
            <a:pPr>
              <a:lnSpc>
                <a:spcPct val="7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US" sz="1400" b="0" i="0" dirty="0" smtClean="0">
                <a:solidFill>
                  <a:schemeClr val="tx1"/>
                </a:solidFill>
              </a:rPr>
              <a:t>Phoenix, AZ</a:t>
            </a:r>
          </a:p>
          <a:p>
            <a:pPr>
              <a:lnSpc>
                <a:spcPct val="7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US" sz="1400" b="0" dirty="0" smtClean="0"/>
              <a:t>March 18, 2015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6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903" y="4698725"/>
            <a:ext cx="48753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100"/>
              </a:spcBef>
              <a:spcAft>
                <a:spcPts val="600"/>
              </a:spcAft>
              <a:buClr>
                <a:srgbClr val="1B5527"/>
              </a:buClr>
            </a:pPr>
            <a:r>
              <a:rPr lang="en-US" sz="1600" b="1" dirty="0">
                <a:latin typeface="+mn-lt"/>
                <a:ea typeface="+mn-ea"/>
                <a:cs typeface="+mn-cs"/>
              </a:rPr>
              <a:t>Mark Nutt (ANL), John Wagner, Matt Feldman, Rob Howard (ORNL), Joe Carter (SRNL)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717179" y="152400"/>
            <a:ext cx="5471460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NFST is identifying and evaluating options for a future </a:t>
            </a:r>
            <a:r>
              <a:rPr lang="en-US" dirty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ntegrated waste management system</a:t>
            </a:r>
            <a:endParaRPr lang="en-US" dirty="0">
              <a:latin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7910513" cy="135349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Integrated Waste Management System Architecture </a:t>
            </a:r>
            <a:r>
              <a:rPr lang="en-US" dirty="0">
                <a:latin typeface="Arial" charset="0"/>
              </a:rPr>
              <a:t>Analyses support the future deployment of a comprehensive system for managing </a:t>
            </a:r>
            <a:r>
              <a:rPr lang="en-US" dirty="0" smtClean="0">
                <a:latin typeface="Arial" charset="0"/>
              </a:rPr>
              <a:t>SNF and DOE-managed  SNF </a:t>
            </a:r>
            <a:r>
              <a:rPr lang="en-US" dirty="0">
                <a:latin typeface="Arial" charset="0"/>
              </a:rPr>
              <a:t>and </a:t>
            </a:r>
            <a:r>
              <a:rPr lang="en-US" dirty="0" smtClean="0">
                <a:latin typeface="Arial" charset="0"/>
              </a:rPr>
              <a:t>HLW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1005" y="2566377"/>
            <a:ext cx="393771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charset="0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charset="0"/>
              <a:buChar char="·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Emphasis </a:t>
            </a:r>
            <a:r>
              <a:rPr lang="en-US" dirty="0"/>
              <a:t>on providing </a:t>
            </a:r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Evaluating system impact of continued waste management practices</a:t>
            </a:r>
          </a:p>
          <a:p>
            <a:pPr lvl="2"/>
            <a:r>
              <a:rPr lang="en-US" dirty="0" smtClean="0"/>
              <a:t>Loading large dual-purpose dry storage casks</a:t>
            </a:r>
          </a:p>
          <a:p>
            <a:pPr lvl="1"/>
            <a:r>
              <a:rPr lang="en-US" dirty="0" smtClean="0"/>
              <a:t>Identifying and evaluating alternative </a:t>
            </a:r>
            <a:r>
              <a:rPr lang="en-US" dirty="0"/>
              <a:t>strategies and approaches for managing </a:t>
            </a:r>
            <a:r>
              <a:rPr lang="en-US" dirty="0" smtClean="0"/>
              <a:t>SNF to </a:t>
            </a:r>
            <a:r>
              <a:rPr lang="en-US" dirty="0"/>
              <a:t>determine potential </a:t>
            </a:r>
            <a:r>
              <a:rPr lang="en-US" dirty="0" smtClean="0"/>
              <a:t>benefits</a:t>
            </a:r>
            <a:endParaRPr lang="en-US" dirty="0"/>
          </a:p>
          <a:p>
            <a:pPr lvl="2"/>
            <a:r>
              <a:rPr lang="en-US" dirty="0" smtClean="0"/>
              <a:t>including </a:t>
            </a:r>
            <a:r>
              <a:rPr lang="en-US" dirty="0"/>
              <a:t>those pertaining to cost and flexibility </a:t>
            </a:r>
            <a:endParaRPr lang="en-US" dirty="0">
              <a:latin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19" y="3314765"/>
            <a:ext cx="4451587" cy="3003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0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818159" y="152400"/>
            <a:ext cx="5437191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NFST is evaluating standardization as a method to integrate the waste management system</a:t>
            </a:r>
            <a:endParaRPr lang="en-US" dirty="0">
              <a:latin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89520"/>
            <a:ext cx="8417688" cy="135349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Conducting a quantitative assessment and comparison of relevant options, potential benefits, and impacts associated with deviating from the current industry practice of loading large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dual-purpose canisters (DPCs)</a:t>
            </a:r>
          </a:p>
          <a:p>
            <a:pPr lvl="1"/>
            <a:r>
              <a:rPr lang="en-US" dirty="0" smtClean="0">
                <a:latin typeface="Arial" charset="0"/>
              </a:rPr>
              <a:t>Opportunities include standardized </a:t>
            </a:r>
            <a:r>
              <a:rPr lang="en-US" dirty="0">
                <a:latin typeface="Arial" charset="0"/>
              </a:rPr>
              <a:t>storage systems, </a:t>
            </a:r>
            <a:r>
              <a:rPr lang="en-US" dirty="0" smtClean="0">
                <a:latin typeface="Arial" charset="0"/>
              </a:rPr>
              <a:t>transportation </a:t>
            </a:r>
            <a:r>
              <a:rPr lang="en-US" dirty="0">
                <a:latin typeface="Arial" charset="0"/>
              </a:rPr>
              <a:t>overpacks, </a:t>
            </a:r>
            <a:r>
              <a:rPr lang="en-US" dirty="0" smtClean="0">
                <a:latin typeface="Arial" charset="0"/>
              </a:rPr>
              <a:t>cask</a:t>
            </a:r>
            <a:r>
              <a:rPr lang="en-US" dirty="0">
                <a:latin typeface="Arial" charset="0"/>
              </a:rPr>
              <a:t>-handling equipment, and reusable bare fuel </a:t>
            </a:r>
            <a:r>
              <a:rPr lang="en-US" dirty="0" smtClean="0">
                <a:latin typeface="Arial" charset="0"/>
              </a:rPr>
              <a:t>casks</a:t>
            </a:r>
          </a:p>
          <a:p>
            <a:pPr lvl="1"/>
            <a:r>
              <a:rPr lang="en-US" dirty="0" smtClean="0">
                <a:latin typeface="Arial" charset="0"/>
              </a:rPr>
              <a:t>Sought </a:t>
            </a:r>
            <a:r>
              <a:rPr lang="en-US" dirty="0">
                <a:latin typeface="Arial" charset="0"/>
              </a:rPr>
              <a:t>nuclear industry input relative to the feasibility, issues, and benefits of </a:t>
            </a:r>
            <a:r>
              <a:rPr lang="en-US" dirty="0" smtClean="0">
                <a:latin typeface="Arial" charset="0"/>
              </a:rPr>
              <a:t>standardization</a:t>
            </a:r>
          </a:p>
          <a:p>
            <a:r>
              <a:rPr lang="en-US" dirty="0" smtClean="0">
                <a:latin typeface="Arial" charset="0"/>
              </a:rPr>
              <a:t>Near-term activities underway include:</a:t>
            </a:r>
          </a:p>
          <a:p>
            <a:pPr lvl="1"/>
            <a:r>
              <a:rPr lang="en-US" dirty="0" smtClean="0">
                <a:latin typeface="Arial" charset="0"/>
              </a:rPr>
              <a:t>Developing </a:t>
            </a:r>
            <a:r>
              <a:rPr lang="en-US" dirty="0">
                <a:latin typeface="Arial" charset="0"/>
              </a:rPr>
              <a:t>generic design concepts for </a:t>
            </a:r>
            <a:r>
              <a:rPr lang="en-US" dirty="0" smtClean="0">
                <a:latin typeface="Arial" charset="0"/>
              </a:rPr>
              <a:t>small canister systems</a:t>
            </a:r>
          </a:p>
          <a:p>
            <a:pPr lvl="1"/>
            <a:r>
              <a:rPr lang="en-US" dirty="0" smtClean="0">
                <a:latin typeface="Arial" charset="0"/>
              </a:rPr>
              <a:t>Evaluating </a:t>
            </a:r>
            <a:r>
              <a:rPr lang="en-US" dirty="0">
                <a:latin typeface="Arial" charset="0"/>
              </a:rPr>
              <a:t>the operational impacts at the utility </a:t>
            </a:r>
            <a:r>
              <a:rPr lang="en-US" dirty="0" smtClean="0">
                <a:latin typeface="Arial" charset="0"/>
              </a:rPr>
              <a:t>sites with goal of identifying innovative design and/or operational solutions to alleviate impacts</a:t>
            </a:r>
          </a:p>
          <a:p>
            <a:pPr lvl="1"/>
            <a:r>
              <a:rPr lang="en-US" dirty="0" smtClean="0">
                <a:latin typeface="Arial" charset="0"/>
              </a:rPr>
              <a:t>Developing </a:t>
            </a:r>
            <a:r>
              <a:rPr lang="en-US" dirty="0">
                <a:latin typeface="Arial" charset="0"/>
              </a:rPr>
              <a:t>a performance specification for selected system components of </a:t>
            </a:r>
            <a:r>
              <a:rPr lang="en-US" dirty="0" smtClean="0">
                <a:latin typeface="Arial" charset="0"/>
              </a:rPr>
              <a:t>standardized, canister</a:t>
            </a:r>
            <a:r>
              <a:rPr lang="en-US" dirty="0">
                <a:latin typeface="Arial" charset="0"/>
              </a:rPr>
              <a:t>-based systems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895599" y="152400"/>
            <a:ext cx="5471460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NFST is developing a modern, flexible system analysis tool</a:t>
            </a:r>
            <a:endParaRPr lang="en-US" dirty="0">
              <a:latin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7910513" cy="198278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Next </a:t>
            </a:r>
            <a:r>
              <a:rPr lang="en-US" dirty="0">
                <a:latin typeface="Arial" charset="0"/>
              </a:rPr>
              <a:t>Generation System Analysis Model (NGSAM</a:t>
            </a:r>
            <a:r>
              <a:rPr lang="en-US" dirty="0" smtClean="0">
                <a:latin typeface="Arial" charset="0"/>
              </a:rPr>
              <a:t>): Readily </a:t>
            </a:r>
            <a:r>
              <a:rPr lang="en-US" dirty="0">
                <a:latin typeface="Arial" charset="0"/>
              </a:rPr>
              <a:t>sustainable and maintainable in the </a:t>
            </a:r>
            <a:r>
              <a:rPr lang="en-US" dirty="0" smtClean="0">
                <a:latin typeface="Arial" charset="0"/>
              </a:rPr>
              <a:t>future</a:t>
            </a:r>
            <a:endParaRPr lang="en-US" dirty="0">
              <a:latin typeface="Arial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b="12820"/>
          <a:stretch/>
        </p:blipFill>
        <p:spPr bwMode="auto">
          <a:xfrm>
            <a:off x="5447043" y="2366215"/>
            <a:ext cx="3557896" cy="3629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9685" y="2203392"/>
            <a:ext cx="5270235" cy="364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charset="0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charset="0"/>
              <a:buChar char="·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>
                <a:latin typeface="Arial" charset="0"/>
              </a:rPr>
              <a:t>Flexible for use </a:t>
            </a:r>
            <a:r>
              <a:rPr lang="en-US" dirty="0" smtClean="0">
                <a:latin typeface="Arial" charset="0"/>
              </a:rPr>
              <a:t>for a wide range of scenarios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Takes </a:t>
            </a:r>
            <a:r>
              <a:rPr lang="en-US" dirty="0">
                <a:latin typeface="Arial" charset="0"/>
              </a:rPr>
              <a:t>advantage of advanced simulation techniques, such as agent-based simulation</a:t>
            </a:r>
          </a:p>
          <a:p>
            <a:pPr lvl="1"/>
            <a:r>
              <a:rPr lang="en-US" dirty="0" smtClean="0">
                <a:latin typeface="Arial" charset="0"/>
              </a:rPr>
              <a:t>Leverages existing logistics and transportation simulation models </a:t>
            </a:r>
          </a:p>
          <a:p>
            <a:pPr lvl="2"/>
            <a:r>
              <a:rPr lang="en-US" dirty="0" smtClean="0">
                <a:latin typeface="Arial" charset="0"/>
              </a:rPr>
              <a:t>Allows increased simulation fidelity and detailed output</a:t>
            </a:r>
          </a:p>
          <a:p>
            <a:pPr lvl="1"/>
            <a:r>
              <a:rPr lang="en-US" dirty="0" smtClean="0">
                <a:latin typeface="Arial" charset="0"/>
              </a:rPr>
              <a:t>Links with the UNF-ST&amp;DARDS system currently under development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895599" y="152400"/>
            <a:ext cx="5471460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NFST is using established decision support methods to provide a comparison of system options</a:t>
            </a:r>
            <a:endParaRPr lang="en-US" dirty="0">
              <a:latin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89520"/>
            <a:ext cx="8417688" cy="135349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Decision Support Framework: Utilizing </a:t>
            </a:r>
            <a:r>
              <a:rPr lang="en-US" dirty="0">
                <a:latin typeface="Arial" charset="0"/>
              </a:rPr>
              <a:t>accepted decision analysis techniques to identify </a:t>
            </a:r>
            <a:r>
              <a:rPr lang="en-US" dirty="0" smtClean="0">
                <a:latin typeface="Arial" charset="0"/>
              </a:rPr>
              <a:t>and evaluate information </a:t>
            </a:r>
            <a:r>
              <a:rPr lang="en-US" dirty="0">
                <a:latin typeface="Arial" charset="0"/>
              </a:rPr>
              <a:t>needed </a:t>
            </a:r>
            <a:r>
              <a:rPr lang="en-US" dirty="0" smtClean="0">
                <a:latin typeface="Arial" charset="0"/>
              </a:rPr>
              <a:t>to </a:t>
            </a:r>
            <a:r>
              <a:rPr lang="en-US" dirty="0">
                <a:latin typeface="Arial" charset="0"/>
              </a:rPr>
              <a:t>support future </a:t>
            </a:r>
            <a:r>
              <a:rPr lang="en-US" dirty="0" smtClean="0">
                <a:latin typeface="Arial" charset="0"/>
              </a:rPr>
              <a:t>decisions</a:t>
            </a:r>
          </a:p>
          <a:p>
            <a:pPr lvl="1"/>
            <a:r>
              <a:rPr lang="en-US" dirty="0" smtClean="0">
                <a:latin typeface="Arial" charset="0"/>
              </a:rPr>
              <a:t>Developing prototype </a:t>
            </a:r>
            <a:r>
              <a:rPr lang="en-US" dirty="0">
                <a:latin typeface="Arial" charset="0"/>
              </a:rPr>
              <a:t>value models that consider a range of </a:t>
            </a:r>
            <a:r>
              <a:rPr lang="en-US" dirty="0" smtClean="0">
                <a:latin typeface="Arial" charset="0"/>
              </a:rPr>
              <a:t>perspectives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based </a:t>
            </a:r>
            <a:r>
              <a:rPr lang="en-US" dirty="0">
                <a:latin typeface="Arial" charset="0"/>
              </a:rPr>
              <a:t>on historical experience and </a:t>
            </a:r>
            <a:r>
              <a:rPr lang="en-US" dirty="0" smtClean="0">
                <a:latin typeface="Arial" charset="0"/>
              </a:rPr>
              <a:t>information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Tools </a:t>
            </a:r>
            <a:r>
              <a:rPr lang="en-US" dirty="0">
                <a:latin typeface="Arial" charset="0"/>
              </a:rPr>
              <a:t>will serve as </a:t>
            </a:r>
            <a:r>
              <a:rPr lang="en-US" dirty="0" smtClean="0">
                <a:latin typeface="Arial" charset="0"/>
              </a:rPr>
              <a:t>benchmarks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for </a:t>
            </a:r>
            <a:r>
              <a:rPr lang="en-US" dirty="0">
                <a:latin typeface="Arial" charset="0"/>
              </a:rPr>
              <a:t>iterative improvement and focus as details of objectives, value preferences, alternative scenarios and other elements </a:t>
            </a:r>
            <a:r>
              <a:rPr lang="en-US" dirty="0" smtClean="0">
                <a:latin typeface="Arial" charset="0"/>
              </a:rPr>
              <a:t>emerge</a:t>
            </a:r>
          </a:p>
          <a:p>
            <a:pPr lvl="2"/>
            <a:r>
              <a:rPr lang="en-US" dirty="0" smtClean="0">
                <a:latin typeface="Arial" charset="0"/>
              </a:rPr>
              <a:t>Important </a:t>
            </a:r>
            <a:r>
              <a:rPr lang="en-US" dirty="0">
                <a:latin typeface="Arial" charset="0"/>
              </a:rPr>
              <a:t>to build knowledge and trust in the decision support methods and procedures early in the decision </a:t>
            </a:r>
            <a:r>
              <a:rPr lang="en-US" dirty="0" smtClean="0">
                <a:latin typeface="Arial" charset="0"/>
              </a:rPr>
              <a:t>process </a:t>
            </a:r>
          </a:p>
          <a:p>
            <a:pPr lvl="2"/>
            <a:r>
              <a:rPr lang="en-US" dirty="0" smtClean="0">
                <a:latin typeface="Arial" charset="0"/>
              </a:rPr>
              <a:t>Prototype </a:t>
            </a:r>
            <a:r>
              <a:rPr lang="en-US" dirty="0">
                <a:latin typeface="Arial" charset="0"/>
              </a:rPr>
              <a:t>value models will also serve to provide a framework for socialization and confidence </a:t>
            </a:r>
            <a:r>
              <a:rPr lang="en-US" dirty="0" smtClean="0">
                <a:latin typeface="Arial" charset="0"/>
              </a:rPr>
              <a:t>building</a:t>
            </a:r>
          </a:p>
          <a:p>
            <a:r>
              <a:rPr lang="en-US" dirty="0">
                <a:latin typeface="Arial" charset="0"/>
              </a:rPr>
              <a:t>Functional and Operational Requirements:  </a:t>
            </a:r>
            <a:r>
              <a:rPr lang="en-US" dirty="0" smtClean="0">
                <a:latin typeface="Arial" charset="0"/>
              </a:rPr>
              <a:t>Establishing system</a:t>
            </a:r>
            <a:r>
              <a:rPr lang="en-US" dirty="0">
                <a:latin typeface="Arial" charset="0"/>
              </a:rPr>
              <a:t>-level functional and operational requirements for the entire SNF management </a:t>
            </a:r>
            <a:r>
              <a:rPr lang="en-US" dirty="0" smtClean="0">
                <a:latin typeface="Arial" charset="0"/>
              </a:rPr>
              <a:t>system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895599" y="152400"/>
            <a:ext cx="5471460" cy="1219200"/>
          </a:xfrm>
        </p:spPr>
        <p:txBody>
          <a:bodyPr/>
          <a:lstStyle/>
          <a:p>
            <a:r>
              <a:rPr lang="en-US" dirty="0"/>
              <a:t>The CURIE website was developed to support document and data access for SNF-related work</a:t>
            </a:r>
            <a:endParaRPr lang="en-US" dirty="0">
              <a:latin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20505"/>
            <a:ext cx="8417688" cy="188821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Centralized Used Fuel Resource for Information Exchange (CURIE) – </a:t>
            </a:r>
            <a:r>
              <a:rPr lang="en-US" dirty="0" err="1" smtClean="0">
                <a:latin typeface="Arial" charset="0"/>
              </a:rPr>
              <a:t>curie.ornl.gov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Provide </a:t>
            </a:r>
            <a:r>
              <a:rPr lang="en-US" dirty="0">
                <a:latin typeface="Arial" charset="0"/>
              </a:rPr>
              <a:t>ready access to data, reports, and other work </a:t>
            </a:r>
            <a:r>
              <a:rPr lang="en-US" dirty="0" smtClean="0">
                <a:latin typeface="Arial" charset="0"/>
              </a:rPr>
              <a:t>products</a:t>
            </a:r>
          </a:p>
          <a:p>
            <a:pPr lvl="1"/>
            <a:r>
              <a:rPr lang="en-US" dirty="0" smtClean="0">
                <a:latin typeface="Arial" charset="0"/>
              </a:rPr>
              <a:t>Collects and maintains historical and current information products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4141" y="2869695"/>
            <a:ext cx="5507170" cy="245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charset="0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charset="0"/>
              <a:buChar char="·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Maintains </a:t>
            </a:r>
            <a:r>
              <a:rPr lang="en-US" dirty="0"/>
              <a:t>reactor- and site-specific </a:t>
            </a:r>
            <a:r>
              <a:rPr lang="en-US" dirty="0" smtClean="0"/>
              <a:t>information </a:t>
            </a:r>
          </a:p>
          <a:p>
            <a:pPr lvl="1"/>
            <a:r>
              <a:rPr lang="en-US" dirty="0" smtClean="0"/>
              <a:t>Contains the BRC-recommended Siting Experience Database</a:t>
            </a:r>
          </a:p>
          <a:p>
            <a:pPr lvl="1"/>
            <a:r>
              <a:rPr lang="en-US" dirty="0" smtClean="0"/>
              <a:t>Provides both public and permissions-based information sharing</a:t>
            </a:r>
          </a:p>
        </p:txBody>
      </p:sp>
      <p:pic>
        <p:nvPicPr>
          <p:cNvPr id="10" name="Picture 9" descr="Screen Shot 2014-07-15 at 7.5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32" y="2829769"/>
            <a:ext cx="2100399" cy="2120177"/>
          </a:xfrm>
          <a:prstGeom prst="rect">
            <a:avLst/>
          </a:prstGeom>
        </p:spPr>
      </p:pic>
      <p:pic>
        <p:nvPicPr>
          <p:cNvPr id="2" name="Picture 1" descr="Screen Shot 2015-03-02 at 9.15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84" y="5116586"/>
            <a:ext cx="6034779" cy="12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5138" y="381000"/>
            <a:ext cx="5783262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Concluding </a:t>
            </a:r>
            <a:r>
              <a:rPr lang="en-US" dirty="0" smtClean="0">
                <a:latin typeface="Arial" charset="0"/>
              </a:rPr>
              <a:t>Remarks</a:t>
            </a:r>
            <a:endParaRPr lang="en-US" dirty="0">
              <a:latin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88951" y="1712914"/>
            <a:ext cx="8229600" cy="44926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Activities </a:t>
            </a:r>
            <a:r>
              <a:rPr lang="en-US" dirty="0">
                <a:cs typeface="Arial" charset="0"/>
              </a:rPr>
              <a:t>being performed in the NFST strategic crosscut element support the </a:t>
            </a:r>
            <a:r>
              <a:rPr lang="en-US" dirty="0" smtClean="0">
                <a:cs typeface="Arial" charset="0"/>
              </a:rPr>
              <a:t>storage</a:t>
            </a:r>
            <a:r>
              <a:rPr lang="en-US" dirty="0">
                <a:cs typeface="Arial" charset="0"/>
              </a:rPr>
              <a:t>, </a:t>
            </a:r>
            <a:r>
              <a:rPr lang="en-US" dirty="0" smtClean="0">
                <a:cs typeface="Arial" charset="0"/>
              </a:rPr>
              <a:t>transportation</a:t>
            </a:r>
            <a:r>
              <a:rPr lang="en-US" dirty="0">
                <a:cs typeface="Arial" charset="0"/>
              </a:rPr>
              <a:t>, and </a:t>
            </a:r>
            <a:r>
              <a:rPr lang="en-US" dirty="0" smtClean="0">
                <a:cs typeface="Arial" charset="0"/>
              </a:rPr>
              <a:t>consent-based </a:t>
            </a:r>
            <a:r>
              <a:rPr lang="en-US" dirty="0">
                <a:cs typeface="Arial" charset="0"/>
              </a:rPr>
              <a:t>s</a:t>
            </a:r>
            <a:r>
              <a:rPr lang="en-US" dirty="0" smtClean="0">
                <a:cs typeface="Arial" charset="0"/>
              </a:rPr>
              <a:t>iting </a:t>
            </a:r>
            <a:r>
              <a:rPr lang="en-US" dirty="0">
                <a:cs typeface="Arial" charset="0"/>
              </a:rPr>
              <a:t>objectives of the </a:t>
            </a:r>
            <a:r>
              <a:rPr lang="en-US" dirty="0" smtClean="0">
                <a:cs typeface="Arial" charset="0"/>
              </a:rPr>
              <a:t>NFST</a:t>
            </a: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The over</a:t>
            </a:r>
            <a:r>
              <a:rPr lang="en-US" dirty="0">
                <a:cs typeface="Arial" charset="0"/>
              </a:rPr>
              <a:t>-arching goal is to develop options for decision-makers on the design of an integrated waste management </a:t>
            </a:r>
            <a:r>
              <a:rPr lang="en-US" dirty="0" smtClean="0">
                <a:cs typeface="Arial" charset="0"/>
              </a:rPr>
              <a:t>system</a:t>
            </a:r>
          </a:p>
          <a:p>
            <a:pPr marL="346075" lvl="1" indent="0" eaLnBrk="1" hangingPunct="1">
              <a:buFont typeface="Symbol" charset="0"/>
              <a:buNone/>
              <a:defRPr/>
            </a:pPr>
            <a:endParaRPr lang="en-US" sz="1600" dirty="0">
              <a:cs typeface="Arial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40" y="3886973"/>
            <a:ext cx="1544907" cy="125619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3"/>
          <a:stretch>
            <a:fillRect/>
          </a:stretch>
        </p:blipFill>
        <p:spPr bwMode="auto">
          <a:xfrm>
            <a:off x="6908721" y="5321609"/>
            <a:ext cx="1938787" cy="90632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14378" b="4762"/>
          <a:stretch>
            <a:fillRect/>
          </a:stretch>
        </p:blipFill>
        <p:spPr bwMode="auto">
          <a:xfrm>
            <a:off x="417335" y="5072544"/>
            <a:ext cx="1492803" cy="130233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51" y="5130110"/>
            <a:ext cx="1734846" cy="12306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77" y="3986015"/>
            <a:ext cx="1845090" cy="12300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noted that this is a technical report that does not take into account the contractual limitations under </a:t>
            </a:r>
            <a:r>
              <a:rPr lang="en-US" dirty="0" smtClean="0"/>
              <a:t>the Standard </a:t>
            </a:r>
            <a:r>
              <a:rPr lang="en-US" dirty="0"/>
              <a:t>Contract (10 CFR 961). Under the provisions of the Standard Contract, DOE does not consider spent fuel in canisters to be an acceptable waste form, absent a mutually agreed to contract modification.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WM2015 Conference, March 18, 2015</a:t>
            </a:r>
          </a:p>
        </p:txBody>
      </p:sp>
    </p:spTree>
    <p:extLst>
      <p:ext uri="{BB962C8B-B14F-4D97-AF65-F5344CB8AC3E}">
        <p14:creationId xmlns:p14="http://schemas.microsoft.com/office/powerpoint/2010/main" val="14667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Arial" charset="0"/>
              </a:rPr>
              <a:t>The Strategic Crosscut </a:t>
            </a:r>
            <a:r>
              <a:rPr lang="en-US" sz="2800" dirty="0">
                <a:cs typeface="Arial" charset="0"/>
              </a:rPr>
              <a:t>element </a:t>
            </a:r>
            <a:r>
              <a:rPr lang="en-US" sz="2800" dirty="0" smtClean="0">
                <a:cs typeface="Arial" charset="0"/>
              </a:rPr>
              <a:t>supports NFST objectives</a:t>
            </a:r>
            <a:endParaRPr lang="en-US" sz="2800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3236" y="1676401"/>
            <a:ext cx="8274425" cy="476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Provides consistent, traceable data and analysis input as well as automated SNF characterization capabilities (UNF-ST&amp;DARDS)</a:t>
            </a:r>
          </a:p>
          <a:p>
            <a:r>
              <a:rPr lang="en-US" dirty="0" smtClean="0"/>
              <a:t>Uses current system analysis tools to evaluate different options in the nuclear waste management system, including standardization as a means to integrate the system</a:t>
            </a:r>
          </a:p>
          <a:p>
            <a:r>
              <a:rPr lang="en-US" dirty="0" smtClean="0"/>
              <a:t>Develops modern tools to support systems analysis and option comparison</a:t>
            </a:r>
          </a:p>
          <a:p>
            <a:pPr lvl="1"/>
            <a:r>
              <a:rPr lang="en-US" dirty="0" smtClean="0"/>
              <a:t>Dynamic simulation modeling for alternative implementation strategies</a:t>
            </a:r>
          </a:p>
          <a:p>
            <a:pPr lvl="1"/>
            <a:r>
              <a:rPr lang="en-US" dirty="0" smtClean="0"/>
              <a:t>Modern system-level (logistical</a:t>
            </a:r>
            <a:r>
              <a:rPr lang="en-US" smtClean="0"/>
              <a:t>) software</a:t>
            </a:r>
            <a:endParaRPr lang="en-US" dirty="0" smtClean="0"/>
          </a:p>
          <a:p>
            <a:pPr lvl="1"/>
            <a:r>
              <a:rPr lang="en-US" dirty="0" smtClean="0"/>
              <a:t>Decision analysis and support software and procedures</a:t>
            </a:r>
          </a:p>
          <a:p>
            <a:r>
              <a:rPr lang="en-US" dirty="0" smtClean="0"/>
              <a:t>Provides access to SNF documents and data (</a:t>
            </a:r>
            <a:r>
              <a:rPr lang="en-US" dirty="0" err="1" smtClean="0"/>
              <a:t>curie.ornl.gov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General project integration support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Commercial </a:t>
            </a:r>
            <a:r>
              <a:rPr lang="en-US" dirty="0" smtClean="0">
                <a:latin typeface="Arial" charset="0"/>
              </a:rPr>
              <a:t>SNF </a:t>
            </a:r>
            <a:r>
              <a:rPr lang="en-US" dirty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storage continues </a:t>
            </a:r>
            <a:r>
              <a:rPr lang="en-US" dirty="0">
                <a:latin typeface="Arial" charset="0"/>
              </a:rPr>
              <a:t>to </a:t>
            </a:r>
            <a:r>
              <a:rPr lang="en-US" dirty="0" smtClean="0">
                <a:latin typeface="Arial" charset="0"/>
              </a:rPr>
              <a:t>increase </a:t>
            </a:r>
            <a:r>
              <a:rPr lang="en-US" dirty="0">
                <a:latin typeface="Arial" charset="0"/>
              </a:rPr>
              <a:t>by ~2,000 MTHM </a:t>
            </a:r>
            <a:r>
              <a:rPr lang="en-US" dirty="0" smtClean="0">
                <a:latin typeface="Arial" charset="0"/>
              </a:rPr>
              <a:t>annually</a:t>
            </a:r>
            <a:endParaRPr lang="en-US" dirty="0">
              <a:latin typeface="Arial" charset="0"/>
            </a:endParaRP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5978"/>
          <a:stretch>
            <a:fillRect/>
          </a:stretch>
        </p:blipFill>
        <p:spPr bwMode="auto">
          <a:xfrm>
            <a:off x="549275" y="1682750"/>
            <a:ext cx="7913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2822575" y="96838"/>
            <a:ext cx="6091238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NFST </a:t>
            </a:r>
            <a:r>
              <a:rPr lang="en-US" dirty="0" smtClean="0">
                <a:latin typeface="Arial" charset="0"/>
              </a:rPr>
              <a:t>was established </a:t>
            </a:r>
            <a:r>
              <a:rPr lang="en-US" dirty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FY 2013 to plan </a:t>
            </a:r>
            <a:r>
              <a:rPr lang="en-US" dirty="0">
                <a:latin typeface="Arial" charset="0"/>
              </a:rPr>
              <a:t>for </a:t>
            </a:r>
            <a:r>
              <a:rPr lang="en-US" dirty="0" smtClean="0">
                <a:latin typeface="Arial" charset="0"/>
              </a:rPr>
              <a:t>interim storage </a:t>
            </a:r>
            <a:r>
              <a:rPr lang="en-US" dirty="0">
                <a:latin typeface="Arial" charset="0"/>
              </a:rPr>
              <a:t>and </a:t>
            </a:r>
            <a:r>
              <a:rPr lang="en-US" dirty="0" smtClean="0">
                <a:latin typeface="Arial" charset="0"/>
              </a:rPr>
              <a:t>transportation</a:t>
            </a:r>
            <a:endParaRPr lang="en-US" dirty="0">
              <a:latin typeface="Arial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441325" y="1655763"/>
            <a:ext cx="8640763" cy="44926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Mission</a:t>
            </a:r>
          </a:p>
          <a:p>
            <a:pPr marL="568325" lvl="1" indent="-285750">
              <a:buClr>
                <a:srgbClr val="01632D"/>
              </a:buClr>
              <a:buFont typeface="Wingdings" charset="0"/>
              <a:buChar char="§"/>
            </a:pPr>
            <a:r>
              <a:rPr lang="en-US" sz="1600" dirty="0">
                <a:latin typeface="Arial" charset="0"/>
              </a:rPr>
              <a:t>Lay the groundwork for implementing interim storage, including associated transportation, per the Administration’s </a:t>
            </a:r>
            <a:r>
              <a:rPr lang="en-US" sz="1600" i="1" dirty="0">
                <a:solidFill>
                  <a:srgbClr val="01632D"/>
                </a:solidFill>
                <a:latin typeface="Arial" charset="0"/>
              </a:rPr>
              <a:t>Strategy for the Management and Disposal of Used Nuclear Fuel and High-Level Radioactive </a:t>
            </a:r>
            <a:r>
              <a:rPr lang="en-US" sz="1600" i="1" dirty="0" smtClean="0">
                <a:solidFill>
                  <a:srgbClr val="01632D"/>
                </a:solidFill>
                <a:latin typeface="Arial" charset="0"/>
              </a:rPr>
              <a:t>Waste</a:t>
            </a:r>
            <a:endParaRPr lang="en-US" sz="16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Purpose</a:t>
            </a:r>
            <a:r>
              <a:rPr lang="en-US" sz="1800" dirty="0" smtClean="0">
                <a:latin typeface="Arial" charset="0"/>
              </a:rPr>
              <a:t> </a:t>
            </a:r>
            <a:endParaRPr lang="en-US" sz="1600" dirty="0" smtClean="0">
              <a:latin typeface="Arial" charset="0"/>
            </a:endParaRPr>
          </a:p>
          <a:p>
            <a:pPr marL="568325" lvl="1" indent="-285750" eaLnBrk="1" hangingPunct="1">
              <a:buClr>
                <a:srgbClr val="006600"/>
              </a:buClr>
              <a:buFont typeface="Wingdings" charset="0"/>
              <a:buChar char="§"/>
            </a:pPr>
            <a:r>
              <a:rPr lang="en-US" sz="1600" dirty="0" smtClean="0">
                <a:latin typeface="Arial" charset="0"/>
              </a:rPr>
              <a:t>Make progress on this important national issue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Activities </a:t>
            </a:r>
            <a:endParaRPr lang="en-US" dirty="0">
              <a:latin typeface="Arial" charset="0"/>
            </a:endParaRPr>
          </a:p>
          <a:p>
            <a:pPr marL="568325" lvl="1" indent="-285750" eaLnBrk="1" hangingPunct="1">
              <a:buClr>
                <a:srgbClr val="006600"/>
              </a:buClr>
              <a:buFont typeface="Wingdings" charset="0"/>
              <a:buChar char="§"/>
            </a:pPr>
            <a:r>
              <a:rPr lang="en-US" sz="1600" dirty="0">
                <a:latin typeface="Arial" charset="0"/>
              </a:rPr>
              <a:t>Align with </a:t>
            </a:r>
            <a:r>
              <a:rPr lang="en-US" sz="1600" dirty="0" smtClean="0">
                <a:latin typeface="Arial" charset="0"/>
              </a:rPr>
              <a:t>Blue Ribbon Commission for America’s Nuclear Future (BRC) recommendations </a:t>
            </a:r>
            <a:endParaRPr lang="en-US" sz="1600" dirty="0">
              <a:latin typeface="Arial" charset="0"/>
            </a:endParaRPr>
          </a:p>
          <a:p>
            <a:pPr marL="568325" lvl="1" indent="-285750" eaLnBrk="1" hangingPunct="1">
              <a:buClr>
                <a:srgbClr val="006600"/>
              </a:buClr>
              <a:buFont typeface="Wingdings" charset="0"/>
              <a:buChar char="§"/>
            </a:pPr>
            <a:r>
              <a:rPr lang="en-US" sz="1600" dirty="0">
                <a:latin typeface="Arial" charset="0"/>
              </a:rPr>
              <a:t>Lay ground work for implementing the </a:t>
            </a:r>
            <a:r>
              <a:rPr lang="en-US" sz="1600" i="1" dirty="0">
                <a:latin typeface="Arial" charset="0"/>
              </a:rPr>
              <a:t>Strategy</a:t>
            </a:r>
            <a:r>
              <a:rPr lang="en-US" sz="1600" dirty="0">
                <a:latin typeface="Arial" charset="0"/>
              </a:rPr>
              <a:t> </a:t>
            </a:r>
          </a:p>
          <a:p>
            <a:pPr marL="911225" lvl="2" indent="-285750" eaLnBrk="1" hangingPunct="1">
              <a:buClr>
                <a:srgbClr val="006600"/>
              </a:buClr>
              <a:buFont typeface="Wingdings" charset="0"/>
              <a:buChar char="§"/>
            </a:pPr>
            <a:r>
              <a:rPr lang="en-US" sz="1400" dirty="0">
                <a:latin typeface="Arial" charset="0"/>
              </a:rPr>
              <a:t>Within existing </a:t>
            </a:r>
            <a:r>
              <a:rPr lang="en-US" sz="1400" dirty="0" smtClean="0">
                <a:latin typeface="Arial" charset="0"/>
              </a:rPr>
              <a:t>Nuclear Waste Policy Act (NWPA)</a:t>
            </a:r>
            <a:endParaRPr lang="en-US" sz="1400" dirty="0">
              <a:latin typeface="Arial" charset="0"/>
            </a:endParaRPr>
          </a:p>
          <a:p>
            <a:pPr marL="911225" lvl="2" indent="-285750" eaLnBrk="1" hangingPunct="1">
              <a:buClr>
                <a:srgbClr val="006600"/>
              </a:buClr>
              <a:buFont typeface="Wingdings" charset="0"/>
              <a:buChar char="§"/>
            </a:pPr>
            <a:r>
              <a:rPr lang="en-US" sz="1400" dirty="0">
                <a:latin typeface="Arial" charset="0"/>
              </a:rPr>
              <a:t>Consistent with budget direction and authorization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1027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833688" y="185738"/>
            <a:ext cx="6403975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NFST is satisfying near-term objectives </a:t>
            </a:r>
            <a:r>
              <a:rPr lang="en-US" dirty="0">
                <a:latin typeface="Arial" charset="0"/>
              </a:rPr>
              <a:t>to </a:t>
            </a:r>
            <a:r>
              <a:rPr lang="en-US" dirty="0" smtClean="0">
                <a:latin typeface="Arial" charset="0"/>
              </a:rPr>
              <a:t>lay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groundwork </a:t>
            </a:r>
            <a:r>
              <a:rPr lang="en-US" dirty="0">
                <a:latin typeface="Arial" charset="0"/>
              </a:rPr>
              <a:t>for </a:t>
            </a:r>
            <a:r>
              <a:rPr lang="en-US" i="1" dirty="0">
                <a:latin typeface="Arial" charset="0"/>
              </a:rPr>
              <a:t>Strategy </a:t>
            </a:r>
            <a:r>
              <a:rPr lang="en-US" dirty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mplementation</a:t>
            </a:r>
            <a:endParaRPr lang="en-US" i="1" dirty="0">
              <a:latin typeface="Arial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Prepare for implementation of a pilot interim storage facility (ISF) with initial focus on receiving </a:t>
            </a:r>
            <a:r>
              <a:rPr lang="en-US" sz="1800" dirty="0" smtClean="0">
                <a:latin typeface="Arial" charset="0"/>
              </a:rPr>
              <a:t>SNF from </a:t>
            </a:r>
            <a:r>
              <a:rPr lang="en-US" sz="1800" dirty="0">
                <a:latin typeface="Arial" charset="0"/>
              </a:rPr>
              <a:t>the shutdown reactor sites</a:t>
            </a:r>
          </a:p>
          <a:p>
            <a:pPr lvl="2"/>
            <a:endParaRPr lang="en-US" sz="14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Make progress on long lead-time, destination-independent aspects of the transportation infrastructure, such as certification of railcars</a:t>
            </a:r>
          </a:p>
          <a:p>
            <a:pPr lvl="2"/>
            <a:endParaRPr lang="en-US" sz="14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Develop and evaluate options for decision-makers on the design of an integrated waste management system </a:t>
            </a:r>
          </a:p>
          <a:p>
            <a:pPr lvl="2"/>
            <a:endParaRPr lang="en-US" sz="14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Establish a unified and integrated </a:t>
            </a:r>
            <a:r>
              <a:rPr lang="en-US" sz="1800" dirty="0" smtClean="0">
                <a:latin typeface="Arial" charset="0"/>
              </a:rPr>
              <a:t>SNF </a:t>
            </a:r>
            <a:r>
              <a:rPr lang="en-US" sz="1800" dirty="0">
                <a:latin typeface="Arial" charset="0"/>
              </a:rPr>
              <a:t>database and analysis system to characterize the input to the waste management system</a:t>
            </a:r>
          </a:p>
          <a:p>
            <a:pPr lvl="2"/>
            <a:endParaRPr lang="en-US" sz="14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Develop generic information materials on storage and transportation of </a:t>
            </a:r>
            <a:r>
              <a:rPr lang="en-US" sz="1800" dirty="0" smtClean="0">
                <a:latin typeface="Arial" charset="0"/>
              </a:rPr>
              <a:t>SNF </a:t>
            </a:r>
            <a:r>
              <a:rPr lang="en-US" sz="1800" dirty="0">
                <a:latin typeface="Arial" charset="0"/>
              </a:rPr>
              <a:t>to support stakeholder and public interactions</a:t>
            </a:r>
          </a:p>
          <a:p>
            <a:pPr lvl="1"/>
            <a:endParaRPr lang="en-US" i="1" dirty="0">
              <a:latin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828" y="5091100"/>
            <a:ext cx="8396212" cy="7977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1830" y="3306733"/>
            <a:ext cx="8396212" cy="7977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7296" y="4214864"/>
            <a:ext cx="8396212" cy="7977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824163" y="177800"/>
            <a:ext cx="6080125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NFST </a:t>
            </a:r>
            <a:r>
              <a:rPr lang="en-US" dirty="0" smtClean="0">
                <a:latin typeface="Arial" charset="0"/>
              </a:rPr>
              <a:t>is organized </a:t>
            </a:r>
            <a:r>
              <a:rPr lang="en-US" dirty="0">
                <a:latin typeface="Arial" charset="0"/>
              </a:rPr>
              <a:t>into </a:t>
            </a:r>
            <a:r>
              <a:rPr lang="en-US" dirty="0" smtClean="0">
                <a:latin typeface="Arial" charset="0"/>
              </a:rPr>
              <a:t>four key </a:t>
            </a:r>
            <a:r>
              <a:rPr lang="en-US" dirty="0">
                <a:latin typeface="Arial" charset="0"/>
              </a:rPr>
              <a:t>e</a:t>
            </a:r>
            <a:r>
              <a:rPr lang="en-US" dirty="0" smtClean="0">
                <a:latin typeface="Arial" charset="0"/>
              </a:rPr>
              <a:t>lements</a:t>
            </a:r>
            <a:endParaRPr lang="en-US" dirty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4075" y="1612900"/>
            <a:ext cx="5003800" cy="4760648"/>
            <a:chOff x="2124075" y="1525930"/>
            <a:chExt cx="5003800" cy="495900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124075" y="1525930"/>
              <a:ext cx="2495550" cy="2960344"/>
            </a:xfrm>
            <a:custGeom>
              <a:avLst/>
              <a:gdLst>
                <a:gd name="T0" fmla="*/ 1956 w 2151"/>
                <a:gd name="T1" fmla="*/ 861 h 2586"/>
                <a:gd name="T2" fmla="*/ 2010 w 2151"/>
                <a:gd name="T3" fmla="*/ 884 h 2586"/>
                <a:gd name="T4" fmla="*/ 2054 w 2151"/>
                <a:gd name="T5" fmla="*/ 931 h 2586"/>
                <a:gd name="T6" fmla="*/ 2075 w 2151"/>
                <a:gd name="T7" fmla="*/ 965 h 2586"/>
                <a:gd name="T8" fmla="*/ 2104 w 2151"/>
                <a:gd name="T9" fmla="*/ 988 h 2586"/>
                <a:gd name="T10" fmla="*/ 2132 w 2151"/>
                <a:gd name="T11" fmla="*/ 983 h 2586"/>
                <a:gd name="T12" fmla="*/ 2148 w 2151"/>
                <a:gd name="T13" fmla="*/ 955 h 2586"/>
                <a:gd name="T14" fmla="*/ 0 w 2151"/>
                <a:gd name="T15" fmla="*/ 0 h 2586"/>
                <a:gd name="T16" fmla="*/ 933 w 2151"/>
                <a:gd name="T17" fmla="*/ 2156 h 2586"/>
                <a:gd name="T18" fmla="*/ 965 w 2151"/>
                <a:gd name="T19" fmla="*/ 2161 h 2586"/>
                <a:gd name="T20" fmla="*/ 988 w 2151"/>
                <a:gd name="T21" fmla="*/ 2182 h 2586"/>
                <a:gd name="T22" fmla="*/ 985 w 2151"/>
                <a:gd name="T23" fmla="*/ 2210 h 2586"/>
                <a:gd name="T24" fmla="*/ 957 w 2151"/>
                <a:gd name="T25" fmla="*/ 2239 h 2586"/>
                <a:gd name="T26" fmla="*/ 918 w 2151"/>
                <a:gd name="T27" fmla="*/ 2264 h 2586"/>
                <a:gd name="T28" fmla="*/ 879 w 2151"/>
                <a:gd name="T29" fmla="*/ 2309 h 2586"/>
                <a:gd name="T30" fmla="*/ 859 w 2151"/>
                <a:gd name="T31" fmla="*/ 2368 h 2586"/>
                <a:gd name="T32" fmla="*/ 863 w 2151"/>
                <a:gd name="T33" fmla="*/ 2426 h 2586"/>
                <a:gd name="T34" fmla="*/ 900 w 2151"/>
                <a:gd name="T35" fmla="*/ 2498 h 2586"/>
                <a:gd name="T36" fmla="*/ 968 w 2151"/>
                <a:gd name="T37" fmla="*/ 2552 h 2586"/>
                <a:gd name="T38" fmla="*/ 1058 w 2151"/>
                <a:gd name="T39" fmla="*/ 2582 h 2586"/>
                <a:gd name="T40" fmla="*/ 1133 w 2151"/>
                <a:gd name="T41" fmla="*/ 2584 h 2586"/>
                <a:gd name="T42" fmla="*/ 1227 w 2151"/>
                <a:gd name="T43" fmla="*/ 2561 h 2586"/>
                <a:gd name="T44" fmla="*/ 1300 w 2151"/>
                <a:gd name="T45" fmla="*/ 2513 h 2586"/>
                <a:gd name="T46" fmla="*/ 1346 w 2151"/>
                <a:gd name="T47" fmla="*/ 2444 h 2586"/>
                <a:gd name="T48" fmla="*/ 1357 w 2151"/>
                <a:gd name="T49" fmla="*/ 2386 h 2586"/>
                <a:gd name="T50" fmla="*/ 1344 w 2151"/>
                <a:gd name="T51" fmla="*/ 2322 h 2586"/>
                <a:gd name="T52" fmla="*/ 1313 w 2151"/>
                <a:gd name="T53" fmla="*/ 2278 h 2586"/>
                <a:gd name="T54" fmla="*/ 1269 w 2151"/>
                <a:gd name="T55" fmla="*/ 2244 h 2586"/>
                <a:gd name="T56" fmla="*/ 1235 w 2151"/>
                <a:gd name="T57" fmla="*/ 2218 h 2586"/>
                <a:gd name="T58" fmla="*/ 1225 w 2151"/>
                <a:gd name="T59" fmla="*/ 2189 h 2586"/>
                <a:gd name="T60" fmla="*/ 1242 w 2151"/>
                <a:gd name="T61" fmla="*/ 2166 h 2586"/>
                <a:gd name="T62" fmla="*/ 1282 w 2151"/>
                <a:gd name="T63" fmla="*/ 2156 h 2586"/>
                <a:gd name="T64" fmla="*/ 2151 w 2151"/>
                <a:gd name="T65" fmla="*/ 1281 h 2586"/>
                <a:gd name="T66" fmla="*/ 2146 w 2151"/>
                <a:gd name="T67" fmla="*/ 1248 h 2586"/>
                <a:gd name="T68" fmla="*/ 2125 w 2151"/>
                <a:gd name="T69" fmla="*/ 1225 h 2586"/>
                <a:gd name="T70" fmla="*/ 2097 w 2151"/>
                <a:gd name="T71" fmla="*/ 1229 h 2586"/>
                <a:gd name="T72" fmla="*/ 2068 w 2151"/>
                <a:gd name="T73" fmla="*/ 1258 h 2586"/>
                <a:gd name="T74" fmla="*/ 2044 w 2151"/>
                <a:gd name="T75" fmla="*/ 1295 h 2586"/>
                <a:gd name="T76" fmla="*/ 1998 w 2151"/>
                <a:gd name="T77" fmla="*/ 1336 h 2586"/>
                <a:gd name="T78" fmla="*/ 1940 w 2151"/>
                <a:gd name="T79" fmla="*/ 1356 h 2586"/>
                <a:gd name="T80" fmla="*/ 1881 w 2151"/>
                <a:gd name="T81" fmla="*/ 1351 h 2586"/>
                <a:gd name="T82" fmla="*/ 1809 w 2151"/>
                <a:gd name="T83" fmla="*/ 1313 h 2586"/>
                <a:gd name="T84" fmla="*/ 1756 w 2151"/>
                <a:gd name="T85" fmla="*/ 1247 h 2586"/>
                <a:gd name="T86" fmla="*/ 1725 w 2151"/>
                <a:gd name="T87" fmla="*/ 1157 h 2586"/>
                <a:gd name="T88" fmla="*/ 1722 w 2151"/>
                <a:gd name="T89" fmla="*/ 1081 h 2586"/>
                <a:gd name="T90" fmla="*/ 1746 w 2151"/>
                <a:gd name="T91" fmla="*/ 988 h 2586"/>
                <a:gd name="T92" fmla="*/ 1795 w 2151"/>
                <a:gd name="T93" fmla="*/ 913 h 2586"/>
                <a:gd name="T94" fmla="*/ 1862 w 2151"/>
                <a:gd name="T95" fmla="*/ 868 h 2586"/>
                <a:gd name="T96" fmla="*/ 1922 w 2151"/>
                <a:gd name="T97" fmla="*/ 856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1922" y="856"/>
                  </a:moveTo>
                  <a:lnTo>
                    <a:pt x="1922" y="856"/>
                  </a:lnTo>
                  <a:lnTo>
                    <a:pt x="1940" y="858"/>
                  </a:lnTo>
                  <a:lnTo>
                    <a:pt x="1956" y="861"/>
                  </a:lnTo>
                  <a:lnTo>
                    <a:pt x="1971" y="864"/>
                  </a:lnTo>
                  <a:lnTo>
                    <a:pt x="1985" y="871"/>
                  </a:lnTo>
                  <a:lnTo>
                    <a:pt x="1998" y="877"/>
                  </a:lnTo>
                  <a:lnTo>
                    <a:pt x="2010" y="884"/>
                  </a:lnTo>
                  <a:lnTo>
                    <a:pt x="2019" y="892"/>
                  </a:lnTo>
                  <a:lnTo>
                    <a:pt x="2029" y="900"/>
                  </a:lnTo>
                  <a:lnTo>
                    <a:pt x="2044" y="916"/>
                  </a:lnTo>
                  <a:lnTo>
                    <a:pt x="2054" y="931"/>
                  </a:lnTo>
                  <a:lnTo>
                    <a:pt x="2062" y="944"/>
                  </a:lnTo>
                  <a:lnTo>
                    <a:pt x="2062" y="944"/>
                  </a:lnTo>
                  <a:lnTo>
                    <a:pt x="2068" y="955"/>
                  </a:lnTo>
                  <a:lnTo>
                    <a:pt x="2075" y="965"/>
                  </a:lnTo>
                  <a:lnTo>
                    <a:pt x="2083" y="973"/>
                  </a:lnTo>
                  <a:lnTo>
                    <a:pt x="2089" y="980"/>
                  </a:lnTo>
                  <a:lnTo>
                    <a:pt x="2097" y="985"/>
                  </a:lnTo>
                  <a:lnTo>
                    <a:pt x="2104" y="988"/>
                  </a:lnTo>
                  <a:lnTo>
                    <a:pt x="2112" y="988"/>
                  </a:lnTo>
                  <a:lnTo>
                    <a:pt x="2119" y="988"/>
                  </a:lnTo>
                  <a:lnTo>
                    <a:pt x="2125" y="986"/>
                  </a:lnTo>
                  <a:lnTo>
                    <a:pt x="2132" y="983"/>
                  </a:lnTo>
                  <a:lnTo>
                    <a:pt x="2136" y="978"/>
                  </a:lnTo>
                  <a:lnTo>
                    <a:pt x="2141" y="972"/>
                  </a:lnTo>
                  <a:lnTo>
                    <a:pt x="2146" y="965"/>
                  </a:lnTo>
                  <a:lnTo>
                    <a:pt x="2148" y="955"/>
                  </a:lnTo>
                  <a:lnTo>
                    <a:pt x="2151" y="944"/>
                  </a:lnTo>
                  <a:lnTo>
                    <a:pt x="2151" y="931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2155"/>
                  </a:lnTo>
                  <a:lnTo>
                    <a:pt x="495" y="2155"/>
                  </a:lnTo>
                  <a:lnTo>
                    <a:pt x="495" y="2156"/>
                  </a:lnTo>
                  <a:lnTo>
                    <a:pt x="933" y="2156"/>
                  </a:lnTo>
                  <a:lnTo>
                    <a:pt x="933" y="2156"/>
                  </a:lnTo>
                  <a:lnTo>
                    <a:pt x="946" y="2156"/>
                  </a:lnTo>
                  <a:lnTo>
                    <a:pt x="955" y="2158"/>
                  </a:lnTo>
                  <a:lnTo>
                    <a:pt x="965" y="2161"/>
                  </a:lnTo>
                  <a:lnTo>
                    <a:pt x="973" y="2166"/>
                  </a:lnTo>
                  <a:lnTo>
                    <a:pt x="980" y="2171"/>
                  </a:lnTo>
                  <a:lnTo>
                    <a:pt x="985" y="2176"/>
                  </a:lnTo>
                  <a:lnTo>
                    <a:pt x="988" y="2182"/>
                  </a:lnTo>
                  <a:lnTo>
                    <a:pt x="989" y="2189"/>
                  </a:lnTo>
                  <a:lnTo>
                    <a:pt x="989" y="2195"/>
                  </a:lnTo>
                  <a:lnTo>
                    <a:pt x="988" y="2203"/>
                  </a:lnTo>
                  <a:lnTo>
                    <a:pt x="985" y="2210"/>
                  </a:lnTo>
                  <a:lnTo>
                    <a:pt x="980" y="2218"/>
                  </a:lnTo>
                  <a:lnTo>
                    <a:pt x="975" y="2225"/>
                  </a:lnTo>
                  <a:lnTo>
                    <a:pt x="967" y="2233"/>
                  </a:lnTo>
                  <a:lnTo>
                    <a:pt x="957" y="2239"/>
                  </a:lnTo>
                  <a:lnTo>
                    <a:pt x="946" y="2244"/>
                  </a:lnTo>
                  <a:lnTo>
                    <a:pt x="946" y="2244"/>
                  </a:lnTo>
                  <a:lnTo>
                    <a:pt x="931" y="2252"/>
                  </a:lnTo>
                  <a:lnTo>
                    <a:pt x="918" y="2264"/>
                  </a:lnTo>
                  <a:lnTo>
                    <a:pt x="902" y="2278"/>
                  </a:lnTo>
                  <a:lnTo>
                    <a:pt x="893" y="2288"/>
                  </a:lnTo>
                  <a:lnTo>
                    <a:pt x="885" y="2298"/>
                  </a:lnTo>
                  <a:lnTo>
                    <a:pt x="879" y="2309"/>
                  </a:lnTo>
                  <a:lnTo>
                    <a:pt x="871" y="2322"/>
                  </a:lnTo>
                  <a:lnTo>
                    <a:pt x="866" y="2335"/>
                  </a:lnTo>
                  <a:lnTo>
                    <a:pt x="861" y="2351"/>
                  </a:lnTo>
                  <a:lnTo>
                    <a:pt x="859" y="2368"/>
                  </a:lnTo>
                  <a:lnTo>
                    <a:pt x="858" y="2386"/>
                  </a:lnTo>
                  <a:lnTo>
                    <a:pt x="858" y="2386"/>
                  </a:lnTo>
                  <a:lnTo>
                    <a:pt x="859" y="2405"/>
                  </a:lnTo>
                  <a:lnTo>
                    <a:pt x="863" y="2426"/>
                  </a:lnTo>
                  <a:lnTo>
                    <a:pt x="869" y="2444"/>
                  </a:lnTo>
                  <a:lnTo>
                    <a:pt x="877" y="2464"/>
                  </a:lnTo>
                  <a:lnTo>
                    <a:pt x="889" y="2482"/>
                  </a:lnTo>
                  <a:lnTo>
                    <a:pt x="900" y="2498"/>
                  </a:lnTo>
                  <a:lnTo>
                    <a:pt x="915" y="2513"/>
                  </a:lnTo>
                  <a:lnTo>
                    <a:pt x="931" y="2527"/>
                  </a:lnTo>
                  <a:lnTo>
                    <a:pt x="949" y="2540"/>
                  </a:lnTo>
                  <a:lnTo>
                    <a:pt x="968" y="2552"/>
                  </a:lnTo>
                  <a:lnTo>
                    <a:pt x="988" y="2561"/>
                  </a:lnTo>
                  <a:lnTo>
                    <a:pt x="1011" y="2569"/>
                  </a:lnTo>
                  <a:lnTo>
                    <a:pt x="1033" y="2578"/>
                  </a:lnTo>
                  <a:lnTo>
                    <a:pt x="1058" y="2582"/>
                  </a:lnTo>
                  <a:lnTo>
                    <a:pt x="1082" y="2584"/>
                  </a:lnTo>
                  <a:lnTo>
                    <a:pt x="1108" y="2586"/>
                  </a:lnTo>
                  <a:lnTo>
                    <a:pt x="1108" y="2586"/>
                  </a:lnTo>
                  <a:lnTo>
                    <a:pt x="1133" y="2584"/>
                  </a:lnTo>
                  <a:lnTo>
                    <a:pt x="1157" y="2582"/>
                  </a:lnTo>
                  <a:lnTo>
                    <a:pt x="1181" y="2578"/>
                  </a:lnTo>
                  <a:lnTo>
                    <a:pt x="1204" y="2569"/>
                  </a:lnTo>
                  <a:lnTo>
                    <a:pt x="1227" y="2561"/>
                  </a:lnTo>
                  <a:lnTo>
                    <a:pt x="1247" y="2552"/>
                  </a:lnTo>
                  <a:lnTo>
                    <a:pt x="1266" y="2540"/>
                  </a:lnTo>
                  <a:lnTo>
                    <a:pt x="1284" y="2527"/>
                  </a:lnTo>
                  <a:lnTo>
                    <a:pt x="1300" y="2513"/>
                  </a:lnTo>
                  <a:lnTo>
                    <a:pt x="1315" y="2498"/>
                  </a:lnTo>
                  <a:lnTo>
                    <a:pt x="1326" y="2482"/>
                  </a:lnTo>
                  <a:lnTo>
                    <a:pt x="1338" y="2464"/>
                  </a:lnTo>
                  <a:lnTo>
                    <a:pt x="1346" y="2444"/>
                  </a:lnTo>
                  <a:lnTo>
                    <a:pt x="1352" y="2426"/>
                  </a:lnTo>
                  <a:lnTo>
                    <a:pt x="1356" y="2405"/>
                  </a:lnTo>
                  <a:lnTo>
                    <a:pt x="1357" y="2386"/>
                  </a:lnTo>
                  <a:lnTo>
                    <a:pt x="1357" y="2386"/>
                  </a:lnTo>
                  <a:lnTo>
                    <a:pt x="1356" y="2368"/>
                  </a:lnTo>
                  <a:lnTo>
                    <a:pt x="1354" y="2351"/>
                  </a:lnTo>
                  <a:lnTo>
                    <a:pt x="1349" y="2335"/>
                  </a:lnTo>
                  <a:lnTo>
                    <a:pt x="1344" y="2322"/>
                  </a:lnTo>
                  <a:lnTo>
                    <a:pt x="1338" y="2309"/>
                  </a:lnTo>
                  <a:lnTo>
                    <a:pt x="1329" y="2298"/>
                  </a:lnTo>
                  <a:lnTo>
                    <a:pt x="1321" y="2288"/>
                  </a:lnTo>
                  <a:lnTo>
                    <a:pt x="1313" y="2278"/>
                  </a:lnTo>
                  <a:lnTo>
                    <a:pt x="1297" y="2264"/>
                  </a:lnTo>
                  <a:lnTo>
                    <a:pt x="1284" y="2252"/>
                  </a:lnTo>
                  <a:lnTo>
                    <a:pt x="1269" y="2244"/>
                  </a:lnTo>
                  <a:lnTo>
                    <a:pt x="1269" y="2244"/>
                  </a:lnTo>
                  <a:lnTo>
                    <a:pt x="1258" y="2239"/>
                  </a:lnTo>
                  <a:lnTo>
                    <a:pt x="1248" y="2233"/>
                  </a:lnTo>
                  <a:lnTo>
                    <a:pt x="1240" y="2225"/>
                  </a:lnTo>
                  <a:lnTo>
                    <a:pt x="1235" y="2218"/>
                  </a:lnTo>
                  <a:lnTo>
                    <a:pt x="1230" y="2210"/>
                  </a:lnTo>
                  <a:lnTo>
                    <a:pt x="1227" y="2203"/>
                  </a:lnTo>
                  <a:lnTo>
                    <a:pt x="1225" y="2195"/>
                  </a:lnTo>
                  <a:lnTo>
                    <a:pt x="1225" y="2189"/>
                  </a:lnTo>
                  <a:lnTo>
                    <a:pt x="1227" y="2182"/>
                  </a:lnTo>
                  <a:lnTo>
                    <a:pt x="1230" y="2176"/>
                  </a:lnTo>
                  <a:lnTo>
                    <a:pt x="1235" y="2171"/>
                  </a:lnTo>
                  <a:lnTo>
                    <a:pt x="1242" y="2166"/>
                  </a:lnTo>
                  <a:lnTo>
                    <a:pt x="1250" y="2161"/>
                  </a:lnTo>
                  <a:lnTo>
                    <a:pt x="1260" y="2158"/>
                  </a:lnTo>
                  <a:lnTo>
                    <a:pt x="1269" y="2156"/>
                  </a:lnTo>
                  <a:lnTo>
                    <a:pt x="1282" y="2156"/>
                  </a:lnTo>
                  <a:lnTo>
                    <a:pt x="1556" y="2156"/>
                  </a:lnTo>
                  <a:lnTo>
                    <a:pt x="1556" y="2155"/>
                  </a:lnTo>
                  <a:lnTo>
                    <a:pt x="2151" y="2155"/>
                  </a:lnTo>
                  <a:lnTo>
                    <a:pt x="2151" y="1281"/>
                  </a:lnTo>
                  <a:lnTo>
                    <a:pt x="2151" y="1281"/>
                  </a:lnTo>
                  <a:lnTo>
                    <a:pt x="2151" y="1269"/>
                  </a:lnTo>
                  <a:lnTo>
                    <a:pt x="2148" y="1258"/>
                  </a:lnTo>
                  <a:lnTo>
                    <a:pt x="2146" y="1248"/>
                  </a:lnTo>
                  <a:lnTo>
                    <a:pt x="2141" y="1240"/>
                  </a:lnTo>
                  <a:lnTo>
                    <a:pt x="2136" y="1234"/>
                  </a:lnTo>
                  <a:lnTo>
                    <a:pt x="2132" y="1229"/>
                  </a:lnTo>
                  <a:lnTo>
                    <a:pt x="2125" y="1225"/>
                  </a:lnTo>
                  <a:lnTo>
                    <a:pt x="2119" y="1224"/>
                  </a:lnTo>
                  <a:lnTo>
                    <a:pt x="2112" y="1224"/>
                  </a:lnTo>
                  <a:lnTo>
                    <a:pt x="2104" y="1225"/>
                  </a:lnTo>
                  <a:lnTo>
                    <a:pt x="2097" y="1229"/>
                  </a:lnTo>
                  <a:lnTo>
                    <a:pt x="2089" y="1234"/>
                  </a:lnTo>
                  <a:lnTo>
                    <a:pt x="2083" y="1240"/>
                  </a:lnTo>
                  <a:lnTo>
                    <a:pt x="2075" y="1248"/>
                  </a:lnTo>
                  <a:lnTo>
                    <a:pt x="2068" y="1258"/>
                  </a:lnTo>
                  <a:lnTo>
                    <a:pt x="2062" y="1268"/>
                  </a:lnTo>
                  <a:lnTo>
                    <a:pt x="2062" y="1268"/>
                  </a:lnTo>
                  <a:lnTo>
                    <a:pt x="2054" y="1282"/>
                  </a:lnTo>
                  <a:lnTo>
                    <a:pt x="2044" y="1295"/>
                  </a:lnTo>
                  <a:lnTo>
                    <a:pt x="2029" y="1312"/>
                  </a:lnTo>
                  <a:lnTo>
                    <a:pt x="2019" y="1320"/>
                  </a:lnTo>
                  <a:lnTo>
                    <a:pt x="2010" y="1328"/>
                  </a:lnTo>
                  <a:lnTo>
                    <a:pt x="1998" y="1336"/>
                  </a:lnTo>
                  <a:lnTo>
                    <a:pt x="1985" y="1343"/>
                  </a:lnTo>
                  <a:lnTo>
                    <a:pt x="1971" y="1348"/>
                  </a:lnTo>
                  <a:lnTo>
                    <a:pt x="1956" y="1352"/>
                  </a:lnTo>
                  <a:lnTo>
                    <a:pt x="1940" y="1356"/>
                  </a:lnTo>
                  <a:lnTo>
                    <a:pt x="1922" y="1356"/>
                  </a:lnTo>
                  <a:lnTo>
                    <a:pt x="1922" y="1356"/>
                  </a:lnTo>
                  <a:lnTo>
                    <a:pt x="1901" y="1354"/>
                  </a:lnTo>
                  <a:lnTo>
                    <a:pt x="1881" y="1351"/>
                  </a:lnTo>
                  <a:lnTo>
                    <a:pt x="1862" y="1344"/>
                  </a:lnTo>
                  <a:lnTo>
                    <a:pt x="1844" y="1336"/>
                  </a:lnTo>
                  <a:lnTo>
                    <a:pt x="1826" y="1326"/>
                  </a:lnTo>
                  <a:lnTo>
                    <a:pt x="1809" y="1313"/>
                  </a:lnTo>
                  <a:lnTo>
                    <a:pt x="1795" y="1299"/>
                  </a:lnTo>
                  <a:lnTo>
                    <a:pt x="1780" y="1282"/>
                  </a:lnTo>
                  <a:lnTo>
                    <a:pt x="1767" y="1265"/>
                  </a:lnTo>
                  <a:lnTo>
                    <a:pt x="1756" y="1247"/>
                  </a:lnTo>
                  <a:lnTo>
                    <a:pt x="1746" y="1225"/>
                  </a:lnTo>
                  <a:lnTo>
                    <a:pt x="1736" y="1203"/>
                  </a:lnTo>
                  <a:lnTo>
                    <a:pt x="1730" y="1180"/>
                  </a:lnTo>
                  <a:lnTo>
                    <a:pt x="1725" y="1157"/>
                  </a:lnTo>
                  <a:lnTo>
                    <a:pt x="1722" y="1131"/>
                  </a:lnTo>
                  <a:lnTo>
                    <a:pt x="1722" y="1107"/>
                  </a:lnTo>
                  <a:lnTo>
                    <a:pt x="1722" y="1107"/>
                  </a:lnTo>
                  <a:lnTo>
                    <a:pt x="1722" y="1081"/>
                  </a:lnTo>
                  <a:lnTo>
                    <a:pt x="1725" y="1056"/>
                  </a:lnTo>
                  <a:lnTo>
                    <a:pt x="1730" y="1032"/>
                  </a:lnTo>
                  <a:lnTo>
                    <a:pt x="1736" y="1009"/>
                  </a:lnTo>
                  <a:lnTo>
                    <a:pt x="1746" y="988"/>
                  </a:lnTo>
                  <a:lnTo>
                    <a:pt x="1756" y="967"/>
                  </a:lnTo>
                  <a:lnTo>
                    <a:pt x="1767" y="947"/>
                  </a:lnTo>
                  <a:lnTo>
                    <a:pt x="1780" y="929"/>
                  </a:lnTo>
                  <a:lnTo>
                    <a:pt x="1795" y="913"/>
                  </a:lnTo>
                  <a:lnTo>
                    <a:pt x="1809" y="898"/>
                  </a:lnTo>
                  <a:lnTo>
                    <a:pt x="1826" y="887"/>
                  </a:lnTo>
                  <a:lnTo>
                    <a:pt x="1844" y="876"/>
                  </a:lnTo>
                  <a:lnTo>
                    <a:pt x="1862" y="868"/>
                  </a:lnTo>
                  <a:lnTo>
                    <a:pt x="1881" y="861"/>
                  </a:lnTo>
                  <a:lnTo>
                    <a:pt x="1901" y="858"/>
                  </a:lnTo>
                  <a:lnTo>
                    <a:pt x="1922" y="856"/>
                  </a:lnTo>
                  <a:lnTo>
                    <a:pt x="1922" y="856"/>
                  </a:lnTo>
                  <a:close/>
                </a:path>
              </a:pathLst>
            </a:custGeom>
            <a:solidFill>
              <a:srgbClr val="E9F7EC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bIns="540000" anchor="ctr"/>
            <a:lstStyle/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Consent-Based Siting</a:t>
              </a:r>
            </a:p>
            <a:p>
              <a:pPr marL="346075" indent="-115888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en-GB" sz="1200" dirty="0">
                  <a:latin typeface="Calibri" pitchFamily="34" charset="0"/>
                  <a:ea typeface="+mn-ea"/>
                </a:rPr>
                <a:t>Siting process design</a:t>
              </a:r>
            </a:p>
            <a:p>
              <a:pPr marL="346075" indent="-115888">
                <a:buFont typeface="Arial" pitchFamily="34" charset="0"/>
                <a:buChar char="•"/>
                <a:defRPr/>
              </a:pPr>
              <a:r>
                <a:rPr lang="en-GB" sz="1200" dirty="0">
                  <a:latin typeface="Calibri" pitchFamily="34" charset="0"/>
                  <a:ea typeface="+mn-ea"/>
                </a:rPr>
                <a:t>Site evaluation and selection*</a:t>
              </a:r>
            </a:p>
            <a:p>
              <a:pPr marL="346075" indent="-115888">
                <a:buFont typeface="Arial" pitchFamily="34" charset="0"/>
                <a:buChar char="•"/>
                <a:defRPr/>
              </a:pPr>
              <a:r>
                <a:rPr lang="en-GB" sz="1200" dirty="0">
                  <a:latin typeface="Calibri" pitchFamily="34" charset="0"/>
                  <a:ea typeface="+mn-ea"/>
                </a:rPr>
                <a:t>Site acquisition*</a:t>
              </a: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124075" y="3989388"/>
              <a:ext cx="3001963" cy="2495550"/>
            </a:xfrm>
            <a:custGeom>
              <a:avLst/>
              <a:gdLst>
                <a:gd name="T0" fmla="*/ 861 w 2587"/>
                <a:gd name="T1" fmla="*/ 195 h 2151"/>
                <a:gd name="T2" fmla="*/ 885 w 2587"/>
                <a:gd name="T3" fmla="*/ 143 h 2151"/>
                <a:gd name="T4" fmla="*/ 931 w 2587"/>
                <a:gd name="T5" fmla="*/ 97 h 2151"/>
                <a:gd name="T6" fmla="*/ 965 w 2587"/>
                <a:gd name="T7" fmla="*/ 76 h 2151"/>
                <a:gd name="T8" fmla="*/ 988 w 2587"/>
                <a:gd name="T9" fmla="*/ 47 h 2151"/>
                <a:gd name="T10" fmla="*/ 985 w 2587"/>
                <a:gd name="T11" fmla="*/ 21 h 2151"/>
                <a:gd name="T12" fmla="*/ 955 w 2587"/>
                <a:gd name="T13" fmla="*/ 3 h 2151"/>
                <a:gd name="T14" fmla="*/ 0 w 2587"/>
                <a:gd name="T15" fmla="*/ 2151 h 2151"/>
                <a:gd name="T16" fmla="*/ 2156 w 2587"/>
                <a:gd name="T17" fmla="*/ 1220 h 2151"/>
                <a:gd name="T18" fmla="*/ 2163 w 2587"/>
                <a:gd name="T19" fmla="*/ 1186 h 2151"/>
                <a:gd name="T20" fmla="*/ 2182 w 2587"/>
                <a:gd name="T21" fmla="*/ 1163 h 2151"/>
                <a:gd name="T22" fmla="*/ 2211 w 2587"/>
                <a:gd name="T23" fmla="*/ 1166 h 2151"/>
                <a:gd name="T24" fmla="*/ 2239 w 2587"/>
                <a:gd name="T25" fmla="*/ 1196 h 2151"/>
                <a:gd name="T26" fmla="*/ 2263 w 2587"/>
                <a:gd name="T27" fmla="*/ 1235 h 2151"/>
                <a:gd name="T28" fmla="*/ 2309 w 2587"/>
                <a:gd name="T29" fmla="*/ 1274 h 2151"/>
                <a:gd name="T30" fmla="*/ 2368 w 2587"/>
                <a:gd name="T31" fmla="*/ 1293 h 2151"/>
                <a:gd name="T32" fmla="*/ 2426 w 2587"/>
                <a:gd name="T33" fmla="*/ 1288 h 2151"/>
                <a:gd name="T34" fmla="*/ 2498 w 2587"/>
                <a:gd name="T35" fmla="*/ 1251 h 2151"/>
                <a:gd name="T36" fmla="*/ 2553 w 2587"/>
                <a:gd name="T37" fmla="*/ 1184 h 2151"/>
                <a:gd name="T38" fmla="*/ 2582 w 2587"/>
                <a:gd name="T39" fmla="*/ 1095 h 2151"/>
                <a:gd name="T40" fmla="*/ 2586 w 2587"/>
                <a:gd name="T41" fmla="*/ 1018 h 2151"/>
                <a:gd name="T42" fmla="*/ 2563 w 2587"/>
                <a:gd name="T43" fmla="*/ 926 h 2151"/>
                <a:gd name="T44" fmla="*/ 2514 w 2587"/>
                <a:gd name="T45" fmla="*/ 852 h 2151"/>
                <a:gd name="T46" fmla="*/ 2446 w 2587"/>
                <a:gd name="T47" fmla="*/ 805 h 2151"/>
                <a:gd name="T48" fmla="*/ 2385 w 2587"/>
                <a:gd name="T49" fmla="*/ 794 h 2151"/>
                <a:gd name="T50" fmla="*/ 2322 w 2587"/>
                <a:gd name="T51" fmla="*/ 808 h 2151"/>
                <a:gd name="T52" fmla="*/ 2278 w 2587"/>
                <a:gd name="T53" fmla="*/ 838 h 2151"/>
                <a:gd name="T54" fmla="*/ 2245 w 2587"/>
                <a:gd name="T55" fmla="*/ 882 h 2151"/>
                <a:gd name="T56" fmla="*/ 2218 w 2587"/>
                <a:gd name="T57" fmla="*/ 917 h 2151"/>
                <a:gd name="T58" fmla="*/ 2189 w 2587"/>
                <a:gd name="T59" fmla="*/ 927 h 2151"/>
                <a:gd name="T60" fmla="*/ 2166 w 2587"/>
                <a:gd name="T61" fmla="*/ 911 h 2151"/>
                <a:gd name="T62" fmla="*/ 2156 w 2587"/>
                <a:gd name="T63" fmla="*/ 869 h 2151"/>
                <a:gd name="T64" fmla="*/ 1282 w 2587"/>
                <a:gd name="T65" fmla="*/ 0 h 2151"/>
                <a:gd name="T66" fmla="*/ 1248 w 2587"/>
                <a:gd name="T67" fmla="*/ 6 h 2151"/>
                <a:gd name="T68" fmla="*/ 1227 w 2587"/>
                <a:gd name="T69" fmla="*/ 27 h 2151"/>
                <a:gd name="T70" fmla="*/ 1229 w 2587"/>
                <a:gd name="T71" fmla="*/ 55 h 2151"/>
                <a:gd name="T72" fmla="*/ 1258 w 2587"/>
                <a:gd name="T73" fmla="*/ 83 h 2151"/>
                <a:gd name="T74" fmla="*/ 1297 w 2587"/>
                <a:gd name="T75" fmla="*/ 107 h 2151"/>
                <a:gd name="T76" fmla="*/ 1336 w 2587"/>
                <a:gd name="T77" fmla="*/ 154 h 2151"/>
                <a:gd name="T78" fmla="*/ 1356 w 2587"/>
                <a:gd name="T79" fmla="*/ 213 h 2151"/>
                <a:gd name="T80" fmla="*/ 1352 w 2587"/>
                <a:gd name="T81" fmla="*/ 270 h 2151"/>
                <a:gd name="T82" fmla="*/ 1313 w 2587"/>
                <a:gd name="T83" fmla="*/ 341 h 2151"/>
                <a:gd name="T84" fmla="*/ 1247 w 2587"/>
                <a:gd name="T85" fmla="*/ 397 h 2151"/>
                <a:gd name="T86" fmla="*/ 1157 w 2587"/>
                <a:gd name="T87" fmla="*/ 426 h 2151"/>
                <a:gd name="T88" fmla="*/ 1082 w 2587"/>
                <a:gd name="T89" fmla="*/ 429 h 2151"/>
                <a:gd name="T90" fmla="*/ 988 w 2587"/>
                <a:gd name="T91" fmla="*/ 406 h 2151"/>
                <a:gd name="T92" fmla="*/ 915 w 2587"/>
                <a:gd name="T93" fmla="*/ 358 h 2151"/>
                <a:gd name="T94" fmla="*/ 869 w 2587"/>
                <a:gd name="T95" fmla="*/ 289 h 2151"/>
                <a:gd name="T96" fmla="*/ 858 w 2587"/>
                <a:gd name="T97" fmla="*/ 23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1">
                  <a:moveTo>
                    <a:pt x="858" y="231"/>
                  </a:moveTo>
                  <a:lnTo>
                    <a:pt x="858" y="231"/>
                  </a:lnTo>
                  <a:lnTo>
                    <a:pt x="858" y="213"/>
                  </a:lnTo>
                  <a:lnTo>
                    <a:pt x="861" y="195"/>
                  </a:lnTo>
                  <a:lnTo>
                    <a:pt x="866" y="180"/>
                  </a:lnTo>
                  <a:lnTo>
                    <a:pt x="871" y="166"/>
                  </a:lnTo>
                  <a:lnTo>
                    <a:pt x="877" y="154"/>
                  </a:lnTo>
                  <a:lnTo>
                    <a:pt x="885" y="143"/>
                  </a:lnTo>
                  <a:lnTo>
                    <a:pt x="893" y="131"/>
                  </a:lnTo>
                  <a:lnTo>
                    <a:pt x="902" y="123"/>
                  </a:lnTo>
                  <a:lnTo>
                    <a:pt x="918" y="107"/>
                  </a:lnTo>
                  <a:lnTo>
                    <a:pt x="931" y="97"/>
                  </a:lnTo>
                  <a:lnTo>
                    <a:pt x="946" y="89"/>
                  </a:lnTo>
                  <a:lnTo>
                    <a:pt x="946" y="89"/>
                  </a:lnTo>
                  <a:lnTo>
                    <a:pt x="955" y="83"/>
                  </a:lnTo>
                  <a:lnTo>
                    <a:pt x="965" y="76"/>
                  </a:lnTo>
                  <a:lnTo>
                    <a:pt x="973" y="70"/>
                  </a:lnTo>
                  <a:lnTo>
                    <a:pt x="980" y="62"/>
                  </a:lnTo>
                  <a:lnTo>
                    <a:pt x="985" y="55"/>
                  </a:lnTo>
                  <a:lnTo>
                    <a:pt x="988" y="47"/>
                  </a:lnTo>
                  <a:lnTo>
                    <a:pt x="989" y="40"/>
                  </a:lnTo>
                  <a:lnTo>
                    <a:pt x="989" y="34"/>
                  </a:lnTo>
                  <a:lnTo>
                    <a:pt x="988" y="27"/>
                  </a:lnTo>
                  <a:lnTo>
                    <a:pt x="985" y="21"/>
                  </a:lnTo>
                  <a:lnTo>
                    <a:pt x="980" y="14"/>
                  </a:lnTo>
                  <a:lnTo>
                    <a:pt x="973" y="9"/>
                  </a:lnTo>
                  <a:lnTo>
                    <a:pt x="965" y="6"/>
                  </a:lnTo>
                  <a:lnTo>
                    <a:pt x="955" y="3"/>
                  </a:lnTo>
                  <a:lnTo>
                    <a:pt x="944" y="1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2151"/>
                  </a:lnTo>
                  <a:lnTo>
                    <a:pt x="2154" y="2151"/>
                  </a:lnTo>
                  <a:lnTo>
                    <a:pt x="2154" y="1656"/>
                  </a:lnTo>
                  <a:lnTo>
                    <a:pt x="2156" y="1656"/>
                  </a:lnTo>
                  <a:lnTo>
                    <a:pt x="2156" y="1220"/>
                  </a:lnTo>
                  <a:lnTo>
                    <a:pt x="2156" y="1220"/>
                  </a:lnTo>
                  <a:lnTo>
                    <a:pt x="2158" y="1207"/>
                  </a:lnTo>
                  <a:lnTo>
                    <a:pt x="2159" y="1196"/>
                  </a:lnTo>
                  <a:lnTo>
                    <a:pt x="2163" y="1186"/>
                  </a:lnTo>
                  <a:lnTo>
                    <a:pt x="2166" y="1178"/>
                  </a:lnTo>
                  <a:lnTo>
                    <a:pt x="2171" y="1171"/>
                  </a:lnTo>
                  <a:lnTo>
                    <a:pt x="2177" y="1166"/>
                  </a:lnTo>
                  <a:lnTo>
                    <a:pt x="2182" y="1163"/>
                  </a:lnTo>
                  <a:lnTo>
                    <a:pt x="2189" y="1161"/>
                  </a:lnTo>
                  <a:lnTo>
                    <a:pt x="2197" y="1161"/>
                  </a:lnTo>
                  <a:lnTo>
                    <a:pt x="2203" y="1163"/>
                  </a:lnTo>
                  <a:lnTo>
                    <a:pt x="2211" y="1166"/>
                  </a:lnTo>
                  <a:lnTo>
                    <a:pt x="2218" y="1171"/>
                  </a:lnTo>
                  <a:lnTo>
                    <a:pt x="2226" y="1178"/>
                  </a:lnTo>
                  <a:lnTo>
                    <a:pt x="2232" y="1186"/>
                  </a:lnTo>
                  <a:lnTo>
                    <a:pt x="2239" y="1196"/>
                  </a:lnTo>
                  <a:lnTo>
                    <a:pt x="2245" y="1207"/>
                  </a:lnTo>
                  <a:lnTo>
                    <a:pt x="2245" y="1207"/>
                  </a:lnTo>
                  <a:lnTo>
                    <a:pt x="2254" y="1220"/>
                  </a:lnTo>
                  <a:lnTo>
                    <a:pt x="2263" y="1235"/>
                  </a:lnTo>
                  <a:lnTo>
                    <a:pt x="2278" y="1251"/>
                  </a:lnTo>
                  <a:lnTo>
                    <a:pt x="2288" y="1259"/>
                  </a:lnTo>
                  <a:lnTo>
                    <a:pt x="2298" y="1266"/>
                  </a:lnTo>
                  <a:lnTo>
                    <a:pt x="2309" y="1274"/>
                  </a:lnTo>
                  <a:lnTo>
                    <a:pt x="2322" y="1280"/>
                  </a:lnTo>
                  <a:lnTo>
                    <a:pt x="2337" y="1285"/>
                  </a:lnTo>
                  <a:lnTo>
                    <a:pt x="2351" y="1290"/>
                  </a:lnTo>
                  <a:lnTo>
                    <a:pt x="2368" y="1293"/>
                  </a:lnTo>
                  <a:lnTo>
                    <a:pt x="2385" y="1293"/>
                  </a:lnTo>
                  <a:lnTo>
                    <a:pt x="2385" y="1293"/>
                  </a:lnTo>
                  <a:lnTo>
                    <a:pt x="2407" y="1293"/>
                  </a:lnTo>
                  <a:lnTo>
                    <a:pt x="2426" y="1288"/>
                  </a:lnTo>
                  <a:lnTo>
                    <a:pt x="2446" y="1283"/>
                  </a:lnTo>
                  <a:lnTo>
                    <a:pt x="2463" y="1274"/>
                  </a:lnTo>
                  <a:lnTo>
                    <a:pt x="2481" y="1264"/>
                  </a:lnTo>
                  <a:lnTo>
                    <a:pt x="2498" y="1251"/>
                  </a:lnTo>
                  <a:lnTo>
                    <a:pt x="2514" y="1236"/>
                  </a:lnTo>
                  <a:lnTo>
                    <a:pt x="2527" y="1220"/>
                  </a:lnTo>
                  <a:lnTo>
                    <a:pt x="2540" y="1204"/>
                  </a:lnTo>
                  <a:lnTo>
                    <a:pt x="2553" y="1184"/>
                  </a:lnTo>
                  <a:lnTo>
                    <a:pt x="2563" y="1163"/>
                  </a:lnTo>
                  <a:lnTo>
                    <a:pt x="2571" y="1142"/>
                  </a:lnTo>
                  <a:lnTo>
                    <a:pt x="2577" y="1119"/>
                  </a:lnTo>
                  <a:lnTo>
                    <a:pt x="2582" y="1095"/>
                  </a:lnTo>
                  <a:lnTo>
                    <a:pt x="2586" y="1070"/>
                  </a:lnTo>
                  <a:lnTo>
                    <a:pt x="2587" y="1044"/>
                  </a:lnTo>
                  <a:lnTo>
                    <a:pt x="2587" y="1044"/>
                  </a:lnTo>
                  <a:lnTo>
                    <a:pt x="2586" y="1018"/>
                  </a:lnTo>
                  <a:lnTo>
                    <a:pt x="2582" y="994"/>
                  </a:lnTo>
                  <a:lnTo>
                    <a:pt x="2577" y="969"/>
                  </a:lnTo>
                  <a:lnTo>
                    <a:pt x="2571" y="947"/>
                  </a:lnTo>
                  <a:lnTo>
                    <a:pt x="2563" y="926"/>
                  </a:lnTo>
                  <a:lnTo>
                    <a:pt x="2553" y="904"/>
                  </a:lnTo>
                  <a:lnTo>
                    <a:pt x="2540" y="885"/>
                  </a:lnTo>
                  <a:lnTo>
                    <a:pt x="2527" y="867"/>
                  </a:lnTo>
                  <a:lnTo>
                    <a:pt x="2514" y="852"/>
                  </a:lnTo>
                  <a:lnTo>
                    <a:pt x="2498" y="838"/>
                  </a:lnTo>
                  <a:lnTo>
                    <a:pt x="2481" y="825"/>
                  </a:lnTo>
                  <a:lnTo>
                    <a:pt x="2463" y="815"/>
                  </a:lnTo>
                  <a:lnTo>
                    <a:pt x="2446" y="805"/>
                  </a:lnTo>
                  <a:lnTo>
                    <a:pt x="2426" y="800"/>
                  </a:lnTo>
                  <a:lnTo>
                    <a:pt x="2407" y="795"/>
                  </a:lnTo>
                  <a:lnTo>
                    <a:pt x="2385" y="794"/>
                  </a:lnTo>
                  <a:lnTo>
                    <a:pt x="2385" y="794"/>
                  </a:lnTo>
                  <a:lnTo>
                    <a:pt x="2368" y="795"/>
                  </a:lnTo>
                  <a:lnTo>
                    <a:pt x="2351" y="799"/>
                  </a:lnTo>
                  <a:lnTo>
                    <a:pt x="2337" y="802"/>
                  </a:lnTo>
                  <a:lnTo>
                    <a:pt x="2322" y="808"/>
                  </a:lnTo>
                  <a:lnTo>
                    <a:pt x="2309" y="815"/>
                  </a:lnTo>
                  <a:lnTo>
                    <a:pt x="2298" y="821"/>
                  </a:lnTo>
                  <a:lnTo>
                    <a:pt x="2288" y="830"/>
                  </a:lnTo>
                  <a:lnTo>
                    <a:pt x="2278" y="838"/>
                  </a:lnTo>
                  <a:lnTo>
                    <a:pt x="2263" y="854"/>
                  </a:lnTo>
                  <a:lnTo>
                    <a:pt x="2254" y="869"/>
                  </a:lnTo>
                  <a:lnTo>
                    <a:pt x="2245" y="882"/>
                  </a:lnTo>
                  <a:lnTo>
                    <a:pt x="2245" y="882"/>
                  </a:lnTo>
                  <a:lnTo>
                    <a:pt x="2239" y="893"/>
                  </a:lnTo>
                  <a:lnTo>
                    <a:pt x="2232" y="903"/>
                  </a:lnTo>
                  <a:lnTo>
                    <a:pt x="2226" y="911"/>
                  </a:lnTo>
                  <a:lnTo>
                    <a:pt x="2218" y="917"/>
                  </a:lnTo>
                  <a:lnTo>
                    <a:pt x="2211" y="922"/>
                  </a:lnTo>
                  <a:lnTo>
                    <a:pt x="2203" y="926"/>
                  </a:lnTo>
                  <a:lnTo>
                    <a:pt x="2197" y="927"/>
                  </a:lnTo>
                  <a:lnTo>
                    <a:pt x="2189" y="927"/>
                  </a:lnTo>
                  <a:lnTo>
                    <a:pt x="2182" y="926"/>
                  </a:lnTo>
                  <a:lnTo>
                    <a:pt x="2177" y="922"/>
                  </a:lnTo>
                  <a:lnTo>
                    <a:pt x="2171" y="917"/>
                  </a:lnTo>
                  <a:lnTo>
                    <a:pt x="2166" y="911"/>
                  </a:lnTo>
                  <a:lnTo>
                    <a:pt x="2163" y="903"/>
                  </a:lnTo>
                  <a:lnTo>
                    <a:pt x="2159" y="893"/>
                  </a:lnTo>
                  <a:lnTo>
                    <a:pt x="2158" y="882"/>
                  </a:lnTo>
                  <a:lnTo>
                    <a:pt x="2156" y="869"/>
                  </a:lnTo>
                  <a:lnTo>
                    <a:pt x="2156" y="595"/>
                  </a:lnTo>
                  <a:lnTo>
                    <a:pt x="2154" y="595"/>
                  </a:lnTo>
                  <a:lnTo>
                    <a:pt x="2154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69" y="1"/>
                  </a:lnTo>
                  <a:lnTo>
                    <a:pt x="1258" y="3"/>
                  </a:lnTo>
                  <a:lnTo>
                    <a:pt x="1248" y="6"/>
                  </a:lnTo>
                  <a:lnTo>
                    <a:pt x="1242" y="9"/>
                  </a:lnTo>
                  <a:lnTo>
                    <a:pt x="1235" y="14"/>
                  </a:lnTo>
                  <a:lnTo>
                    <a:pt x="1230" y="21"/>
                  </a:lnTo>
                  <a:lnTo>
                    <a:pt x="1227" y="27"/>
                  </a:lnTo>
                  <a:lnTo>
                    <a:pt x="1225" y="34"/>
                  </a:lnTo>
                  <a:lnTo>
                    <a:pt x="1225" y="40"/>
                  </a:lnTo>
                  <a:lnTo>
                    <a:pt x="1225" y="47"/>
                  </a:lnTo>
                  <a:lnTo>
                    <a:pt x="1229" y="55"/>
                  </a:lnTo>
                  <a:lnTo>
                    <a:pt x="1234" y="62"/>
                  </a:lnTo>
                  <a:lnTo>
                    <a:pt x="1240" y="70"/>
                  </a:lnTo>
                  <a:lnTo>
                    <a:pt x="1248" y="76"/>
                  </a:lnTo>
                  <a:lnTo>
                    <a:pt x="1258" y="83"/>
                  </a:lnTo>
                  <a:lnTo>
                    <a:pt x="1269" y="89"/>
                  </a:lnTo>
                  <a:lnTo>
                    <a:pt x="1269" y="89"/>
                  </a:lnTo>
                  <a:lnTo>
                    <a:pt x="1282" y="97"/>
                  </a:lnTo>
                  <a:lnTo>
                    <a:pt x="1297" y="107"/>
                  </a:lnTo>
                  <a:lnTo>
                    <a:pt x="1313" y="123"/>
                  </a:lnTo>
                  <a:lnTo>
                    <a:pt x="1321" y="131"/>
                  </a:lnTo>
                  <a:lnTo>
                    <a:pt x="1329" y="143"/>
                  </a:lnTo>
                  <a:lnTo>
                    <a:pt x="1336" y="154"/>
                  </a:lnTo>
                  <a:lnTo>
                    <a:pt x="1343" y="166"/>
                  </a:lnTo>
                  <a:lnTo>
                    <a:pt x="1349" y="180"/>
                  </a:lnTo>
                  <a:lnTo>
                    <a:pt x="1352" y="195"/>
                  </a:lnTo>
                  <a:lnTo>
                    <a:pt x="1356" y="213"/>
                  </a:lnTo>
                  <a:lnTo>
                    <a:pt x="1357" y="231"/>
                  </a:lnTo>
                  <a:lnTo>
                    <a:pt x="1357" y="231"/>
                  </a:lnTo>
                  <a:lnTo>
                    <a:pt x="1356" y="250"/>
                  </a:lnTo>
                  <a:lnTo>
                    <a:pt x="1352" y="270"/>
                  </a:lnTo>
                  <a:lnTo>
                    <a:pt x="1346" y="289"/>
                  </a:lnTo>
                  <a:lnTo>
                    <a:pt x="1338" y="307"/>
                  </a:lnTo>
                  <a:lnTo>
                    <a:pt x="1326" y="325"/>
                  </a:lnTo>
                  <a:lnTo>
                    <a:pt x="1313" y="341"/>
                  </a:lnTo>
                  <a:lnTo>
                    <a:pt x="1300" y="358"/>
                  </a:lnTo>
                  <a:lnTo>
                    <a:pt x="1284" y="372"/>
                  </a:lnTo>
                  <a:lnTo>
                    <a:pt x="1266" y="385"/>
                  </a:lnTo>
                  <a:lnTo>
                    <a:pt x="1247" y="397"/>
                  </a:lnTo>
                  <a:lnTo>
                    <a:pt x="1225" y="406"/>
                  </a:lnTo>
                  <a:lnTo>
                    <a:pt x="1204" y="415"/>
                  </a:lnTo>
                  <a:lnTo>
                    <a:pt x="1181" y="421"/>
                  </a:lnTo>
                  <a:lnTo>
                    <a:pt x="1157" y="426"/>
                  </a:lnTo>
                  <a:lnTo>
                    <a:pt x="1133" y="429"/>
                  </a:lnTo>
                  <a:lnTo>
                    <a:pt x="1107" y="431"/>
                  </a:lnTo>
                  <a:lnTo>
                    <a:pt x="1107" y="431"/>
                  </a:lnTo>
                  <a:lnTo>
                    <a:pt x="1082" y="429"/>
                  </a:lnTo>
                  <a:lnTo>
                    <a:pt x="1056" y="426"/>
                  </a:lnTo>
                  <a:lnTo>
                    <a:pt x="1033" y="421"/>
                  </a:lnTo>
                  <a:lnTo>
                    <a:pt x="1011" y="415"/>
                  </a:lnTo>
                  <a:lnTo>
                    <a:pt x="988" y="406"/>
                  </a:lnTo>
                  <a:lnTo>
                    <a:pt x="967" y="397"/>
                  </a:lnTo>
                  <a:lnTo>
                    <a:pt x="949" y="385"/>
                  </a:lnTo>
                  <a:lnTo>
                    <a:pt x="931" y="372"/>
                  </a:lnTo>
                  <a:lnTo>
                    <a:pt x="915" y="358"/>
                  </a:lnTo>
                  <a:lnTo>
                    <a:pt x="900" y="341"/>
                  </a:lnTo>
                  <a:lnTo>
                    <a:pt x="887" y="325"/>
                  </a:lnTo>
                  <a:lnTo>
                    <a:pt x="877" y="307"/>
                  </a:lnTo>
                  <a:lnTo>
                    <a:pt x="869" y="289"/>
                  </a:lnTo>
                  <a:lnTo>
                    <a:pt x="863" y="270"/>
                  </a:lnTo>
                  <a:lnTo>
                    <a:pt x="859" y="250"/>
                  </a:lnTo>
                  <a:lnTo>
                    <a:pt x="858" y="231"/>
                  </a:lnTo>
                  <a:lnTo>
                    <a:pt x="858" y="231"/>
                  </a:lnTo>
                  <a:close/>
                </a:path>
              </a:pathLst>
            </a:custGeom>
            <a:solidFill>
              <a:srgbClr val="88D498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rIns="468000" anchor="ctr" anchorCtr="1"/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Transportation</a:t>
              </a:r>
            </a:p>
            <a:p>
              <a:pPr marL="346075" indent="-115888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latin typeface="Calibri" pitchFamily="34" charset="0"/>
                  <a:ea typeface="+mn-ea"/>
                </a:rPr>
                <a:t>Institutional</a:t>
              </a:r>
            </a:p>
            <a:p>
              <a:pPr marL="346075" indent="-115888">
                <a:buFont typeface="Arial" pitchFamily="34" charset="0"/>
                <a:buChar char="•"/>
                <a:defRPr/>
              </a:pPr>
              <a:r>
                <a:rPr lang="en-US" sz="1200" dirty="0">
                  <a:latin typeface="Calibri" pitchFamily="34" charset="0"/>
                  <a:ea typeface="+mn-ea"/>
                </a:rPr>
                <a:t>Operational</a:t>
              </a:r>
            </a:p>
            <a:p>
              <a:pPr marL="346075" indent="-115888">
                <a:buFont typeface="Arial" pitchFamily="34" charset="0"/>
                <a:buChar char="•"/>
                <a:defRPr/>
              </a:pPr>
              <a:r>
                <a:rPr lang="en-US" sz="1200" dirty="0">
                  <a:latin typeface="Calibri" pitchFamily="34" charset="0"/>
                  <a:ea typeface="+mn-ea"/>
                </a:rPr>
                <a:t>Hardware</a:t>
              </a:r>
              <a:endParaRPr lang="en-GB" sz="1200" dirty="0">
                <a:latin typeface="Calibri" pitchFamily="34" charset="0"/>
                <a:ea typeface="+mn-ea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122738" y="1525930"/>
              <a:ext cx="3001962" cy="2485621"/>
            </a:xfrm>
            <a:custGeom>
              <a:avLst/>
              <a:gdLst>
                <a:gd name="T0" fmla="*/ 1726 w 2587"/>
                <a:gd name="T1" fmla="*/ 1956 h 2150"/>
                <a:gd name="T2" fmla="*/ 1702 w 2587"/>
                <a:gd name="T3" fmla="*/ 2008 h 2150"/>
                <a:gd name="T4" fmla="*/ 1656 w 2587"/>
                <a:gd name="T5" fmla="*/ 2054 h 2150"/>
                <a:gd name="T6" fmla="*/ 1620 w 2587"/>
                <a:gd name="T7" fmla="*/ 2075 h 2150"/>
                <a:gd name="T8" fmla="*/ 1599 w 2587"/>
                <a:gd name="T9" fmla="*/ 2104 h 2150"/>
                <a:gd name="T10" fmla="*/ 1602 w 2587"/>
                <a:gd name="T11" fmla="*/ 2130 h 2150"/>
                <a:gd name="T12" fmla="*/ 1632 w 2587"/>
                <a:gd name="T13" fmla="*/ 2148 h 2150"/>
                <a:gd name="T14" fmla="*/ 2587 w 2587"/>
                <a:gd name="T15" fmla="*/ 0 h 2150"/>
                <a:gd name="T16" fmla="*/ 429 w 2587"/>
                <a:gd name="T17" fmla="*/ 931 h 2150"/>
                <a:gd name="T18" fmla="*/ 424 w 2587"/>
                <a:gd name="T19" fmla="*/ 965 h 2150"/>
                <a:gd name="T20" fmla="*/ 403 w 2587"/>
                <a:gd name="T21" fmla="*/ 988 h 2150"/>
                <a:gd name="T22" fmla="*/ 376 w 2587"/>
                <a:gd name="T23" fmla="*/ 985 h 2150"/>
                <a:gd name="T24" fmla="*/ 348 w 2587"/>
                <a:gd name="T25" fmla="*/ 955 h 2150"/>
                <a:gd name="T26" fmla="*/ 324 w 2587"/>
                <a:gd name="T27" fmla="*/ 916 h 2150"/>
                <a:gd name="T28" fmla="*/ 276 w 2587"/>
                <a:gd name="T29" fmla="*/ 877 h 2150"/>
                <a:gd name="T30" fmla="*/ 218 w 2587"/>
                <a:gd name="T31" fmla="*/ 858 h 2150"/>
                <a:gd name="T32" fmla="*/ 161 w 2587"/>
                <a:gd name="T33" fmla="*/ 863 h 2150"/>
                <a:gd name="T34" fmla="*/ 89 w 2587"/>
                <a:gd name="T35" fmla="*/ 900 h 2150"/>
                <a:gd name="T36" fmla="*/ 34 w 2587"/>
                <a:gd name="T37" fmla="*/ 967 h 2150"/>
                <a:gd name="T38" fmla="*/ 5 w 2587"/>
                <a:gd name="T39" fmla="*/ 1056 h 2150"/>
                <a:gd name="T40" fmla="*/ 1 w 2587"/>
                <a:gd name="T41" fmla="*/ 1133 h 2150"/>
                <a:gd name="T42" fmla="*/ 24 w 2587"/>
                <a:gd name="T43" fmla="*/ 1225 h 2150"/>
                <a:gd name="T44" fmla="*/ 73 w 2587"/>
                <a:gd name="T45" fmla="*/ 1299 h 2150"/>
                <a:gd name="T46" fmla="*/ 141 w 2587"/>
                <a:gd name="T47" fmla="*/ 1346 h 2150"/>
                <a:gd name="T48" fmla="*/ 200 w 2587"/>
                <a:gd name="T49" fmla="*/ 1356 h 2150"/>
                <a:gd name="T50" fmla="*/ 263 w 2587"/>
                <a:gd name="T51" fmla="*/ 1343 h 2150"/>
                <a:gd name="T52" fmla="*/ 307 w 2587"/>
                <a:gd name="T53" fmla="*/ 1313 h 2150"/>
                <a:gd name="T54" fmla="*/ 342 w 2587"/>
                <a:gd name="T55" fmla="*/ 1269 h 2150"/>
                <a:gd name="T56" fmla="*/ 369 w 2587"/>
                <a:gd name="T57" fmla="*/ 1234 h 2150"/>
                <a:gd name="T58" fmla="*/ 397 w 2587"/>
                <a:gd name="T59" fmla="*/ 1224 h 2150"/>
                <a:gd name="T60" fmla="*/ 421 w 2587"/>
                <a:gd name="T61" fmla="*/ 1240 h 2150"/>
                <a:gd name="T62" fmla="*/ 429 w 2587"/>
                <a:gd name="T63" fmla="*/ 1282 h 2150"/>
                <a:gd name="T64" fmla="*/ 1305 w 2587"/>
                <a:gd name="T65" fmla="*/ 2150 h 2150"/>
                <a:gd name="T66" fmla="*/ 1337 w 2587"/>
                <a:gd name="T67" fmla="*/ 2145 h 2150"/>
                <a:gd name="T68" fmla="*/ 1360 w 2587"/>
                <a:gd name="T69" fmla="*/ 2124 h 2150"/>
                <a:gd name="T70" fmla="*/ 1357 w 2587"/>
                <a:gd name="T71" fmla="*/ 2096 h 2150"/>
                <a:gd name="T72" fmla="*/ 1329 w 2587"/>
                <a:gd name="T73" fmla="*/ 2068 h 2150"/>
                <a:gd name="T74" fmla="*/ 1290 w 2587"/>
                <a:gd name="T75" fmla="*/ 2044 h 2150"/>
                <a:gd name="T76" fmla="*/ 1251 w 2587"/>
                <a:gd name="T77" fmla="*/ 1997 h 2150"/>
                <a:gd name="T78" fmla="*/ 1231 w 2587"/>
                <a:gd name="T79" fmla="*/ 1938 h 2150"/>
                <a:gd name="T80" fmla="*/ 1235 w 2587"/>
                <a:gd name="T81" fmla="*/ 1881 h 2150"/>
                <a:gd name="T82" fmla="*/ 1272 w 2587"/>
                <a:gd name="T83" fmla="*/ 1810 h 2150"/>
                <a:gd name="T84" fmla="*/ 1340 w 2587"/>
                <a:gd name="T85" fmla="*/ 1754 h 2150"/>
                <a:gd name="T86" fmla="*/ 1430 w 2587"/>
                <a:gd name="T87" fmla="*/ 1725 h 2150"/>
                <a:gd name="T88" fmla="*/ 1505 w 2587"/>
                <a:gd name="T89" fmla="*/ 1722 h 2150"/>
                <a:gd name="T90" fmla="*/ 1599 w 2587"/>
                <a:gd name="T91" fmla="*/ 1745 h 2150"/>
                <a:gd name="T92" fmla="*/ 1672 w 2587"/>
                <a:gd name="T93" fmla="*/ 1793 h 2150"/>
                <a:gd name="T94" fmla="*/ 1718 w 2587"/>
                <a:gd name="T95" fmla="*/ 1862 h 2150"/>
                <a:gd name="T96" fmla="*/ 1729 w 2587"/>
                <a:gd name="T97" fmla="*/ 192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0">
                  <a:moveTo>
                    <a:pt x="1729" y="1920"/>
                  </a:moveTo>
                  <a:lnTo>
                    <a:pt x="1729" y="1920"/>
                  </a:lnTo>
                  <a:lnTo>
                    <a:pt x="1728" y="1938"/>
                  </a:lnTo>
                  <a:lnTo>
                    <a:pt x="1726" y="1956"/>
                  </a:lnTo>
                  <a:lnTo>
                    <a:pt x="1721" y="1971"/>
                  </a:lnTo>
                  <a:lnTo>
                    <a:pt x="1716" y="1984"/>
                  </a:lnTo>
                  <a:lnTo>
                    <a:pt x="1710" y="1997"/>
                  </a:lnTo>
                  <a:lnTo>
                    <a:pt x="1702" y="2008"/>
                  </a:lnTo>
                  <a:lnTo>
                    <a:pt x="1694" y="2020"/>
                  </a:lnTo>
                  <a:lnTo>
                    <a:pt x="1685" y="2028"/>
                  </a:lnTo>
                  <a:lnTo>
                    <a:pt x="1669" y="2044"/>
                  </a:lnTo>
                  <a:lnTo>
                    <a:pt x="1656" y="2054"/>
                  </a:lnTo>
                  <a:lnTo>
                    <a:pt x="1641" y="2062"/>
                  </a:lnTo>
                  <a:lnTo>
                    <a:pt x="1641" y="2062"/>
                  </a:lnTo>
                  <a:lnTo>
                    <a:pt x="1630" y="2068"/>
                  </a:lnTo>
                  <a:lnTo>
                    <a:pt x="1620" y="2075"/>
                  </a:lnTo>
                  <a:lnTo>
                    <a:pt x="1614" y="2081"/>
                  </a:lnTo>
                  <a:lnTo>
                    <a:pt x="1607" y="2089"/>
                  </a:lnTo>
                  <a:lnTo>
                    <a:pt x="1602" y="2096"/>
                  </a:lnTo>
                  <a:lnTo>
                    <a:pt x="1599" y="2104"/>
                  </a:lnTo>
                  <a:lnTo>
                    <a:pt x="1598" y="2111"/>
                  </a:lnTo>
                  <a:lnTo>
                    <a:pt x="1598" y="2117"/>
                  </a:lnTo>
                  <a:lnTo>
                    <a:pt x="1599" y="2124"/>
                  </a:lnTo>
                  <a:lnTo>
                    <a:pt x="1602" y="2130"/>
                  </a:lnTo>
                  <a:lnTo>
                    <a:pt x="1607" y="2137"/>
                  </a:lnTo>
                  <a:lnTo>
                    <a:pt x="1614" y="2142"/>
                  </a:lnTo>
                  <a:lnTo>
                    <a:pt x="1622" y="2145"/>
                  </a:lnTo>
                  <a:lnTo>
                    <a:pt x="1632" y="2148"/>
                  </a:lnTo>
                  <a:lnTo>
                    <a:pt x="1641" y="2150"/>
                  </a:lnTo>
                  <a:lnTo>
                    <a:pt x="1654" y="2150"/>
                  </a:lnTo>
                  <a:lnTo>
                    <a:pt x="2587" y="2150"/>
                  </a:lnTo>
                  <a:lnTo>
                    <a:pt x="2587" y="0"/>
                  </a:lnTo>
                  <a:lnTo>
                    <a:pt x="433" y="0"/>
                  </a:lnTo>
                  <a:lnTo>
                    <a:pt x="433" y="495"/>
                  </a:lnTo>
                  <a:lnTo>
                    <a:pt x="429" y="495"/>
                  </a:lnTo>
                  <a:lnTo>
                    <a:pt x="429" y="931"/>
                  </a:lnTo>
                  <a:lnTo>
                    <a:pt x="429" y="931"/>
                  </a:lnTo>
                  <a:lnTo>
                    <a:pt x="429" y="944"/>
                  </a:lnTo>
                  <a:lnTo>
                    <a:pt x="428" y="955"/>
                  </a:lnTo>
                  <a:lnTo>
                    <a:pt x="424" y="965"/>
                  </a:lnTo>
                  <a:lnTo>
                    <a:pt x="421" y="973"/>
                  </a:lnTo>
                  <a:lnTo>
                    <a:pt x="416" y="980"/>
                  </a:lnTo>
                  <a:lnTo>
                    <a:pt x="410" y="985"/>
                  </a:lnTo>
                  <a:lnTo>
                    <a:pt x="403" y="988"/>
                  </a:lnTo>
                  <a:lnTo>
                    <a:pt x="397" y="990"/>
                  </a:lnTo>
                  <a:lnTo>
                    <a:pt x="390" y="990"/>
                  </a:lnTo>
                  <a:lnTo>
                    <a:pt x="384" y="988"/>
                  </a:lnTo>
                  <a:lnTo>
                    <a:pt x="376" y="985"/>
                  </a:lnTo>
                  <a:lnTo>
                    <a:pt x="369" y="980"/>
                  </a:lnTo>
                  <a:lnTo>
                    <a:pt x="361" y="973"/>
                  </a:lnTo>
                  <a:lnTo>
                    <a:pt x="355" y="965"/>
                  </a:lnTo>
                  <a:lnTo>
                    <a:pt x="348" y="955"/>
                  </a:lnTo>
                  <a:lnTo>
                    <a:pt x="342" y="944"/>
                  </a:lnTo>
                  <a:lnTo>
                    <a:pt x="342" y="944"/>
                  </a:lnTo>
                  <a:lnTo>
                    <a:pt x="333" y="931"/>
                  </a:lnTo>
                  <a:lnTo>
                    <a:pt x="324" y="916"/>
                  </a:lnTo>
                  <a:lnTo>
                    <a:pt x="307" y="900"/>
                  </a:lnTo>
                  <a:lnTo>
                    <a:pt x="299" y="892"/>
                  </a:lnTo>
                  <a:lnTo>
                    <a:pt x="288" y="885"/>
                  </a:lnTo>
                  <a:lnTo>
                    <a:pt x="276" y="877"/>
                  </a:lnTo>
                  <a:lnTo>
                    <a:pt x="263" y="871"/>
                  </a:lnTo>
                  <a:lnTo>
                    <a:pt x="250" y="866"/>
                  </a:lnTo>
                  <a:lnTo>
                    <a:pt x="236" y="861"/>
                  </a:lnTo>
                  <a:lnTo>
                    <a:pt x="21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180" y="858"/>
                  </a:lnTo>
                  <a:lnTo>
                    <a:pt x="161" y="863"/>
                  </a:lnTo>
                  <a:lnTo>
                    <a:pt x="141" y="868"/>
                  </a:lnTo>
                  <a:lnTo>
                    <a:pt x="122" y="877"/>
                  </a:lnTo>
                  <a:lnTo>
                    <a:pt x="106" y="887"/>
                  </a:lnTo>
                  <a:lnTo>
                    <a:pt x="89" y="900"/>
                  </a:lnTo>
                  <a:lnTo>
                    <a:pt x="73" y="915"/>
                  </a:lnTo>
                  <a:lnTo>
                    <a:pt x="58" y="931"/>
                  </a:lnTo>
                  <a:lnTo>
                    <a:pt x="45" y="947"/>
                  </a:lnTo>
                  <a:lnTo>
                    <a:pt x="34" y="967"/>
                  </a:lnTo>
                  <a:lnTo>
                    <a:pt x="24" y="988"/>
                  </a:lnTo>
                  <a:lnTo>
                    <a:pt x="16" y="1009"/>
                  </a:lnTo>
                  <a:lnTo>
                    <a:pt x="10" y="1032"/>
                  </a:lnTo>
                  <a:lnTo>
                    <a:pt x="5" y="1056"/>
                  </a:lnTo>
                  <a:lnTo>
                    <a:pt x="1" y="1081"/>
                  </a:lnTo>
                  <a:lnTo>
                    <a:pt x="0" y="1107"/>
                  </a:lnTo>
                  <a:lnTo>
                    <a:pt x="0" y="1107"/>
                  </a:lnTo>
                  <a:lnTo>
                    <a:pt x="1" y="1133"/>
                  </a:lnTo>
                  <a:lnTo>
                    <a:pt x="5" y="1157"/>
                  </a:lnTo>
                  <a:lnTo>
                    <a:pt x="10" y="1182"/>
                  </a:lnTo>
                  <a:lnTo>
                    <a:pt x="16" y="1204"/>
                  </a:lnTo>
                  <a:lnTo>
                    <a:pt x="24" y="1225"/>
                  </a:lnTo>
                  <a:lnTo>
                    <a:pt x="34" y="1247"/>
                  </a:lnTo>
                  <a:lnTo>
                    <a:pt x="45" y="1266"/>
                  </a:lnTo>
                  <a:lnTo>
                    <a:pt x="58" y="1284"/>
                  </a:lnTo>
                  <a:lnTo>
                    <a:pt x="73" y="1299"/>
                  </a:lnTo>
                  <a:lnTo>
                    <a:pt x="89" y="1313"/>
                  </a:lnTo>
                  <a:lnTo>
                    <a:pt x="106" y="1326"/>
                  </a:lnTo>
                  <a:lnTo>
                    <a:pt x="122" y="1336"/>
                  </a:lnTo>
                  <a:lnTo>
                    <a:pt x="141" y="1346"/>
                  </a:lnTo>
                  <a:lnTo>
                    <a:pt x="161" y="1351"/>
                  </a:lnTo>
                  <a:lnTo>
                    <a:pt x="180" y="1356"/>
                  </a:lnTo>
                  <a:lnTo>
                    <a:pt x="200" y="1356"/>
                  </a:lnTo>
                  <a:lnTo>
                    <a:pt x="200" y="1356"/>
                  </a:lnTo>
                  <a:lnTo>
                    <a:pt x="218" y="1356"/>
                  </a:lnTo>
                  <a:lnTo>
                    <a:pt x="236" y="1352"/>
                  </a:lnTo>
                  <a:lnTo>
                    <a:pt x="250" y="1349"/>
                  </a:lnTo>
                  <a:lnTo>
                    <a:pt x="263" y="1343"/>
                  </a:lnTo>
                  <a:lnTo>
                    <a:pt x="276" y="1336"/>
                  </a:lnTo>
                  <a:lnTo>
                    <a:pt x="288" y="1328"/>
                  </a:lnTo>
                  <a:lnTo>
                    <a:pt x="299" y="1321"/>
                  </a:lnTo>
                  <a:lnTo>
                    <a:pt x="307" y="1313"/>
                  </a:lnTo>
                  <a:lnTo>
                    <a:pt x="324" y="1297"/>
                  </a:lnTo>
                  <a:lnTo>
                    <a:pt x="333" y="1282"/>
                  </a:lnTo>
                  <a:lnTo>
                    <a:pt x="342" y="1269"/>
                  </a:lnTo>
                  <a:lnTo>
                    <a:pt x="342" y="1269"/>
                  </a:lnTo>
                  <a:lnTo>
                    <a:pt x="348" y="1258"/>
                  </a:lnTo>
                  <a:lnTo>
                    <a:pt x="355" y="1248"/>
                  </a:lnTo>
                  <a:lnTo>
                    <a:pt x="361" y="1240"/>
                  </a:lnTo>
                  <a:lnTo>
                    <a:pt x="369" y="1234"/>
                  </a:lnTo>
                  <a:lnTo>
                    <a:pt x="376" y="1229"/>
                  </a:lnTo>
                  <a:lnTo>
                    <a:pt x="384" y="1225"/>
                  </a:lnTo>
                  <a:lnTo>
                    <a:pt x="390" y="1224"/>
                  </a:lnTo>
                  <a:lnTo>
                    <a:pt x="397" y="1224"/>
                  </a:lnTo>
                  <a:lnTo>
                    <a:pt x="403" y="1225"/>
                  </a:lnTo>
                  <a:lnTo>
                    <a:pt x="410" y="1229"/>
                  </a:lnTo>
                  <a:lnTo>
                    <a:pt x="416" y="1234"/>
                  </a:lnTo>
                  <a:lnTo>
                    <a:pt x="421" y="1240"/>
                  </a:lnTo>
                  <a:lnTo>
                    <a:pt x="424" y="1248"/>
                  </a:lnTo>
                  <a:lnTo>
                    <a:pt x="428" y="1258"/>
                  </a:lnTo>
                  <a:lnTo>
                    <a:pt x="429" y="1269"/>
                  </a:lnTo>
                  <a:lnTo>
                    <a:pt x="429" y="1282"/>
                  </a:lnTo>
                  <a:lnTo>
                    <a:pt x="429" y="1556"/>
                  </a:lnTo>
                  <a:lnTo>
                    <a:pt x="433" y="1556"/>
                  </a:lnTo>
                  <a:lnTo>
                    <a:pt x="433" y="2150"/>
                  </a:lnTo>
                  <a:lnTo>
                    <a:pt x="1305" y="2150"/>
                  </a:lnTo>
                  <a:lnTo>
                    <a:pt x="1305" y="2150"/>
                  </a:lnTo>
                  <a:lnTo>
                    <a:pt x="1318" y="2150"/>
                  </a:lnTo>
                  <a:lnTo>
                    <a:pt x="1327" y="2148"/>
                  </a:lnTo>
                  <a:lnTo>
                    <a:pt x="1337" y="2145"/>
                  </a:lnTo>
                  <a:lnTo>
                    <a:pt x="1345" y="2142"/>
                  </a:lnTo>
                  <a:lnTo>
                    <a:pt x="1352" y="2137"/>
                  </a:lnTo>
                  <a:lnTo>
                    <a:pt x="1357" y="2130"/>
                  </a:lnTo>
                  <a:lnTo>
                    <a:pt x="1360" y="2124"/>
                  </a:lnTo>
                  <a:lnTo>
                    <a:pt x="1362" y="2117"/>
                  </a:lnTo>
                  <a:lnTo>
                    <a:pt x="1362" y="2111"/>
                  </a:lnTo>
                  <a:lnTo>
                    <a:pt x="1360" y="2104"/>
                  </a:lnTo>
                  <a:lnTo>
                    <a:pt x="1357" y="2096"/>
                  </a:lnTo>
                  <a:lnTo>
                    <a:pt x="1352" y="2089"/>
                  </a:lnTo>
                  <a:lnTo>
                    <a:pt x="1347" y="2081"/>
                  </a:lnTo>
                  <a:lnTo>
                    <a:pt x="1339" y="2075"/>
                  </a:lnTo>
                  <a:lnTo>
                    <a:pt x="1329" y="2068"/>
                  </a:lnTo>
                  <a:lnTo>
                    <a:pt x="1318" y="2062"/>
                  </a:lnTo>
                  <a:lnTo>
                    <a:pt x="1318" y="2062"/>
                  </a:lnTo>
                  <a:lnTo>
                    <a:pt x="1303" y="2054"/>
                  </a:lnTo>
                  <a:lnTo>
                    <a:pt x="1290" y="2044"/>
                  </a:lnTo>
                  <a:lnTo>
                    <a:pt x="1274" y="2028"/>
                  </a:lnTo>
                  <a:lnTo>
                    <a:pt x="1266" y="2020"/>
                  </a:lnTo>
                  <a:lnTo>
                    <a:pt x="1258" y="2008"/>
                  </a:lnTo>
                  <a:lnTo>
                    <a:pt x="1251" y="1997"/>
                  </a:lnTo>
                  <a:lnTo>
                    <a:pt x="1243" y="1984"/>
                  </a:lnTo>
                  <a:lnTo>
                    <a:pt x="1238" y="1971"/>
                  </a:lnTo>
                  <a:lnTo>
                    <a:pt x="1233" y="1956"/>
                  </a:lnTo>
                  <a:lnTo>
                    <a:pt x="1231" y="1938"/>
                  </a:lnTo>
                  <a:lnTo>
                    <a:pt x="1230" y="1920"/>
                  </a:lnTo>
                  <a:lnTo>
                    <a:pt x="1230" y="1920"/>
                  </a:lnTo>
                  <a:lnTo>
                    <a:pt x="1231" y="1901"/>
                  </a:lnTo>
                  <a:lnTo>
                    <a:pt x="1235" y="1881"/>
                  </a:lnTo>
                  <a:lnTo>
                    <a:pt x="1241" y="1862"/>
                  </a:lnTo>
                  <a:lnTo>
                    <a:pt x="1249" y="1842"/>
                  </a:lnTo>
                  <a:lnTo>
                    <a:pt x="1261" y="1826"/>
                  </a:lnTo>
                  <a:lnTo>
                    <a:pt x="1272" y="1810"/>
                  </a:lnTo>
                  <a:lnTo>
                    <a:pt x="1287" y="1793"/>
                  </a:lnTo>
                  <a:lnTo>
                    <a:pt x="1303" y="1779"/>
                  </a:lnTo>
                  <a:lnTo>
                    <a:pt x="1321" y="1766"/>
                  </a:lnTo>
                  <a:lnTo>
                    <a:pt x="1340" y="1754"/>
                  </a:lnTo>
                  <a:lnTo>
                    <a:pt x="1360" y="1745"/>
                  </a:lnTo>
                  <a:lnTo>
                    <a:pt x="1383" y="1736"/>
                  </a:lnTo>
                  <a:lnTo>
                    <a:pt x="1406" y="1730"/>
                  </a:lnTo>
                  <a:lnTo>
                    <a:pt x="1430" y="1725"/>
                  </a:lnTo>
                  <a:lnTo>
                    <a:pt x="1454" y="1722"/>
                  </a:lnTo>
                  <a:lnTo>
                    <a:pt x="1480" y="1720"/>
                  </a:lnTo>
                  <a:lnTo>
                    <a:pt x="1480" y="1720"/>
                  </a:lnTo>
                  <a:lnTo>
                    <a:pt x="1505" y="1722"/>
                  </a:lnTo>
                  <a:lnTo>
                    <a:pt x="1529" y="1725"/>
                  </a:lnTo>
                  <a:lnTo>
                    <a:pt x="1554" y="1730"/>
                  </a:lnTo>
                  <a:lnTo>
                    <a:pt x="1576" y="1736"/>
                  </a:lnTo>
                  <a:lnTo>
                    <a:pt x="1599" y="1745"/>
                  </a:lnTo>
                  <a:lnTo>
                    <a:pt x="1619" y="1754"/>
                  </a:lnTo>
                  <a:lnTo>
                    <a:pt x="1638" y="1766"/>
                  </a:lnTo>
                  <a:lnTo>
                    <a:pt x="1656" y="1779"/>
                  </a:lnTo>
                  <a:lnTo>
                    <a:pt x="1672" y="1793"/>
                  </a:lnTo>
                  <a:lnTo>
                    <a:pt x="1687" y="1810"/>
                  </a:lnTo>
                  <a:lnTo>
                    <a:pt x="1698" y="1826"/>
                  </a:lnTo>
                  <a:lnTo>
                    <a:pt x="1710" y="1842"/>
                  </a:lnTo>
                  <a:lnTo>
                    <a:pt x="1718" y="1862"/>
                  </a:lnTo>
                  <a:lnTo>
                    <a:pt x="1724" y="1881"/>
                  </a:lnTo>
                  <a:lnTo>
                    <a:pt x="1728" y="1901"/>
                  </a:lnTo>
                  <a:lnTo>
                    <a:pt x="1729" y="1920"/>
                  </a:lnTo>
                  <a:lnTo>
                    <a:pt x="1729" y="1920"/>
                  </a:lnTo>
                  <a:close/>
                </a:path>
              </a:pathLst>
            </a:custGeom>
            <a:solidFill>
              <a:srgbClr val="CBEDD2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468000" anchor="ctr"/>
            <a:lstStyle/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Storage</a:t>
              </a:r>
            </a:p>
            <a:p>
              <a:pPr marL="803275" indent="-115888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latin typeface="Calibri" pitchFamily="34" charset="0"/>
                  <a:ea typeface="+mn-ea"/>
                </a:rPr>
                <a:t>Design</a:t>
              </a:r>
            </a:p>
            <a:p>
              <a:pPr marL="803275" indent="-115888">
                <a:buFont typeface="Arial" pitchFamily="34" charset="0"/>
                <a:buChar char="•"/>
                <a:defRPr/>
              </a:pPr>
              <a:r>
                <a:rPr lang="en-US" sz="1200" dirty="0">
                  <a:latin typeface="Calibri" pitchFamily="34" charset="0"/>
                  <a:ea typeface="+mn-ea"/>
                </a:rPr>
                <a:t>Construction*</a:t>
              </a:r>
            </a:p>
            <a:p>
              <a:pPr marL="803275" indent="-115888">
                <a:buFont typeface="Arial" pitchFamily="34" charset="0"/>
                <a:buChar char="•"/>
                <a:defRPr/>
              </a:pPr>
              <a:r>
                <a:rPr lang="en-US" sz="1200" dirty="0">
                  <a:latin typeface="Calibri" pitchFamily="34" charset="0"/>
                  <a:ea typeface="+mn-ea"/>
                </a:rPr>
                <a:t>Operations</a:t>
              </a:r>
              <a:r>
                <a:rPr lang="en-US" sz="1200" dirty="0" smtClean="0">
                  <a:latin typeface="Calibri" pitchFamily="34" charset="0"/>
                  <a:ea typeface="+mn-ea"/>
                </a:rPr>
                <a:t>*</a:t>
              </a:r>
            </a:p>
            <a:p>
              <a:pPr marL="803275" indent="-115888">
                <a:buFont typeface="Arial" pitchFamily="34" charset="0"/>
                <a:buChar char="•"/>
                <a:defRPr/>
              </a:pPr>
              <a:r>
                <a:rPr lang="en-US" sz="1200" dirty="0" smtClean="0">
                  <a:latin typeface="Calibri" pitchFamily="34" charset="0"/>
                  <a:ea typeface="+mn-ea"/>
                </a:rPr>
                <a:t>NEPA</a:t>
              </a:r>
            </a:p>
            <a:p>
              <a:pPr marL="803275" indent="-115888">
                <a:buFont typeface="Arial" pitchFamily="34" charset="0"/>
                <a:buChar char="•"/>
                <a:defRPr/>
              </a:pPr>
              <a:r>
                <a:rPr lang="en-US" sz="1200" dirty="0" smtClean="0">
                  <a:latin typeface="Calibri" pitchFamily="34" charset="0"/>
                  <a:ea typeface="+mn-ea"/>
                </a:rPr>
                <a:t>Regulatory</a:t>
              </a:r>
            </a:p>
            <a:p>
              <a:pPr marL="798512">
                <a:defRPr/>
              </a:pPr>
              <a:endParaRPr lang="en-GB" sz="1200" dirty="0">
                <a:latin typeface="Calibri" pitchFamily="34" charset="0"/>
                <a:ea typeface="+mn-e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630738" y="3484563"/>
              <a:ext cx="2497137" cy="3000375"/>
            </a:xfrm>
            <a:custGeom>
              <a:avLst/>
              <a:gdLst>
                <a:gd name="T0" fmla="*/ 195 w 2151"/>
                <a:gd name="T1" fmla="*/ 1725 h 2586"/>
                <a:gd name="T2" fmla="*/ 141 w 2151"/>
                <a:gd name="T3" fmla="*/ 1702 h 2586"/>
                <a:gd name="T4" fmla="*/ 96 w 2151"/>
                <a:gd name="T5" fmla="*/ 1655 h 2586"/>
                <a:gd name="T6" fmla="*/ 76 w 2151"/>
                <a:gd name="T7" fmla="*/ 1621 h 2586"/>
                <a:gd name="T8" fmla="*/ 47 w 2151"/>
                <a:gd name="T9" fmla="*/ 1598 h 2586"/>
                <a:gd name="T10" fmla="*/ 19 w 2151"/>
                <a:gd name="T11" fmla="*/ 1603 h 2586"/>
                <a:gd name="T12" fmla="*/ 2 w 2151"/>
                <a:gd name="T13" fmla="*/ 1631 h 2586"/>
                <a:gd name="T14" fmla="*/ 2151 w 2151"/>
                <a:gd name="T15" fmla="*/ 2586 h 2586"/>
                <a:gd name="T16" fmla="*/ 1218 w 2151"/>
                <a:gd name="T17" fmla="*/ 430 h 2586"/>
                <a:gd name="T18" fmla="*/ 1184 w 2151"/>
                <a:gd name="T19" fmla="*/ 425 h 2586"/>
                <a:gd name="T20" fmla="*/ 1163 w 2151"/>
                <a:gd name="T21" fmla="*/ 404 h 2586"/>
                <a:gd name="T22" fmla="*/ 1165 w 2151"/>
                <a:gd name="T23" fmla="*/ 376 h 2586"/>
                <a:gd name="T24" fmla="*/ 1194 w 2151"/>
                <a:gd name="T25" fmla="*/ 347 h 2586"/>
                <a:gd name="T26" fmla="*/ 1233 w 2151"/>
                <a:gd name="T27" fmla="*/ 322 h 2586"/>
                <a:gd name="T28" fmla="*/ 1272 w 2151"/>
                <a:gd name="T29" fmla="*/ 277 h 2586"/>
                <a:gd name="T30" fmla="*/ 1292 w 2151"/>
                <a:gd name="T31" fmla="*/ 218 h 2586"/>
                <a:gd name="T32" fmla="*/ 1288 w 2151"/>
                <a:gd name="T33" fmla="*/ 160 h 2586"/>
                <a:gd name="T34" fmla="*/ 1251 w 2151"/>
                <a:gd name="T35" fmla="*/ 88 h 2586"/>
                <a:gd name="T36" fmla="*/ 1183 w 2151"/>
                <a:gd name="T37" fmla="*/ 34 h 2586"/>
                <a:gd name="T38" fmla="*/ 1093 w 2151"/>
                <a:gd name="T39" fmla="*/ 4 h 2586"/>
                <a:gd name="T40" fmla="*/ 1018 w 2151"/>
                <a:gd name="T41" fmla="*/ 2 h 2586"/>
                <a:gd name="T42" fmla="*/ 924 w 2151"/>
                <a:gd name="T43" fmla="*/ 25 h 2586"/>
                <a:gd name="T44" fmla="*/ 851 w 2151"/>
                <a:gd name="T45" fmla="*/ 73 h 2586"/>
                <a:gd name="T46" fmla="*/ 805 w 2151"/>
                <a:gd name="T47" fmla="*/ 142 h 2586"/>
                <a:gd name="T48" fmla="*/ 794 w 2151"/>
                <a:gd name="T49" fmla="*/ 200 h 2586"/>
                <a:gd name="T50" fmla="*/ 807 w 2151"/>
                <a:gd name="T51" fmla="*/ 264 h 2586"/>
                <a:gd name="T52" fmla="*/ 838 w 2151"/>
                <a:gd name="T53" fmla="*/ 308 h 2586"/>
                <a:gd name="T54" fmla="*/ 882 w 2151"/>
                <a:gd name="T55" fmla="*/ 342 h 2586"/>
                <a:gd name="T56" fmla="*/ 916 w 2151"/>
                <a:gd name="T57" fmla="*/ 368 h 2586"/>
                <a:gd name="T58" fmla="*/ 926 w 2151"/>
                <a:gd name="T59" fmla="*/ 397 h 2586"/>
                <a:gd name="T60" fmla="*/ 909 w 2151"/>
                <a:gd name="T61" fmla="*/ 420 h 2586"/>
                <a:gd name="T62" fmla="*/ 869 w 2151"/>
                <a:gd name="T63" fmla="*/ 430 h 2586"/>
                <a:gd name="T64" fmla="*/ 0 w 2151"/>
                <a:gd name="T65" fmla="*/ 1305 h 2586"/>
                <a:gd name="T66" fmla="*/ 5 w 2151"/>
                <a:gd name="T67" fmla="*/ 1338 h 2586"/>
                <a:gd name="T68" fmla="*/ 26 w 2151"/>
                <a:gd name="T69" fmla="*/ 1361 h 2586"/>
                <a:gd name="T70" fmla="*/ 54 w 2151"/>
                <a:gd name="T71" fmla="*/ 1357 h 2586"/>
                <a:gd name="T72" fmla="*/ 83 w 2151"/>
                <a:gd name="T73" fmla="*/ 1328 h 2586"/>
                <a:gd name="T74" fmla="*/ 107 w 2151"/>
                <a:gd name="T75" fmla="*/ 1291 h 2586"/>
                <a:gd name="T76" fmla="*/ 153 w 2151"/>
                <a:gd name="T77" fmla="*/ 1250 h 2586"/>
                <a:gd name="T78" fmla="*/ 211 w 2151"/>
                <a:gd name="T79" fmla="*/ 1230 h 2586"/>
                <a:gd name="T80" fmla="*/ 270 w 2151"/>
                <a:gd name="T81" fmla="*/ 1235 h 2586"/>
                <a:gd name="T82" fmla="*/ 342 w 2151"/>
                <a:gd name="T83" fmla="*/ 1273 h 2586"/>
                <a:gd name="T84" fmla="*/ 395 w 2151"/>
                <a:gd name="T85" fmla="*/ 1339 h 2586"/>
                <a:gd name="T86" fmla="*/ 426 w 2151"/>
                <a:gd name="T87" fmla="*/ 1429 h 2586"/>
                <a:gd name="T88" fmla="*/ 428 w 2151"/>
                <a:gd name="T89" fmla="*/ 1505 h 2586"/>
                <a:gd name="T90" fmla="*/ 405 w 2151"/>
                <a:gd name="T91" fmla="*/ 1598 h 2586"/>
                <a:gd name="T92" fmla="*/ 356 w 2151"/>
                <a:gd name="T93" fmla="*/ 1673 h 2586"/>
                <a:gd name="T94" fmla="*/ 288 w 2151"/>
                <a:gd name="T95" fmla="*/ 1718 h 2586"/>
                <a:gd name="T96" fmla="*/ 229 w 2151"/>
                <a:gd name="T97" fmla="*/ 173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229" y="1730"/>
                  </a:moveTo>
                  <a:lnTo>
                    <a:pt x="229" y="1730"/>
                  </a:lnTo>
                  <a:lnTo>
                    <a:pt x="211" y="1728"/>
                  </a:lnTo>
                  <a:lnTo>
                    <a:pt x="195" y="1725"/>
                  </a:lnTo>
                  <a:lnTo>
                    <a:pt x="179" y="1722"/>
                  </a:lnTo>
                  <a:lnTo>
                    <a:pt x="166" y="1715"/>
                  </a:lnTo>
                  <a:lnTo>
                    <a:pt x="153" y="1709"/>
                  </a:lnTo>
                  <a:lnTo>
                    <a:pt x="141" y="1702"/>
                  </a:lnTo>
                  <a:lnTo>
                    <a:pt x="132" y="1694"/>
                  </a:lnTo>
                  <a:lnTo>
                    <a:pt x="122" y="1686"/>
                  </a:lnTo>
                  <a:lnTo>
                    <a:pt x="107" y="1670"/>
                  </a:lnTo>
                  <a:lnTo>
                    <a:pt x="96" y="1655"/>
                  </a:lnTo>
                  <a:lnTo>
                    <a:pt x="88" y="1642"/>
                  </a:lnTo>
                  <a:lnTo>
                    <a:pt x="88" y="1642"/>
                  </a:lnTo>
                  <a:lnTo>
                    <a:pt x="83" y="1631"/>
                  </a:lnTo>
                  <a:lnTo>
                    <a:pt x="76" y="1621"/>
                  </a:lnTo>
                  <a:lnTo>
                    <a:pt x="68" y="1613"/>
                  </a:lnTo>
                  <a:lnTo>
                    <a:pt x="62" y="1606"/>
                  </a:lnTo>
                  <a:lnTo>
                    <a:pt x="54" y="1601"/>
                  </a:lnTo>
                  <a:lnTo>
                    <a:pt x="47" y="1598"/>
                  </a:lnTo>
                  <a:lnTo>
                    <a:pt x="39" y="1598"/>
                  </a:lnTo>
                  <a:lnTo>
                    <a:pt x="32" y="1598"/>
                  </a:lnTo>
                  <a:lnTo>
                    <a:pt x="26" y="1600"/>
                  </a:lnTo>
                  <a:lnTo>
                    <a:pt x="19" y="1603"/>
                  </a:lnTo>
                  <a:lnTo>
                    <a:pt x="15" y="1608"/>
                  </a:lnTo>
                  <a:lnTo>
                    <a:pt x="10" y="1614"/>
                  </a:lnTo>
                  <a:lnTo>
                    <a:pt x="5" y="1621"/>
                  </a:lnTo>
                  <a:lnTo>
                    <a:pt x="2" y="1631"/>
                  </a:lnTo>
                  <a:lnTo>
                    <a:pt x="0" y="1642"/>
                  </a:lnTo>
                  <a:lnTo>
                    <a:pt x="0" y="1655"/>
                  </a:lnTo>
                  <a:lnTo>
                    <a:pt x="0" y="2586"/>
                  </a:lnTo>
                  <a:lnTo>
                    <a:pt x="2151" y="2586"/>
                  </a:lnTo>
                  <a:lnTo>
                    <a:pt x="2151" y="431"/>
                  </a:lnTo>
                  <a:lnTo>
                    <a:pt x="1656" y="431"/>
                  </a:lnTo>
                  <a:lnTo>
                    <a:pt x="1656" y="430"/>
                  </a:lnTo>
                  <a:lnTo>
                    <a:pt x="1218" y="430"/>
                  </a:lnTo>
                  <a:lnTo>
                    <a:pt x="1218" y="430"/>
                  </a:lnTo>
                  <a:lnTo>
                    <a:pt x="1205" y="430"/>
                  </a:lnTo>
                  <a:lnTo>
                    <a:pt x="1194" y="428"/>
                  </a:lnTo>
                  <a:lnTo>
                    <a:pt x="1184" y="425"/>
                  </a:lnTo>
                  <a:lnTo>
                    <a:pt x="1178" y="420"/>
                  </a:lnTo>
                  <a:lnTo>
                    <a:pt x="1171" y="415"/>
                  </a:lnTo>
                  <a:lnTo>
                    <a:pt x="1166" y="410"/>
                  </a:lnTo>
                  <a:lnTo>
                    <a:pt x="1163" y="404"/>
                  </a:lnTo>
                  <a:lnTo>
                    <a:pt x="1162" y="397"/>
                  </a:lnTo>
                  <a:lnTo>
                    <a:pt x="1162" y="391"/>
                  </a:lnTo>
                  <a:lnTo>
                    <a:pt x="1162" y="383"/>
                  </a:lnTo>
                  <a:lnTo>
                    <a:pt x="1165" y="376"/>
                  </a:lnTo>
                  <a:lnTo>
                    <a:pt x="1170" y="368"/>
                  </a:lnTo>
                  <a:lnTo>
                    <a:pt x="1176" y="361"/>
                  </a:lnTo>
                  <a:lnTo>
                    <a:pt x="1184" y="353"/>
                  </a:lnTo>
                  <a:lnTo>
                    <a:pt x="1194" y="347"/>
                  </a:lnTo>
                  <a:lnTo>
                    <a:pt x="1205" y="342"/>
                  </a:lnTo>
                  <a:lnTo>
                    <a:pt x="1205" y="342"/>
                  </a:lnTo>
                  <a:lnTo>
                    <a:pt x="1218" y="334"/>
                  </a:lnTo>
                  <a:lnTo>
                    <a:pt x="1233" y="322"/>
                  </a:lnTo>
                  <a:lnTo>
                    <a:pt x="1249" y="308"/>
                  </a:lnTo>
                  <a:lnTo>
                    <a:pt x="1258" y="298"/>
                  </a:lnTo>
                  <a:lnTo>
                    <a:pt x="1266" y="288"/>
                  </a:lnTo>
                  <a:lnTo>
                    <a:pt x="1272" y="277"/>
                  </a:lnTo>
                  <a:lnTo>
                    <a:pt x="1279" y="264"/>
                  </a:lnTo>
                  <a:lnTo>
                    <a:pt x="1285" y="251"/>
                  </a:lnTo>
                  <a:lnTo>
                    <a:pt x="1288" y="235"/>
                  </a:lnTo>
                  <a:lnTo>
                    <a:pt x="1292" y="218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2" y="181"/>
                  </a:lnTo>
                  <a:lnTo>
                    <a:pt x="1288" y="160"/>
                  </a:lnTo>
                  <a:lnTo>
                    <a:pt x="1282" y="142"/>
                  </a:lnTo>
                  <a:lnTo>
                    <a:pt x="1274" y="122"/>
                  </a:lnTo>
                  <a:lnTo>
                    <a:pt x="1262" y="104"/>
                  </a:lnTo>
                  <a:lnTo>
                    <a:pt x="1251" y="88"/>
                  </a:lnTo>
                  <a:lnTo>
                    <a:pt x="1236" y="73"/>
                  </a:lnTo>
                  <a:lnTo>
                    <a:pt x="1220" y="59"/>
                  </a:lnTo>
                  <a:lnTo>
                    <a:pt x="1202" y="46"/>
                  </a:lnTo>
                  <a:lnTo>
                    <a:pt x="1183" y="34"/>
                  </a:lnTo>
                  <a:lnTo>
                    <a:pt x="1162" y="25"/>
                  </a:lnTo>
                  <a:lnTo>
                    <a:pt x="1140" y="17"/>
                  </a:lnTo>
                  <a:lnTo>
                    <a:pt x="1118" y="8"/>
                  </a:lnTo>
                  <a:lnTo>
                    <a:pt x="1093" y="4"/>
                  </a:lnTo>
                  <a:lnTo>
                    <a:pt x="1069" y="2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18" y="2"/>
                  </a:lnTo>
                  <a:lnTo>
                    <a:pt x="992" y="4"/>
                  </a:lnTo>
                  <a:lnTo>
                    <a:pt x="970" y="8"/>
                  </a:lnTo>
                  <a:lnTo>
                    <a:pt x="947" y="17"/>
                  </a:lnTo>
                  <a:lnTo>
                    <a:pt x="924" y="25"/>
                  </a:lnTo>
                  <a:lnTo>
                    <a:pt x="903" y="34"/>
                  </a:lnTo>
                  <a:lnTo>
                    <a:pt x="885" y="46"/>
                  </a:lnTo>
                  <a:lnTo>
                    <a:pt x="867" y="59"/>
                  </a:lnTo>
                  <a:lnTo>
                    <a:pt x="851" y="73"/>
                  </a:lnTo>
                  <a:lnTo>
                    <a:pt x="836" y="88"/>
                  </a:lnTo>
                  <a:lnTo>
                    <a:pt x="823" y="104"/>
                  </a:lnTo>
                  <a:lnTo>
                    <a:pt x="813" y="122"/>
                  </a:lnTo>
                  <a:lnTo>
                    <a:pt x="805" y="142"/>
                  </a:lnTo>
                  <a:lnTo>
                    <a:pt x="799" y="160"/>
                  </a:lnTo>
                  <a:lnTo>
                    <a:pt x="795" y="181"/>
                  </a:lnTo>
                  <a:lnTo>
                    <a:pt x="794" y="200"/>
                  </a:lnTo>
                  <a:lnTo>
                    <a:pt x="794" y="200"/>
                  </a:lnTo>
                  <a:lnTo>
                    <a:pt x="794" y="218"/>
                  </a:lnTo>
                  <a:lnTo>
                    <a:pt x="797" y="235"/>
                  </a:lnTo>
                  <a:lnTo>
                    <a:pt x="802" y="251"/>
                  </a:lnTo>
                  <a:lnTo>
                    <a:pt x="807" y="264"/>
                  </a:lnTo>
                  <a:lnTo>
                    <a:pt x="813" y="277"/>
                  </a:lnTo>
                  <a:lnTo>
                    <a:pt x="822" y="288"/>
                  </a:lnTo>
                  <a:lnTo>
                    <a:pt x="830" y="298"/>
                  </a:lnTo>
                  <a:lnTo>
                    <a:pt x="838" y="308"/>
                  </a:lnTo>
                  <a:lnTo>
                    <a:pt x="854" y="322"/>
                  </a:lnTo>
                  <a:lnTo>
                    <a:pt x="867" y="334"/>
                  </a:lnTo>
                  <a:lnTo>
                    <a:pt x="882" y="342"/>
                  </a:lnTo>
                  <a:lnTo>
                    <a:pt x="882" y="342"/>
                  </a:lnTo>
                  <a:lnTo>
                    <a:pt x="891" y="347"/>
                  </a:lnTo>
                  <a:lnTo>
                    <a:pt x="901" y="353"/>
                  </a:lnTo>
                  <a:lnTo>
                    <a:pt x="909" y="361"/>
                  </a:lnTo>
                  <a:lnTo>
                    <a:pt x="916" y="368"/>
                  </a:lnTo>
                  <a:lnTo>
                    <a:pt x="921" y="376"/>
                  </a:lnTo>
                  <a:lnTo>
                    <a:pt x="924" y="383"/>
                  </a:lnTo>
                  <a:lnTo>
                    <a:pt x="926" y="391"/>
                  </a:lnTo>
                  <a:lnTo>
                    <a:pt x="926" y="397"/>
                  </a:lnTo>
                  <a:lnTo>
                    <a:pt x="924" y="404"/>
                  </a:lnTo>
                  <a:lnTo>
                    <a:pt x="921" y="410"/>
                  </a:lnTo>
                  <a:lnTo>
                    <a:pt x="916" y="415"/>
                  </a:lnTo>
                  <a:lnTo>
                    <a:pt x="909" y="420"/>
                  </a:lnTo>
                  <a:lnTo>
                    <a:pt x="901" y="425"/>
                  </a:lnTo>
                  <a:lnTo>
                    <a:pt x="891" y="428"/>
                  </a:lnTo>
                  <a:lnTo>
                    <a:pt x="880" y="430"/>
                  </a:lnTo>
                  <a:lnTo>
                    <a:pt x="869" y="430"/>
                  </a:lnTo>
                  <a:lnTo>
                    <a:pt x="595" y="430"/>
                  </a:lnTo>
                  <a:lnTo>
                    <a:pt x="595" y="431"/>
                  </a:lnTo>
                  <a:lnTo>
                    <a:pt x="0" y="431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0" y="1317"/>
                  </a:lnTo>
                  <a:lnTo>
                    <a:pt x="2" y="1328"/>
                  </a:lnTo>
                  <a:lnTo>
                    <a:pt x="5" y="1338"/>
                  </a:lnTo>
                  <a:lnTo>
                    <a:pt x="10" y="1346"/>
                  </a:lnTo>
                  <a:lnTo>
                    <a:pt x="15" y="1352"/>
                  </a:lnTo>
                  <a:lnTo>
                    <a:pt x="19" y="1357"/>
                  </a:lnTo>
                  <a:lnTo>
                    <a:pt x="26" y="1361"/>
                  </a:lnTo>
                  <a:lnTo>
                    <a:pt x="32" y="1362"/>
                  </a:lnTo>
                  <a:lnTo>
                    <a:pt x="39" y="1362"/>
                  </a:lnTo>
                  <a:lnTo>
                    <a:pt x="47" y="1361"/>
                  </a:lnTo>
                  <a:lnTo>
                    <a:pt x="54" y="1357"/>
                  </a:lnTo>
                  <a:lnTo>
                    <a:pt x="62" y="1352"/>
                  </a:lnTo>
                  <a:lnTo>
                    <a:pt x="68" y="1346"/>
                  </a:lnTo>
                  <a:lnTo>
                    <a:pt x="76" y="1338"/>
                  </a:lnTo>
                  <a:lnTo>
                    <a:pt x="83" y="1328"/>
                  </a:lnTo>
                  <a:lnTo>
                    <a:pt x="88" y="1318"/>
                  </a:lnTo>
                  <a:lnTo>
                    <a:pt x="88" y="1318"/>
                  </a:lnTo>
                  <a:lnTo>
                    <a:pt x="96" y="1304"/>
                  </a:lnTo>
                  <a:lnTo>
                    <a:pt x="107" y="1291"/>
                  </a:lnTo>
                  <a:lnTo>
                    <a:pt x="122" y="1274"/>
                  </a:lnTo>
                  <a:lnTo>
                    <a:pt x="132" y="1266"/>
                  </a:lnTo>
                  <a:lnTo>
                    <a:pt x="141" y="1258"/>
                  </a:lnTo>
                  <a:lnTo>
                    <a:pt x="153" y="1250"/>
                  </a:lnTo>
                  <a:lnTo>
                    <a:pt x="166" y="1243"/>
                  </a:lnTo>
                  <a:lnTo>
                    <a:pt x="179" y="1238"/>
                  </a:lnTo>
                  <a:lnTo>
                    <a:pt x="195" y="1234"/>
                  </a:lnTo>
                  <a:lnTo>
                    <a:pt x="211" y="1230"/>
                  </a:lnTo>
                  <a:lnTo>
                    <a:pt x="229" y="1230"/>
                  </a:lnTo>
                  <a:lnTo>
                    <a:pt x="229" y="1230"/>
                  </a:lnTo>
                  <a:lnTo>
                    <a:pt x="249" y="1232"/>
                  </a:lnTo>
                  <a:lnTo>
                    <a:pt x="270" y="1235"/>
                  </a:lnTo>
                  <a:lnTo>
                    <a:pt x="288" y="1242"/>
                  </a:lnTo>
                  <a:lnTo>
                    <a:pt x="307" y="1250"/>
                  </a:lnTo>
                  <a:lnTo>
                    <a:pt x="325" y="1260"/>
                  </a:lnTo>
                  <a:lnTo>
                    <a:pt x="342" y="1273"/>
                  </a:lnTo>
                  <a:lnTo>
                    <a:pt x="356" y="1287"/>
                  </a:lnTo>
                  <a:lnTo>
                    <a:pt x="371" y="1304"/>
                  </a:lnTo>
                  <a:lnTo>
                    <a:pt x="384" y="1321"/>
                  </a:lnTo>
                  <a:lnTo>
                    <a:pt x="395" y="1339"/>
                  </a:lnTo>
                  <a:lnTo>
                    <a:pt x="405" y="1361"/>
                  </a:lnTo>
                  <a:lnTo>
                    <a:pt x="413" y="1383"/>
                  </a:lnTo>
                  <a:lnTo>
                    <a:pt x="421" y="1406"/>
                  </a:lnTo>
                  <a:lnTo>
                    <a:pt x="426" y="1429"/>
                  </a:lnTo>
                  <a:lnTo>
                    <a:pt x="428" y="145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8" y="1505"/>
                  </a:lnTo>
                  <a:lnTo>
                    <a:pt x="426" y="1530"/>
                  </a:lnTo>
                  <a:lnTo>
                    <a:pt x="421" y="1554"/>
                  </a:lnTo>
                  <a:lnTo>
                    <a:pt x="413" y="1577"/>
                  </a:lnTo>
                  <a:lnTo>
                    <a:pt x="405" y="1598"/>
                  </a:lnTo>
                  <a:lnTo>
                    <a:pt x="395" y="1619"/>
                  </a:lnTo>
                  <a:lnTo>
                    <a:pt x="384" y="1639"/>
                  </a:lnTo>
                  <a:lnTo>
                    <a:pt x="371" y="1657"/>
                  </a:lnTo>
                  <a:lnTo>
                    <a:pt x="356" y="1673"/>
                  </a:lnTo>
                  <a:lnTo>
                    <a:pt x="342" y="1686"/>
                  </a:lnTo>
                  <a:lnTo>
                    <a:pt x="325" y="1699"/>
                  </a:lnTo>
                  <a:lnTo>
                    <a:pt x="307" y="1710"/>
                  </a:lnTo>
                  <a:lnTo>
                    <a:pt x="288" y="1718"/>
                  </a:lnTo>
                  <a:lnTo>
                    <a:pt x="270" y="1725"/>
                  </a:lnTo>
                  <a:lnTo>
                    <a:pt x="249" y="1728"/>
                  </a:lnTo>
                  <a:lnTo>
                    <a:pt x="229" y="1730"/>
                  </a:lnTo>
                  <a:lnTo>
                    <a:pt x="229" y="1730"/>
                  </a:lnTo>
                  <a:close/>
                </a:path>
              </a:pathLst>
            </a:custGeom>
            <a:solidFill>
              <a:srgbClr val="44B65C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tIns="468000" anchor="ctr" anchorCtr="1"/>
            <a:lstStyle/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Strategic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Crosscuts</a:t>
              </a:r>
            </a:p>
            <a:p>
              <a:pPr marL="688975" indent="-106363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en-US" sz="1100" dirty="0" smtClean="0">
                  <a:latin typeface="Calibri" pitchFamily="34" charset="0"/>
                  <a:ea typeface="+mn-ea"/>
                </a:rPr>
                <a:t>Project </a:t>
              </a:r>
              <a:r>
                <a:rPr lang="en-US" sz="1100" dirty="0">
                  <a:latin typeface="Calibri" pitchFamily="34" charset="0"/>
                  <a:ea typeface="+mn-ea"/>
                </a:rPr>
                <a:t>management</a:t>
              </a:r>
            </a:p>
            <a:p>
              <a:pPr marL="688975" indent="-106363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+mn-ea"/>
                </a:rPr>
                <a:t>Systems analyses</a:t>
              </a:r>
            </a:p>
            <a:p>
              <a:pPr marL="688975" indent="-106363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+mn-ea"/>
                </a:rPr>
                <a:t>Data/document access</a:t>
              </a:r>
            </a:p>
            <a:p>
              <a:pPr marL="688975" indent="-106363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+mn-ea"/>
                </a:rPr>
                <a:t>Standardization/</a:t>
              </a:r>
              <a:r>
                <a:rPr lang="en-US" sz="1100" dirty="0" smtClean="0">
                  <a:latin typeface="Calibri" pitchFamily="34" charset="0"/>
                  <a:ea typeface="+mn-ea"/>
                </a:rPr>
                <a:t>integration</a:t>
              </a:r>
              <a:endParaRPr lang="en-US" sz="1100" dirty="0">
                <a:latin typeface="Calibri" pitchFamily="34" charset="0"/>
                <a:ea typeface="+mn-ea"/>
              </a:endParaRPr>
            </a:p>
            <a:p>
              <a:pPr marL="688975" indent="-106363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+mn-ea"/>
                </a:rPr>
                <a:t>Communication </a:t>
              </a:r>
              <a:r>
                <a:rPr lang="en-US" sz="1100" dirty="0" smtClean="0">
                  <a:latin typeface="Calibri" pitchFamily="34" charset="0"/>
                  <a:ea typeface="+mn-ea"/>
                </a:rPr>
                <a:t>products</a:t>
              </a:r>
              <a:endParaRPr lang="en-US" sz="1100" dirty="0">
                <a:latin typeface="Calibri" pitchFamily="34" charset="0"/>
                <a:ea typeface="+mn-ea"/>
              </a:endParaRPr>
            </a:p>
            <a:p>
              <a:pPr marL="688975" indent="-106363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+mn-ea"/>
                </a:rPr>
                <a:t>Characterization &amp; Assessment</a:t>
              </a:r>
            </a:p>
          </p:txBody>
        </p:sp>
      </p:grp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7237413" y="5595938"/>
            <a:ext cx="162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defTabSz="4572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defTabSz="4572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defTabSz="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defTabSz="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defTabSz="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defTabSz="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/>
              <a:t>* Indicates areas that are not currently active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27177" y="3989294"/>
            <a:ext cx="2719294" cy="2375647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780151" y="152400"/>
            <a:ext cx="5471460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 consistent, verified, centralized SNF characteristics database was established and is being expanded</a:t>
            </a:r>
            <a:endParaRPr lang="en-US" dirty="0">
              <a:latin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481090"/>
            <a:ext cx="8417688" cy="135349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Objectives are to:</a:t>
            </a:r>
          </a:p>
          <a:p>
            <a:pPr lvl="1"/>
            <a:r>
              <a:rPr lang="en-US" dirty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haracterize </a:t>
            </a:r>
            <a:r>
              <a:rPr lang="en-US" dirty="0">
                <a:latin typeface="Arial" charset="0"/>
              </a:rPr>
              <a:t>the input to the waste management </a:t>
            </a:r>
            <a:r>
              <a:rPr lang="en-US" dirty="0" smtClean="0">
                <a:latin typeface="Arial" charset="0"/>
              </a:rPr>
              <a:t>system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Provide </a:t>
            </a:r>
            <a:r>
              <a:rPr lang="en-US" dirty="0">
                <a:latin typeface="Arial" charset="0"/>
              </a:rPr>
              <a:t>a credible, controlled data source for key </a:t>
            </a:r>
            <a:r>
              <a:rPr lang="en-US" dirty="0" smtClean="0">
                <a:latin typeface="Arial" charset="0"/>
              </a:rPr>
              <a:t>information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Assess </a:t>
            </a:r>
            <a:r>
              <a:rPr lang="en-US" dirty="0">
                <a:latin typeface="Arial" charset="0"/>
              </a:rPr>
              <a:t>issues and uncertainties related to the extended storage and transportability of loaded </a:t>
            </a:r>
            <a:r>
              <a:rPr lang="en-US" dirty="0" smtClean="0">
                <a:latin typeface="Arial" charset="0"/>
              </a:rPr>
              <a:t>canisters</a:t>
            </a:r>
          </a:p>
          <a:p>
            <a:pPr lvl="1"/>
            <a:r>
              <a:rPr lang="en-US" dirty="0"/>
              <a:t>Support safety confidence and R&amp;D prioritization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4652" y="3434708"/>
            <a:ext cx="483240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charset="0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charset="0"/>
              <a:buChar char="·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Provide </a:t>
            </a:r>
            <a:r>
              <a:rPr lang="en-US" dirty="0"/>
              <a:t>a foundational data and analysis capability </a:t>
            </a:r>
            <a:endParaRPr lang="en-US" dirty="0" smtClean="0"/>
          </a:p>
          <a:p>
            <a:r>
              <a:rPr lang="en-US" dirty="0"/>
              <a:t>UNF-ST&amp;DARDS currently </a:t>
            </a:r>
            <a:r>
              <a:rPr lang="en-US" dirty="0" smtClean="0"/>
              <a:t>includes: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uel </a:t>
            </a:r>
            <a:r>
              <a:rPr lang="en-US" dirty="0"/>
              <a:t>assembly discharge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r>
              <a:rPr lang="en-US" dirty="0" smtClean="0"/>
              <a:t>Fuel </a:t>
            </a:r>
            <a:r>
              <a:rPr lang="en-US" dirty="0"/>
              <a:t>assembly design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eactor</a:t>
            </a:r>
            <a:r>
              <a:rPr lang="en-US" dirty="0"/>
              <a:t>-specific operation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ask </a:t>
            </a:r>
            <a:r>
              <a:rPr lang="en-US" dirty="0"/>
              <a:t>design and loading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Infrastructure </a:t>
            </a:r>
            <a:r>
              <a:rPr lang="en-US" dirty="0"/>
              <a:t>and logistics-related data to support systems </a:t>
            </a:r>
            <a:r>
              <a:rPr lang="en-US" dirty="0" smtClean="0"/>
              <a:t>analyses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43" y="3491650"/>
            <a:ext cx="3988644" cy="30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727675" y="131408"/>
            <a:ext cx="5471460" cy="1219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NFST is identifying and evaluating options for a future integrated waste management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481090"/>
            <a:ext cx="8417688" cy="135349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Execution Strategy Analysis (ESA): a </a:t>
            </a:r>
            <a:r>
              <a:rPr lang="en-US" dirty="0">
                <a:latin typeface="Arial" charset="0"/>
              </a:rPr>
              <a:t>dynamic simulation modeling capability for use in the analysis of alternative implementation strategies and </a:t>
            </a:r>
            <a:r>
              <a:rPr lang="en-US" dirty="0" smtClean="0">
                <a:latin typeface="Arial" charset="0"/>
              </a:rPr>
              <a:t>plans</a:t>
            </a:r>
          </a:p>
          <a:p>
            <a:pPr lvl="1"/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rovides </a:t>
            </a:r>
            <a:r>
              <a:rPr lang="en-US" dirty="0">
                <a:latin typeface="Arial" charset="0"/>
              </a:rPr>
              <a:t>an approach and tool for ongoing performance assessment of the evolving project plan/strategy that takes into </a:t>
            </a:r>
            <a:r>
              <a:rPr lang="en-US" dirty="0" smtClean="0">
                <a:latin typeface="Arial" charset="0"/>
              </a:rPr>
              <a:t>account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WM2015 Conference, March 18, 2015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9151" y="3034104"/>
            <a:ext cx="484790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charset="0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charset="0"/>
              <a:buChar char="·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dirty="0" smtClean="0"/>
              <a:t>Strategic assumptions</a:t>
            </a:r>
          </a:p>
          <a:p>
            <a:pPr lvl="2"/>
            <a:r>
              <a:rPr lang="en-US" dirty="0" smtClean="0"/>
              <a:t>Risks</a:t>
            </a:r>
            <a:r>
              <a:rPr lang="en-US" dirty="0"/>
              <a:t> </a:t>
            </a:r>
            <a:r>
              <a:rPr lang="en-US" dirty="0" smtClean="0"/>
              <a:t>and uncertainties</a:t>
            </a:r>
          </a:p>
          <a:p>
            <a:pPr lvl="2"/>
            <a:r>
              <a:rPr lang="en-US" dirty="0" smtClean="0"/>
              <a:t>Linkages </a:t>
            </a:r>
            <a:r>
              <a:rPr lang="en-US" dirty="0"/>
              <a:t>between </a:t>
            </a:r>
            <a:r>
              <a:rPr lang="en-US" dirty="0" smtClean="0"/>
              <a:t>program</a:t>
            </a:r>
            <a:r>
              <a:rPr lang="en-US" dirty="0"/>
              <a:t>/project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Capability helps</a:t>
            </a:r>
          </a:p>
          <a:p>
            <a:pPr lvl="2"/>
            <a:r>
              <a:rPr lang="en-US" dirty="0" smtClean="0"/>
              <a:t>Identify alternative implementation strategies</a:t>
            </a:r>
          </a:p>
          <a:p>
            <a:pPr lvl="2"/>
            <a:r>
              <a:rPr lang="en-US" dirty="0" smtClean="0"/>
              <a:t>Understand consequences </a:t>
            </a:r>
            <a:r>
              <a:rPr lang="en-US" dirty="0"/>
              <a:t>of changing funding structure and priorities</a:t>
            </a:r>
          </a:p>
          <a:p>
            <a:pPr lvl="2"/>
            <a:r>
              <a:rPr lang="en-US" dirty="0" smtClean="0"/>
              <a:t>Understand impacts of technical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non-technical risks</a:t>
            </a:r>
            <a:endParaRPr lang="en-US" dirty="0"/>
          </a:p>
          <a:p>
            <a:pPr lvl="2"/>
            <a:r>
              <a:rPr lang="en-US" dirty="0" smtClean="0"/>
              <a:t>Improve </a:t>
            </a:r>
            <a:r>
              <a:rPr lang="en-US" dirty="0"/>
              <a:t>the ability to reduce programmatic </a:t>
            </a:r>
            <a:r>
              <a:rPr lang="en-US" dirty="0" smtClean="0"/>
              <a:t>risks</a:t>
            </a:r>
            <a:endParaRPr lang="en-US" dirty="0"/>
          </a:p>
          <a:p>
            <a:pPr lvl="1"/>
            <a:endParaRPr lang="en-US" dirty="0">
              <a:latin typeface="Arial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2681" r="1478" b="26429"/>
          <a:stretch/>
        </p:blipFill>
        <p:spPr bwMode="auto">
          <a:xfrm>
            <a:off x="5297054" y="3298183"/>
            <a:ext cx="3661952" cy="18129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97055" y="5243265"/>
            <a:ext cx="366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 Illustration of a Draft ESA Success Precedence Diagram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82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NEUP</Template>
  <TotalTime>14554</TotalTime>
  <Words>1153</Words>
  <Application>Microsoft Office PowerPoint</Application>
  <PresentationFormat>On-screen Show (4:3)</PresentationFormat>
  <Paragraphs>162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DOE NE Large</vt:lpstr>
      <vt:lpstr>1_DOE NE Large</vt:lpstr>
      <vt:lpstr>2_DOE NE Large</vt:lpstr>
      <vt:lpstr> Nuclear Fuels Storage and Transportation Planning Project Strategic Crosscutting Activities (15180)</vt:lpstr>
      <vt:lpstr>PowerPoint Presentation</vt:lpstr>
      <vt:lpstr>The Strategic Crosscut element supports NFST objectives</vt:lpstr>
      <vt:lpstr>Commercial SNF in storage continues to increase by ~2,000 MTHM annually</vt:lpstr>
      <vt:lpstr>NFST was established in FY 2013 to plan for interim storage and transportation</vt:lpstr>
      <vt:lpstr>NFST is satisfying near-term objectives to lay the groundwork for Strategy implementation</vt:lpstr>
      <vt:lpstr>NFST is organized into four key elements</vt:lpstr>
      <vt:lpstr>A consistent, verified, centralized SNF characteristics database was established and is being expanded</vt:lpstr>
      <vt:lpstr>NFST is identifying and evaluating options for a future integrated waste management system</vt:lpstr>
      <vt:lpstr>NFST is identifying and evaluating options for a future integrated waste management system</vt:lpstr>
      <vt:lpstr>NFST is evaluating standardization as a method to integrate the waste management system</vt:lpstr>
      <vt:lpstr>NFST is developing a modern, flexible system analysis tool</vt:lpstr>
      <vt:lpstr>NFST is using established decision support methods to provide a comparison of system options</vt:lpstr>
      <vt:lpstr>The CURIE website was developed to support document and data access for SNF-related work</vt:lpstr>
      <vt:lpstr>Concluding Remarks</vt:lpstr>
    </vt:vector>
  </TitlesOfParts>
  <Manager>Oren Hester</Manager>
  <Company>INL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 University Programs</dc:title>
  <dc:creator>INL</dc:creator>
  <cp:lastModifiedBy>Jarrell, Joshua J.</cp:lastModifiedBy>
  <cp:revision>810</cp:revision>
  <dcterms:created xsi:type="dcterms:W3CDTF">2012-10-16T06:43:42Z</dcterms:created>
  <dcterms:modified xsi:type="dcterms:W3CDTF">2015-03-24T21:32:02Z</dcterms:modified>
</cp:coreProperties>
</file>