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21"/>
  </p:notesMasterIdLst>
  <p:handoutMasterIdLst>
    <p:handoutMasterId r:id="rId22"/>
  </p:handoutMasterIdLst>
  <p:sldIdLst>
    <p:sldId id="276" r:id="rId2"/>
    <p:sldId id="473" r:id="rId3"/>
    <p:sldId id="474" r:id="rId4"/>
    <p:sldId id="478" r:id="rId5"/>
    <p:sldId id="476" r:id="rId6"/>
    <p:sldId id="477" r:id="rId7"/>
    <p:sldId id="485" r:id="rId8"/>
    <p:sldId id="479" r:id="rId9"/>
    <p:sldId id="488" r:id="rId10"/>
    <p:sldId id="489" r:id="rId11"/>
    <p:sldId id="490" r:id="rId12"/>
    <p:sldId id="480" r:id="rId13"/>
    <p:sldId id="481" r:id="rId14"/>
    <p:sldId id="482" r:id="rId15"/>
    <p:sldId id="483" r:id="rId16"/>
    <p:sldId id="491" r:id="rId17"/>
    <p:sldId id="484" r:id="rId18"/>
    <p:sldId id="492" r:id="rId19"/>
    <p:sldId id="486"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Wagner" initials="JCW" lastIdx="18" clrIdx="0"/>
  <p:cmAuthor id="1" name="Joshua Jarrell" initials="" lastIdx="18" clrIdx="1"/>
  <p:cmAuthor id="2" name="Jarrell, Joshua J." initials="JJJ" lastIdx="9" clrIdx="2"/>
  <p:cmAuthor id="3" name="DOEUSER" initials="D"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00"/>
    <a:srgbClr val="01632D"/>
    <a:srgbClr val="FFFAAC"/>
    <a:srgbClr val="006600"/>
    <a:srgbClr val="1B3E8B"/>
    <a:srgbClr val="244482"/>
    <a:srgbClr val="5F5D3F"/>
    <a:srgbClr val="28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6" autoAdjust="0"/>
    <p:restoredTop sz="95030" autoAdjust="0"/>
  </p:normalViewPr>
  <p:slideViewPr>
    <p:cSldViewPr snapToGrid="0">
      <p:cViewPr>
        <p:scale>
          <a:sx n="80" d="100"/>
          <a:sy n="80" d="100"/>
        </p:scale>
        <p:origin x="-736" y="-148"/>
      </p:cViewPr>
      <p:guideLst>
        <p:guide orient="horz" pos="2160"/>
        <p:guide pos="326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213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3169" tIns="46585" rIns="93169" bIns="46585" rtlCol="0"/>
          <a:lstStyle>
            <a:lvl1pPr algn="l">
              <a:defRPr sz="12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885" y="0"/>
            <a:ext cx="3038319" cy="465242"/>
          </a:xfrm>
          <a:prstGeom prst="rect">
            <a:avLst/>
          </a:prstGeom>
        </p:spPr>
        <p:txBody>
          <a:bodyPr vert="horz" lIns="93169" tIns="46585" rIns="93169" bIns="46585" rtlCol="0"/>
          <a:lstStyle>
            <a:lvl1pPr algn="r">
              <a:defRPr sz="1200">
                <a:ea typeface="ＭＳ Ｐゴシック" charset="-128"/>
                <a:cs typeface="ＭＳ Ｐゴシック" charset="-128"/>
              </a:defRPr>
            </a:lvl1pPr>
          </a:lstStyle>
          <a:p>
            <a:pPr>
              <a:defRPr/>
            </a:pPr>
            <a:fld id="{A2CFC176-B3D6-4C3B-B91E-F90FC79973FF}" type="datetimeFigureOut">
              <a:rPr lang="en-US"/>
              <a:pPr>
                <a:defRPr/>
              </a:pPr>
              <a:t>6/22/2015</a:t>
            </a:fld>
            <a:endParaRPr lang="en-US" dirty="0"/>
          </a:p>
        </p:txBody>
      </p:sp>
      <p:sp>
        <p:nvSpPr>
          <p:cNvPr id="4" name="Footer Placeholder 3"/>
          <p:cNvSpPr>
            <a:spLocks noGrp="1"/>
          </p:cNvSpPr>
          <p:nvPr>
            <p:ph type="ftr" sz="quarter" idx="2"/>
          </p:nvPr>
        </p:nvSpPr>
        <p:spPr>
          <a:xfrm>
            <a:off x="0" y="8829054"/>
            <a:ext cx="3038319" cy="465242"/>
          </a:xfrm>
          <a:prstGeom prst="rect">
            <a:avLst/>
          </a:prstGeom>
        </p:spPr>
        <p:txBody>
          <a:bodyPr vert="horz" lIns="93169" tIns="46585" rIns="93169" bIns="46585" rtlCol="0" anchor="b"/>
          <a:lstStyle>
            <a:lvl1pPr algn="l">
              <a:defRPr sz="120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885" y="8829054"/>
            <a:ext cx="3038319" cy="465242"/>
          </a:xfrm>
          <a:prstGeom prst="rect">
            <a:avLst/>
          </a:prstGeom>
        </p:spPr>
        <p:txBody>
          <a:bodyPr vert="horz" lIns="93169" tIns="46585" rIns="93169" bIns="46585" rtlCol="0" anchor="b"/>
          <a:lstStyle>
            <a:lvl1pPr algn="r">
              <a:defRPr sz="1200">
                <a:ea typeface="ＭＳ Ｐゴシック" charset="-128"/>
                <a:cs typeface="ＭＳ Ｐゴシック" charset="-128"/>
              </a:defRPr>
            </a:lvl1pPr>
          </a:lstStyle>
          <a:p>
            <a:pPr>
              <a:defRPr/>
            </a:pPr>
            <a:fld id="{A3F76109-829C-449A-8803-AAE4B0F711DB}" type="slidenum">
              <a:rPr lang="en-US"/>
              <a:pPr>
                <a:defRPr/>
              </a:pPr>
              <a:t>‹#›</a:t>
            </a:fld>
            <a:endParaRPr lang="en-US" dirty="0"/>
          </a:p>
        </p:txBody>
      </p:sp>
    </p:spTree>
    <p:extLst>
      <p:ext uri="{BB962C8B-B14F-4D97-AF65-F5344CB8AC3E}">
        <p14:creationId xmlns:p14="http://schemas.microsoft.com/office/powerpoint/2010/main" val="4148887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3169" tIns="46585" rIns="93169" bIns="46585" rtlCol="0"/>
          <a:lstStyle>
            <a:lvl1pPr algn="l">
              <a:defRPr sz="12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970885" y="0"/>
            <a:ext cx="3038319" cy="465242"/>
          </a:xfrm>
          <a:prstGeom prst="rect">
            <a:avLst/>
          </a:prstGeom>
        </p:spPr>
        <p:txBody>
          <a:bodyPr vert="horz" lIns="93169" tIns="46585" rIns="93169" bIns="46585" rtlCol="0"/>
          <a:lstStyle>
            <a:lvl1pPr algn="r">
              <a:defRPr sz="1200">
                <a:ea typeface="ＭＳ Ｐゴシック" charset="-128"/>
                <a:cs typeface="ＭＳ Ｐゴシック" charset="-128"/>
              </a:defRPr>
            </a:lvl1pPr>
          </a:lstStyle>
          <a:p>
            <a:pPr>
              <a:defRPr/>
            </a:pPr>
            <a:fld id="{FFD57EF1-0ACF-4E56-8EFB-00C8A7F1FBC6}" type="datetimeFigureOut">
              <a:rPr lang="en-US"/>
              <a:pPr>
                <a:defRPr/>
              </a:pPr>
              <a:t>6/22/2015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pPr lvl="0"/>
            <a:endParaRPr lang="en-US" noProof="0" dirty="0"/>
          </a:p>
        </p:txBody>
      </p:sp>
      <p:sp>
        <p:nvSpPr>
          <p:cNvPr id="5" name="Notes Placeholder 4"/>
          <p:cNvSpPr>
            <a:spLocks noGrp="1"/>
          </p:cNvSpPr>
          <p:nvPr>
            <p:ph type="body" sz="quarter" idx="3"/>
          </p:nvPr>
        </p:nvSpPr>
        <p:spPr>
          <a:xfrm>
            <a:off x="701519" y="4416633"/>
            <a:ext cx="5607362" cy="4182960"/>
          </a:xfrm>
          <a:prstGeom prst="rect">
            <a:avLst/>
          </a:prstGeom>
        </p:spPr>
        <p:txBody>
          <a:bodyPr vert="horz" lIns="93169" tIns="46585" rIns="93169"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054"/>
            <a:ext cx="3038319" cy="465242"/>
          </a:xfrm>
          <a:prstGeom prst="rect">
            <a:avLst/>
          </a:prstGeom>
        </p:spPr>
        <p:txBody>
          <a:bodyPr vert="horz" lIns="93169" tIns="46585" rIns="93169" bIns="46585" rtlCol="0" anchor="b"/>
          <a:lstStyle>
            <a:lvl1pPr algn="l">
              <a:defRPr sz="120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885" y="8829054"/>
            <a:ext cx="3038319" cy="465242"/>
          </a:xfrm>
          <a:prstGeom prst="rect">
            <a:avLst/>
          </a:prstGeom>
        </p:spPr>
        <p:txBody>
          <a:bodyPr vert="horz" lIns="93169" tIns="46585" rIns="93169" bIns="46585" rtlCol="0" anchor="b"/>
          <a:lstStyle>
            <a:lvl1pPr algn="r">
              <a:defRPr sz="1200">
                <a:ea typeface="ＭＳ Ｐゴシック" charset="-128"/>
                <a:cs typeface="ＭＳ Ｐゴシック" charset="-128"/>
              </a:defRPr>
            </a:lvl1pPr>
          </a:lstStyle>
          <a:p>
            <a:pPr>
              <a:defRPr/>
            </a:pPr>
            <a:fld id="{50640F16-43B7-467A-89F4-0369D5733EF0}" type="slidenum">
              <a:rPr lang="en-US"/>
              <a:pPr>
                <a:defRPr/>
              </a:pPr>
              <a:t>‹#›</a:t>
            </a:fld>
            <a:endParaRPr lang="en-US" dirty="0"/>
          </a:p>
        </p:txBody>
      </p:sp>
    </p:spTree>
    <p:extLst>
      <p:ext uri="{BB962C8B-B14F-4D97-AF65-F5344CB8AC3E}">
        <p14:creationId xmlns:p14="http://schemas.microsoft.com/office/powerpoint/2010/main" val="30245894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63E4E97-344A-4483-A560-A310202B4CBC}" type="slidenum">
              <a:rPr lang="en-US" altLang="en-US" smtClean="0"/>
              <a:pPr eaLnBrk="1" hangingPunct="1"/>
              <a:t>1</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640F16-43B7-467A-89F4-0369D5733EF0}" type="slidenum">
              <a:rPr lang="en-US" smtClean="0"/>
              <a:pPr>
                <a:defRPr/>
              </a:pPr>
              <a:t>6</a:t>
            </a:fld>
            <a:endParaRPr lang="en-US" dirty="0"/>
          </a:p>
        </p:txBody>
      </p:sp>
    </p:spTree>
    <p:extLst>
      <p:ext uri="{BB962C8B-B14F-4D97-AF65-F5344CB8AC3E}">
        <p14:creationId xmlns:p14="http://schemas.microsoft.com/office/powerpoint/2010/main" val="178051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640F16-43B7-467A-89F4-0369D5733EF0}" type="slidenum">
              <a:rPr lang="en-US" smtClean="0"/>
              <a:pPr>
                <a:defRPr/>
              </a:pPr>
              <a:t>10</a:t>
            </a:fld>
            <a:endParaRPr lang="en-US" dirty="0"/>
          </a:p>
        </p:txBody>
      </p:sp>
    </p:spTree>
    <p:extLst>
      <p:ext uri="{BB962C8B-B14F-4D97-AF65-F5344CB8AC3E}">
        <p14:creationId xmlns:p14="http://schemas.microsoft.com/office/powerpoint/2010/main" val="172066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640F16-43B7-467A-89F4-0369D5733EF0}" type="slidenum">
              <a:rPr lang="en-US" smtClean="0"/>
              <a:pPr>
                <a:defRPr/>
              </a:pPr>
              <a:t>12</a:t>
            </a:fld>
            <a:endParaRPr lang="en-US" dirty="0"/>
          </a:p>
        </p:txBody>
      </p:sp>
    </p:spTree>
    <p:extLst>
      <p:ext uri="{BB962C8B-B14F-4D97-AF65-F5344CB8AC3E}">
        <p14:creationId xmlns:p14="http://schemas.microsoft.com/office/powerpoint/2010/main" val="172396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6813" y="1600200"/>
            <a:ext cx="28971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381000" y="15462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Line 6"/>
          <p:cNvSpPr>
            <a:spLocks noChangeShapeType="1"/>
          </p:cNvSpPr>
          <p:nvPr/>
        </p:nvSpPr>
        <p:spPr bwMode="auto">
          <a:xfrm>
            <a:off x="533400" y="16002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7" name="Group 13"/>
          <p:cNvGrpSpPr>
            <a:grpSpLocks/>
          </p:cNvGrpSpPr>
          <p:nvPr userDrawn="1"/>
        </p:nvGrpSpPr>
        <p:grpSpPr bwMode="auto">
          <a:xfrm>
            <a:off x="501651" y="608013"/>
            <a:ext cx="8634413" cy="969496"/>
            <a:chOff x="510201" y="3505200"/>
            <a:chExt cx="8633799" cy="969744"/>
          </a:xfrm>
        </p:grpSpPr>
        <p:sp>
          <p:nvSpPr>
            <p:cNvPr id="8" name="TextBox 7"/>
            <p:cNvSpPr txBox="1">
              <a:spLocks noChangeArrowheads="1"/>
            </p:cNvSpPr>
            <p:nvPr/>
          </p:nvSpPr>
          <p:spPr bwMode="auto">
            <a:xfrm>
              <a:off x="4496131" y="3505200"/>
              <a:ext cx="4647869" cy="9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1100" dirty="0" smtClean="0">
                  <a:solidFill>
                    <a:srgbClr val="01632D"/>
                  </a:solidFill>
                  <a:latin typeface="Arial Black" pitchFamily="34" charset="0"/>
                </a:rPr>
                <a:t>Nuclear Fuels Storage &amp; Transportation Planning Project</a:t>
              </a:r>
            </a:p>
            <a:p>
              <a:pPr algn="ctr" eaLnBrk="1" hangingPunct="1">
                <a:defRPr/>
              </a:pPr>
              <a:r>
                <a:rPr lang="en-US" altLang="en-US" sz="1400" dirty="0" smtClean="0">
                  <a:solidFill>
                    <a:srgbClr val="01632D"/>
                  </a:solidFill>
                  <a:latin typeface="Arial Black" pitchFamily="34" charset="0"/>
                </a:rPr>
                <a:t>Office of Fuel Cycle Technologies</a:t>
              </a:r>
            </a:p>
            <a:p>
              <a:pPr algn="ctr" eaLnBrk="1" hangingPunct="1">
                <a:defRPr/>
              </a:pPr>
              <a:r>
                <a:rPr lang="en-US" altLang="en-US" sz="3200" dirty="0" smtClean="0">
                  <a:solidFill>
                    <a:srgbClr val="01632D"/>
                  </a:solidFill>
                  <a:latin typeface="Arial Black" pitchFamily="34" charset="0"/>
                </a:rPr>
                <a:t>Nuclear Energy</a:t>
              </a:r>
            </a:p>
          </p:txBody>
        </p:sp>
        <p:pic>
          <p:nvPicPr>
            <p:cNvPr id="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201" y="3505200"/>
              <a:ext cx="363725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0737" y="3505200"/>
              <a:ext cx="0" cy="914634"/>
            </a:xfrm>
            <a:prstGeom prst="line">
              <a:avLst/>
            </a:prstGeom>
            <a:ln w="34925">
              <a:solidFill>
                <a:srgbClr val="E9BE21"/>
              </a:solidFill>
            </a:ln>
          </p:spPr>
          <p:style>
            <a:lnRef idx="1">
              <a:schemeClr val="accent1"/>
            </a:lnRef>
            <a:fillRef idx="0">
              <a:schemeClr val="accent1"/>
            </a:fillRef>
            <a:effectRef idx="0">
              <a:schemeClr val="accent1"/>
            </a:effectRef>
            <a:fontRef idx="minor">
              <a:schemeClr val="tx1"/>
            </a:fontRef>
          </p:style>
        </p:cxnSp>
      </p:grpSp>
      <p:pic>
        <p:nvPicPr>
          <p:cNvPr id="11" name="Picture 2"/>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27077" y="2139837"/>
            <a:ext cx="2011680" cy="2011680"/>
          </a:xfrm>
          <a:prstGeom prst="ellipse">
            <a:avLst/>
          </a:prstGeom>
          <a:ln w="38100" cap="rnd">
            <a:solidFill>
              <a:srgbClr val="01632D"/>
            </a:solidFill>
            <a:round/>
            <a:headEnd/>
            <a:tailEnd/>
          </a:ln>
          <a:effectLst>
            <a:outerShdw blurRad="50800" dist="38100" dir="10800000" algn="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Picture 2" descr="C:\Users\Melissa\AppData\Local\Microsoft\Windows\Temporary Internet Files\Content.Outlook\363JPFBH\Cask 1.JPG"/>
          <p:cNvPicPr preferRelativeResize="0">
            <a:picLocks noChangeArrowheads="1"/>
          </p:cNvPicPr>
          <p:nvPr userDrawn="1"/>
        </p:nvPicPr>
        <p:blipFill rotWithShape="1">
          <a:blip r:embed="rId5"/>
          <a:srcRect l="18822"/>
          <a:stretch/>
        </p:blipFill>
        <p:spPr bwMode="auto">
          <a:xfrm>
            <a:off x="5127077" y="3980597"/>
            <a:ext cx="2011680" cy="2011680"/>
          </a:xfrm>
          <a:prstGeom prst="ellipse">
            <a:avLst/>
          </a:prstGeom>
          <a:ln w="38100" cap="rnd">
            <a:solidFill>
              <a:srgbClr val="01632D"/>
            </a:solidFill>
          </a:ln>
          <a:effectLst>
            <a:outerShdw blurRad="50800" dist="38100" dir="10800000" algn="ctr"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preferRelativeResize="0">
            <a:picLocks/>
          </p:cNvPicPr>
          <p:nvPr userDrawn="1"/>
        </p:nvPicPr>
        <p:blipFill rotWithShape="1">
          <a:blip r:embed="rId6">
            <a:extLst>
              <a:ext uri="{28A0092B-C50C-407E-A947-70E740481C1C}">
                <a14:useLocalDpi xmlns:a14="http://schemas.microsoft.com/office/drawing/2010/main" val="0"/>
              </a:ext>
            </a:extLst>
          </a:blip>
          <a:srcRect l="5287" t="5077" r="5875" b="5176"/>
          <a:stretch/>
        </p:blipFill>
        <p:spPr>
          <a:xfrm>
            <a:off x="6441813" y="2838033"/>
            <a:ext cx="2011680" cy="2011680"/>
          </a:xfrm>
          <a:prstGeom prst="ellipse">
            <a:avLst/>
          </a:prstGeom>
          <a:ln w="38100" cap="rnd">
            <a:solidFill>
              <a:srgbClr val="01632D"/>
            </a:solidFill>
          </a:ln>
          <a:effectLst>
            <a:outerShdw blurRad="50800" dist="38100" dir="10800000" algn="ctr"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sp>
        <p:nvSpPr>
          <p:cNvPr id="6147" name="Rectangle 3"/>
          <p:cNvSpPr>
            <a:spLocks noGrp="1" noChangeArrowheads="1"/>
          </p:cNvSpPr>
          <p:nvPr>
            <p:ph type="ctrTitle"/>
          </p:nvPr>
        </p:nvSpPr>
        <p:spPr>
          <a:xfrm>
            <a:off x="685800" y="2130426"/>
            <a:ext cx="7772400" cy="1470025"/>
          </a:xfrm>
        </p:spPr>
        <p:txBody>
          <a:bodyPr/>
          <a:lstStyle>
            <a:lvl1pPr>
              <a:defRPr sz="2800" baseline="0">
                <a:solidFill>
                  <a:srgbClr val="01632D"/>
                </a:solidFill>
              </a:defRPr>
            </a:lvl1pPr>
          </a:lstStyle>
          <a:p>
            <a:r>
              <a:rPr lang="en-US" smtClean="0"/>
              <a:t>Click to edit Master title style</a:t>
            </a:r>
            <a:endParaRPr lang="en-US" dirty="0"/>
          </a:p>
        </p:txBody>
      </p:sp>
      <p:sp>
        <p:nvSpPr>
          <p:cNvPr id="6148" name="Rectangle 4"/>
          <p:cNvSpPr>
            <a:spLocks noGrp="1" noChangeArrowheads="1"/>
          </p:cNvSpPr>
          <p:nvPr>
            <p:ph type="subTitle" idx="1"/>
          </p:nvPr>
        </p:nvSpPr>
        <p:spPr>
          <a:xfrm>
            <a:off x="685800" y="4059241"/>
            <a:ext cx="7696200" cy="1384431"/>
          </a:xfrm>
        </p:spPr>
        <p:txBody>
          <a:bodyPr/>
          <a:lstStyle>
            <a:lvl1pPr marL="0" indent="0">
              <a:spcAft>
                <a:spcPct val="0"/>
              </a:spcAft>
              <a:buFont typeface="Wingdings" pitchFamily="2" charset="2"/>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253431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r>
              <a:rPr lang="en-US" dirty="0" smtClean="0"/>
              <a:t>NWTRB Meeting June 2015</a:t>
            </a:r>
            <a:endParaRPr lang="en-US" dirty="0"/>
          </a:p>
        </p:txBody>
      </p:sp>
    </p:spTree>
    <p:extLst>
      <p:ext uri="{BB962C8B-B14F-4D97-AF65-F5344CB8AC3E}">
        <p14:creationId xmlns:p14="http://schemas.microsoft.com/office/powerpoint/2010/main" val="54459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defTabSz="457200">
              <a:defRPr smtClean="0">
                <a:ea typeface="ＭＳ Ｐゴシック" charset="-128"/>
                <a:cs typeface="ＭＳ Ｐゴシック" charset="-128"/>
              </a:defRPr>
            </a:lvl1pPr>
          </a:lstStyle>
          <a:p>
            <a:pPr>
              <a:defRPr/>
            </a:pPr>
            <a:endParaRPr lang="en-US" dirty="0"/>
          </a:p>
        </p:txBody>
      </p:sp>
      <p:sp>
        <p:nvSpPr>
          <p:cNvPr id="4" name="Rectangle 8"/>
          <p:cNvSpPr>
            <a:spLocks noGrp="1" noChangeArrowheads="1"/>
          </p:cNvSpPr>
          <p:nvPr>
            <p:ph type="ftr" sz="quarter" idx="11"/>
          </p:nvPr>
        </p:nvSpPr>
        <p:spPr/>
        <p:txBody>
          <a:bodyPr/>
          <a:lstStyle>
            <a:lvl1pPr defTabSz="457200">
              <a:defRPr smtClean="0">
                <a:ea typeface="ＭＳ Ｐゴシック" charset="-128"/>
                <a:cs typeface="ＭＳ Ｐゴシック" charset="-128"/>
              </a:defRPr>
            </a:lvl1pPr>
          </a:lstStyle>
          <a:p>
            <a:pPr>
              <a:defRPr/>
            </a:pPr>
            <a:r>
              <a:rPr lang="en-US" dirty="0" smtClean="0"/>
              <a:t>NWTRB Meeting June 2015</a:t>
            </a:r>
          </a:p>
          <a:p>
            <a:pPr>
              <a:defRPr/>
            </a:pPr>
            <a:endParaRPr lang="en-US" dirty="0" smtClean="0"/>
          </a:p>
          <a:p>
            <a:pPr>
              <a:defRPr/>
            </a:pPr>
            <a:endParaRPr lang="en-US" dirty="0"/>
          </a:p>
        </p:txBody>
      </p:sp>
    </p:spTree>
    <p:extLst>
      <p:ext uri="{BB962C8B-B14F-4D97-AF65-F5344CB8AC3E}">
        <p14:creationId xmlns:p14="http://schemas.microsoft.com/office/powerpoint/2010/main" val="362746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r>
              <a:rPr lang="en-US" dirty="0" smtClean="0"/>
              <a:t>Footer</a:t>
            </a:r>
            <a:endParaRPr lang="en-US" dirty="0"/>
          </a:p>
        </p:txBody>
      </p:sp>
    </p:spTree>
    <p:extLst>
      <p:ext uri="{BB962C8B-B14F-4D97-AF65-F5344CB8AC3E}">
        <p14:creationId xmlns:p14="http://schemas.microsoft.com/office/powerpoint/2010/main" val="41783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endParaRPr lang="en-US" dirty="0"/>
          </a:p>
        </p:txBody>
      </p:sp>
      <p:sp>
        <p:nvSpPr>
          <p:cNvPr id="4" name="Footer Placeholder 3"/>
          <p:cNvSpPr>
            <a:spLocks noGrp="1"/>
          </p:cNvSpPr>
          <p:nvPr>
            <p:ph type="ftr" sz="quarter" idx="11"/>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r>
              <a:rPr lang="en-US" dirty="0" smtClean="0"/>
              <a:t>Footer</a:t>
            </a:r>
            <a:endParaRPr lang="en-US" dirty="0"/>
          </a:p>
        </p:txBody>
      </p:sp>
    </p:spTree>
    <p:extLst>
      <p:ext uri="{BB962C8B-B14F-4D97-AF65-F5344CB8AC3E}">
        <p14:creationId xmlns:p14="http://schemas.microsoft.com/office/powerpoint/2010/main" val="42170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endParaRPr lang="en-US" dirty="0"/>
          </a:p>
        </p:txBody>
      </p:sp>
      <p:sp>
        <p:nvSpPr>
          <p:cNvPr id="3" name="Footer Placeholder 2"/>
          <p:cNvSpPr>
            <a:spLocks noGrp="1"/>
          </p:cNvSpPr>
          <p:nvPr>
            <p:ph type="ftr" sz="quarter" idx="11"/>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r>
              <a:rPr lang="en-US" dirty="0" smtClean="0"/>
              <a:t>Footer</a:t>
            </a:r>
            <a:endParaRPr lang="en-US" dirty="0"/>
          </a:p>
        </p:txBody>
      </p:sp>
    </p:spTree>
    <p:extLst>
      <p:ext uri="{BB962C8B-B14F-4D97-AF65-F5344CB8AC3E}">
        <p14:creationId xmlns:p14="http://schemas.microsoft.com/office/powerpoint/2010/main" val="420422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912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smtClean="0">
                <a:ea typeface="ＭＳ Ｐゴシック" charset="-128"/>
                <a:cs typeface="ＭＳ Ｐゴシック" charset="-128"/>
              </a:defRPr>
            </a:lvl1pPr>
          </a:lstStyle>
          <a:p>
            <a:pPr>
              <a:defRPr/>
            </a:pPr>
            <a:r>
              <a:rPr lang="en-US" dirty="0" smtClean="0"/>
              <a:t>Footer</a:t>
            </a:r>
            <a:endParaRPr lang="en-US" dirty="0"/>
          </a:p>
        </p:txBody>
      </p:sp>
    </p:spTree>
    <p:extLst>
      <p:ext uri="{BB962C8B-B14F-4D97-AF65-F5344CB8AC3E}">
        <p14:creationId xmlns:p14="http://schemas.microsoft.com/office/powerpoint/2010/main" val="110192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defTabSz="457200">
              <a:defRPr smtClean="0">
                <a:ea typeface="ＭＳ Ｐゴシック" charset="-128"/>
                <a:cs typeface="ＭＳ Ｐゴシック" charset="-128"/>
              </a:defRPr>
            </a:lvl1pPr>
          </a:lstStyle>
          <a:p>
            <a:pPr>
              <a:defRPr/>
            </a:pPr>
            <a:endParaRPr lang="en-US" dirty="0"/>
          </a:p>
        </p:txBody>
      </p:sp>
      <p:sp>
        <p:nvSpPr>
          <p:cNvPr id="4" name="Rectangle 8"/>
          <p:cNvSpPr>
            <a:spLocks noGrp="1" noChangeArrowheads="1"/>
          </p:cNvSpPr>
          <p:nvPr>
            <p:ph type="ftr" sz="quarter" idx="11"/>
          </p:nvPr>
        </p:nvSpPr>
        <p:spPr/>
        <p:txBody>
          <a:bodyPr/>
          <a:lstStyle>
            <a:lvl1pPr defTabSz="457200">
              <a:defRPr smtClean="0">
                <a:ea typeface="ＭＳ Ｐゴシック" charset="-128"/>
                <a:cs typeface="ＭＳ Ｐゴシック" charset="-128"/>
              </a:defRPr>
            </a:lvl1pPr>
          </a:lstStyle>
          <a:p>
            <a:pPr>
              <a:defRPr/>
            </a:pPr>
            <a:r>
              <a:rPr lang="en-US" dirty="0" smtClean="0"/>
              <a:t>Footer</a:t>
            </a:r>
            <a:endParaRPr lang="en-US" dirty="0"/>
          </a:p>
        </p:txBody>
      </p:sp>
    </p:spTree>
    <p:extLst>
      <p:ext uri="{BB962C8B-B14F-4D97-AF65-F5344CB8AC3E}">
        <p14:creationId xmlns:p14="http://schemas.microsoft.com/office/powerpoint/2010/main" val="9780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OE-NE LOGO (Vertital) 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87314"/>
            <a:ext cx="2743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895600" y="152400"/>
            <a:ext cx="579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6764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Line 5"/>
          <p:cNvSpPr>
            <a:spLocks noChangeShapeType="1"/>
          </p:cNvSpPr>
          <p:nvPr/>
        </p:nvSpPr>
        <p:spPr bwMode="auto">
          <a:xfrm>
            <a:off x="381000" y="14700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0" name="Line 6"/>
          <p:cNvSpPr>
            <a:spLocks noChangeShapeType="1"/>
          </p:cNvSpPr>
          <p:nvPr/>
        </p:nvSpPr>
        <p:spPr bwMode="auto">
          <a:xfrm>
            <a:off x="533400" y="15240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7" name="Rectangle 7"/>
          <p:cNvSpPr>
            <a:spLocks noGrp="1" noChangeArrowheads="1"/>
          </p:cNvSpPr>
          <p:nvPr>
            <p:ph type="dt" sz="half" idx="2"/>
          </p:nvPr>
        </p:nvSpPr>
        <p:spPr bwMode="auto">
          <a:xfrm>
            <a:off x="457200" y="6537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900" smtClean="0">
                <a:solidFill>
                  <a:srgbClr val="000000"/>
                </a:solidFill>
                <a:latin typeface="+mn-lt"/>
                <a:ea typeface="+mn-ea"/>
              </a:defRPr>
            </a:lvl1pPr>
          </a:lstStyle>
          <a:p>
            <a:pPr>
              <a:defRPr/>
            </a:pPr>
            <a:endParaRPr lang="en-US" dirty="0"/>
          </a:p>
        </p:txBody>
      </p:sp>
      <p:sp>
        <p:nvSpPr>
          <p:cNvPr id="5128" name="Rectangle 8"/>
          <p:cNvSpPr>
            <a:spLocks noGrp="1" noChangeArrowheads="1"/>
          </p:cNvSpPr>
          <p:nvPr>
            <p:ph type="ftr" sz="quarter" idx="3"/>
          </p:nvPr>
        </p:nvSpPr>
        <p:spPr bwMode="auto">
          <a:xfrm>
            <a:off x="2895600" y="6532563"/>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sz="900">
                <a:solidFill>
                  <a:srgbClr val="000000"/>
                </a:solidFill>
                <a:latin typeface="+mn-lt"/>
                <a:ea typeface="+mn-ea"/>
              </a:defRPr>
            </a:lvl1pPr>
          </a:lstStyle>
          <a:p>
            <a:pPr>
              <a:defRPr/>
            </a:pPr>
            <a:r>
              <a:rPr lang="en-US" dirty="0" smtClean="0"/>
              <a:t>NWTRB Meeting June 2015</a:t>
            </a:r>
          </a:p>
          <a:p>
            <a:pPr>
              <a:defRPr/>
            </a:pPr>
            <a:endParaRPr lang="en-US" dirty="0"/>
          </a:p>
        </p:txBody>
      </p:sp>
      <p:pic>
        <p:nvPicPr>
          <p:cNvPr id="1033" name="Picture 2" descr="C:\Users\w4v\AppData\Local\Microsoft\Windows\Temporary Internet Files\Content.Outlook\R6UVHY7U\NFST12.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18414" y="6408739"/>
            <a:ext cx="14573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
          <p:cNvSpPr txBox="1">
            <a:spLocks noChangeArrowheads="1"/>
          </p:cNvSpPr>
          <p:nvPr userDrawn="1"/>
        </p:nvSpPr>
        <p:spPr bwMode="auto">
          <a:xfrm>
            <a:off x="82549" y="6540500"/>
            <a:ext cx="3257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437F44A4-52AD-4628-96E7-AD8D26D2CBF0}" type="slidenum">
              <a:rPr lang="en-US" altLang="en-US" sz="900" smtClean="0"/>
              <a:pPr eaLnBrk="1" hangingPunct="1">
                <a:defRPr/>
              </a:pPr>
              <a:t>‹#›</a:t>
            </a:fld>
            <a:endParaRPr lang="en-US" altLang="en-US" sz="900" dirty="0" smtClean="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1B5527"/>
          </a:solidFill>
          <a:latin typeface="+mj-lt"/>
          <a:ea typeface="+mj-ea"/>
          <a:cs typeface="+mj-cs"/>
        </a:defRPr>
      </a:lvl1pPr>
      <a:lvl2pPr algn="l" rtl="0" eaLnBrk="0" fontAlgn="base" hangingPunct="0">
        <a:spcBef>
          <a:spcPct val="0"/>
        </a:spcBef>
        <a:spcAft>
          <a:spcPct val="0"/>
        </a:spcAft>
        <a:defRPr sz="2400" b="1">
          <a:solidFill>
            <a:srgbClr val="1B5527"/>
          </a:solidFill>
          <a:latin typeface="Arial" charset="0"/>
        </a:defRPr>
      </a:lvl2pPr>
      <a:lvl3pPr algn="l" rtl="0" eaLnBrk="0" fontAlgn="base" hangingPunct="0">
        <a:spcBef>
          <a:spcPct val="0"/>
        </a:spcBef>
        <a:spcAft>
          <a:spcPct val="0"/>
        </a:spcAft>
        <a:defRPr sz="2400" b="1">
          <a:solidFill>
            <a:srgbClr val="1B5527"/>
          </a:solidFill>
          <a:latin typeface="Arial" charset="0"/>
        </a:defRPr>
      </a:lvl3pPr>
      <a:lvl4pPr algn="l" rtl="0" eaLnBrk="0" fontAlgn="base" hangingPunct="0">
        <a:spcBef>
          <a:spcPct val="0"/>
        </a:spcBef>
        <a:spcAft>
          <a:spcPct val="0"/>
        </a:spcAft>
        <a:defRPr sz="2400" b="1">
          <a:solidFill>
            <a:srgbClr val="1B5527"/>
          </a:solidFill>
          <a:latin typeface="Arial" charset="0"/>
        </a:defRPr>
      </a:lvl4pPr>
      <a:lvl5pPr algn="l" rtl="0" eaLnBrk="0" fontAlgn="base" hangingPunct="0">
        <a:spcBef>
          <a:spcPct val="0"/>
        </a:spcBef>
        <a:spcAft>
          <a:spcPct val="0"/>
        </a:spcAft>
        <a:defRPr sz="2400" b="1">
          <a:solidFill>
            <a:srgbClr val="1B5527"/>
          </a:solidFill>
          <a:latin typeface="Arial" charset="0"/>
        </a:defRPr>
      </a:lvl5pPr>
      <a:lvl6pPr marL="457200" algn="l" rtl="0" fontAlgn="base">
        <a:spcBef>
          <a:spcPct val="0"/>
        </a:spcBef>
        <a:spcAft>
          <a:spcPct val="0"/>
        </a:spcAft>
        <a:defRPr sz="2400" b="1">
          <a:solidFill>
            <a:srgbClr val="1B5527"/>
          </a:solidFill>
          <a:latin typeface="Arial" charset="0"/>
        </a:defRPr>
      </a:lvl6pPr>
      <a:lvl7pPr marL="914400" algn="l" rtl="0" fontAlgn="base">
        <a:spcBef>
          <a:spcPct val="0"/>
        </a:spcBef>
        <a:spcAft>
          <a:spcPct val="0"/>
        </a:spcAft>
        <a:defRPr sz="2400" b="1">
          <a:solidFill>
            <a:srgbClr val="1B5527"/>
          </a:solidFill>
          <a:latin typeface="Arial" charset="0"/>
        </a:defRPr>
      </a:lvl7pPr>
      <a:lvl8pPr marL="1371600" algn="l" rtl="0" fontAlgn="base">
        <a:spcBef>
          <a:spcPct val="0"/>
        </a:spcBef>
        <a:spcAft>
          <a:spcPct val="0"/>
        </a:spcAft>
        <a:defRPr sz="2400" b="1">
          <a:solidFill>
            <a:srgbClr val="1B5527"/>
          </a:solidFill>
          <a:latin typeface="Arial" charset="0"/>
        </a:defRPr>
      </a:lvl8pPr>
      <a:lvl9pPr marL="1828800" algn="l" rtl="0" fontAlgn="base">
        <a:spcBef>
          <a:spcPct val="0"/>
        </a:spcBef>
        <a:spcAft>
          <a:spcPct val="0"/>
        </a:spcAft>
        <a:defRPr sz="2400" b="1">
          <a:solidFill>
            <a:srgbClr val="1B5527"/>
          </a:solidFill>
          <a:latin typeface="Arial" charset="0"/>
        </a:defRPr>
      </a:lvl9pPr>
    </p:titleStyle>
    <p:bodyStyle>
      <a:lvl1pPr marL="231775" indent="-231775" algn="l" rtl="0" eaLnBrk="0" fontAlgn="base" hangingPunct="0">
        <a:spcBef>
          <a:spcPct val="0"/>
        </a:spcBef>
        <a:spcAft>
          <a:spcPct val="20000"/>
        </a:spcAft>
        <a:buClr>
          <a:srgbClr val="1B5527"/>
        </a:buClr>
        <a:buFont typeface="Wingdings" pitchFamily="2" charset="2"/>
        <a:buChar char="n"/>
        <a:defRPr sz="2000" b="1">
          <a:solidFill>
            <a:schemeClr val="tx1"/>
          </a:solidFill>
          <a:latin typeface="+mn-lt"/>
          <a:ea typeface="+mn-ea"/>
          <a:cs typeface="+mn-cs"/>
        </a:defRPr>
      </a:lvl1pPr>
      <a:lvl2pPr marL="571500" indent="-225425" algn="l" rtl="0" eaLnBrk="0" fontAlgn="base" hangingPunct="0">
        <a:spcBef>
          <a:spcPct val="0"/>
        </a:spcBef>
        <a:spcAft>
          <a:spcPct val="20000"/>
        </a:spcAft>
        <a:buClr>
          <a:srgbClr val="1B5527"/>
        </a:buClr>
        <a:buSzPct val="110000"/>
        <a:buFont typeface="Symbol" pitchFamily="18" charset="2"/>
        <a:buChar char="·"/>
        <a:defRPr>
          <a:solidFill>
            <a:schemeClr val="tx1"/>
          </a:solidFill>
          <a:latin typeface="+mn-lt"/>
        </a:defRPr>
      </a:lvl2pPr>
      <a:lvl3pPr marL="914400" indent="-228600" algn="l" rtl="0" eaLnBrk="0" fontAlgn="base" hangingPunct="0">
        <a:spcBef>
          <a:spcPct val="0"/>
        </a:spcBef>
        <a:spcAft>
          <a:spcPct val="20000"/>
        </a:spcAft>
        <a:buClr>
          <a:srgbClr val="1B5527"/>
        </a:buClr>
        <a:buSzPct val="110000"/>
        <a:buFont typeface="Arial" charset="0"/>
        <a:buChar char="–"/>
        <a:defRPr sz="1600">
          <a:solidFill>
            <a:schemeClr val="tx1"/>
          </a:solidFill>
          <a:latin typeface="+mn-lt"/>
        </a:defRPr>
      </a:lvl3pPr>
      <a:lvl4pPr marL="1257300" indent="-228600" algn="l" rtl="0" eaLnBrk="0" fontAlgn="base" hangingPunct="0">
        <a:spcBef>
          <a:spcPct val="0"/>
        </a:spcBef>
        <a:spcAft>
          <a:spcPct val="20000"/>
        </a:spcAft>
        <a:buClr>
          <a:srgbClr val="1B5527"/>
        </a:buClr>
        <a:buChar char="•"/>
        <a:defRPr sz="1400">
          <a:solidFill>
            <a:schemeClr val="tx1"/>
          </a:solidFill>
          <a:latin typeface="+mn-lt"/>
        </a:defRPr>
      </a:lvl4pPr>
      <a:lvl5pPr marL="1600200" indent="-228600" algn="l" rtl="0" eaLnBrk="0" fontAlgn="base" hangingPunct="0">
        <a:spcBef>
          <a:spcPct val="0"/>
        </a:spcBef>
        <a:spcAft>
          <a:spcPct val="20000"/>
        </a:spcAft>
        <a:buClr>
          <a:srgbClr val="1B5527"/>
        </a:buClr>
        <a:buChar char="»"/>
        <a:defRPr sz="1200">
          <a:solidFill>
            <a:schemeClr val="tx1"/>
          </a:solidFill>
          <a:latin typeface="+mn-lt"/>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16476" y="1783291"/>
            <a:ext cx="5147113" cy="4659313"/>
          </a:xfrm>
        </p:spPr>
        <p:txBody>
          <a:bodyPr/>
          <a:lstStyle/>
          <a:p>
            <a:pPr eaLnBrk="1" hangingPunct="1">
              <a:lnSpc>
                <a:spcPct val="90000"/>
              </a:lnSpc>
              <a:spcBef>
                <a:spcPts val="1400"/>
              </a:spcBef>
            </a:pPr>
            <a:r>
              <a:rPr lang="en-US" sz="3200" dirty="0" smtClean="0">
                <a:ea typeface="ＭＳ Ｐゴシック"/>
                <a:cs typeface="ＭＳ Ｐゴシック"/>
              </a:rPr>
              <a:t>Standardized Transportation, Aging,     and Disposal (STAD) Canister Design</a:t>
            </a:r>
            <a:r>
              <a:rPr lang="en-US" dirty="0" smtClean="0">
                <a:ea typeface="ＭＳ Ｐゴシック" pitchFamily="34" charset="-128"/>
              </a:rPr>
              <a:t/>
            </a:r>
            <a:br>
              <a:rPr lang="en-US" dirty="0" smtClean="0">
                <a:ea typeface="ＭＳ Ｐゴシック" pitchFamily="34" charset="-128"/>
              </a:rPr>
            </a:br>
            <a:r>
              <a:rPr lang="en-US" altLang="en-US" i="1" dirty="0" smtClean="0">
                <a:ea typeface="ＭＳ Ｐゴシック" pitchFamily="34" charset="-128"/>
              </a:rPr>
              <a:t/>
            </a:r>
            <a:br>
              <a:rPr lang="en-US" altLang="en-US" i="1" dirty="0" smtClean="0">
                <a:ea typeface="ＭＳ Ｐゴシック" pitchFamily="34" charset="-128"/>
              </a:rPr>
            </a:br>
            <a:r>
              <a:rPr lang="en-US" altLang="en-US" sz="2400" dirty="0" smtClean="0">
                <a:solidFill>
                  <a:schemeClr val="tx1"/>
                </a:solidFill>
                <a:ea typeface="ＭＳ Ｐゴシック" pitchFamily="34" charset="-128"/>
              </a:rPr>
              <a:t>Josh Jarrell, Ph.D.</a:t>
            </a:r>
            <a:br>
              <a:rPr lang="en-US" altLang="en-US" sz="2400" dirty="0" smtClean="0">
                <a:solidFill>
                  <a:schemeClr val="tx1"/>
                </a:solidFill>
                <a:ea typeface="ＭＳ Ｐゴシック" pitchFamily="34" charset="-128"/>
              </a:rPr>
            </a:br>
            <a:r>
              <a:rPr lang="en-US" altLang="en-US" sz="1600" b="0" dirty="0" smtClean="0">
                <a:solidFill>
                  <a:schemeClr val="tx1"/>
                </a:solidFill>
                <a:ea typeface="ＭＳ Ｐゴシック" pitchFamily="34" charset="-128"/>
              </a:rPr>
              <a:t>R&amp;D Staff, Used Fuel Systems Group, ORNL</a:t>
            </a:r>
            <a:br>
              <a:rPr lang="en-US" altLang="en-US" sz="1600" b="0" dirty="0" smtClean="0">
                <a:solidFill>
                  <a:schemeClr val="tx1"/>
                </a:solidFill>
                <a:ea typeface="ＭＳ Ｐゴシック" pitchFamily="34" charset="-128"/>
              </a:rPr>
            </a:br>
            <a:r>
              <a:rPr lang="en-US" altLang="en-US" sz="1600" b="0" dirty="0" smtClean="0">
                <a:solidFill>
                  <a:schemeClr val="tx1"/>
                </a:solidFill>
                <a:ea typeface="ＭＳ Ｐゴシック" pitchFamily="34" charset="-128"/>
              </a:rPr>
              <a:t>Strategic Crosscuts Control Account Manager, NFST</a:t>
            </a:r>
            <a:r>
              <a:rPr lang="en-US" altLang="en-US" sz="1500" b="0" dirty="0" smtClean="0">
                <a:solidFill>
                  <a:schemeClr val="tx1"/>
                </a:solidFill>
                <a:ea typeface="ＭＳ Ｐゴシック" pitchFamily="34" charset="-128"/>
              </a:rPr>
              <a:t/>
            </a:r>
            <a:br>
              <a:rPr lang="en-US" altLang="en-US" sz="1500" b="0" dirty="0" smtClean="0">
                <a:solidFill>
                  <a:schemeClr val="tx1"/>
                </a:solidFill>
                <a:ea typeface="ＭＳ Ｐゴシック" pitchFamily="34" charset="-128"/>
              </a:rPr>
            </a:br>
            <a:r>
              <a:rPr lang="en-US" altLang="en-US" sz="1500" b="0" dirty="0" smtClean="0">
                <a:solidFill>
                  <a:schemeClr val="tx1"/>
                </a:solidFill>
                <a:ea typeface="ＭＳ Ｐゴシック" pitchFamily="34" charset="-128"/>
              </a:rPr>
              <a:t/>
            </a:r>
            <a:br>
              <a:rPr lang="en-US" altLang="en-US" sz="1500" b="0" dirty="0" smtClean="0">
                <a:solidFill>
                  <a:schemeClr val="tx1"/>
                </a:solidFill>
                <a:ea typeface="ＭＳ Ｐゴシック" pitchFamily="34" charset="-128"/>
              </a:rPr>
            </a:br>
            <a:r>
              <a:rPr lang="en-US" altLang="en-US" sz="1500" b="0" dirty="0">
                <a:solidFill>
                  <a:schemeClr val="tx1"/>
                </a:solidFill>
                <a:ea typeface="ＭＳ Ｐゴシック" pitchFamily="34" charset="-128"/>
              </a:rPr>
              <a:t/>
            </a:r>
            <a:br>
              <a:rPr lang="en-US" altLang="en-US" sz="1500" b="0" dirty="0">
                <a:solidFill>
                  <a:schemeClr val="tx1"/>
                </a:solidFill>
                <a:ea typeface="ＭＳ Ｐゴシック" pitchFamily="34" charset="-128"/>
              </a:rPr>
            </a:br>
            <a:r>
              <a:rPr lang="en-US" altLang="en-US" sz="1500" b="0" dirty="0" smtClean="0">
                <a:solidFill>
                  <a:schemeClr val="tx1"/>
                </a:solidFill>
                <a:ea typeface="ＭＳ Ｐゴシック" pitchFamily="34" charset="-128"/>
              </a:rPr>
              <a:t/>
            </a:r>
            <a:br>
              <a:rPr lang="en-US" altLang="en-US" sz="1500" b="0" dirty="0" smtClean="0">
                <a:solidFill>
                  <a:schemeClr val="tx1"/>
                </a:solidFill>
                <a:ea typeface="ＭＳ Ｐゴシック" pitchFamily="34" charset="-128"/>
              </a:rPr>
            </a:br>
            <a:r>
              <a:rPr lang="en-US" altLang="en-US" sz="1500" b="0" dirty="0" smtClean="0">
                <a:solidFill>
                  <a:schemeClr val="tx1"/>
                </a:solidFill>
                <a:ea typeface="ＭＳ Ｐゴシック" pitchFamily="34" charset="-128"/>
              </a:rPr>
              <a:t/>
            </a:r>
            <a:br>
              <a:rPr lang="en-US" altLang="en-US" sz="1500" b="0" dirty="0" smtClean="0">
                <a:solidFill>
                  <a:schemeClr val="tx1"/>
                </a:solidFill>
                <a:ea typeface="ＭＳ Ｐゴシック" pitchFamily="34" charset="-128"/>
              </a:rPr>
            </a:br>
            <a:r>
              <a:rPr lang="en-US" altLang="en-US" sz="1500" b="0" dirty="0" smtClean="0">
                <a:solidFill>
                  <a:schemeClr val="tx1"/>
                </a:solidFill>
                <a:ea typeface="ＭＳ Ｐゴシック" pitchFamily="34" charset="-128"/>
              </a:rPr>
              <a:t>Nuclear Waste Technical Review Board</a:t>
            </a:r>
            <a:br>
              <a:rPr lang="en-US" altLang="en-US" sz="1500" b="0" dirty="0" smtClean="0">
                <a:solidFill>
                  <a:schemeClr val="tx1"/>
                </a:solidFill>
                <a:ea typeface="ＭＳ Ｐゴシック" pitchFamily="34" charset="-128"/>
              </a:rPr>
            </a:br>
            <a:r>
              <a:rPr lang="en-US" altLang="en-US" sz="1500" b="0" dirty="0" smtClean="0">
                <a:solidFill>
                  <a:schemeClr val="tx1"/>
                </a:solidFill>
                <a:ea typeface="ＭＳ Ｐゴシック" pitchFamily="34" charset="-128"/>
              </a:rPr>
              <a:t>June 24, 2015</a:t>
            </a:r>
            <a:br>
              <a:rPr lang="en-US" altLang="en-US" sz="1500" b="0" dirty="0" smtClean="0">
                <a:solidFill>
                  <a:schemeClr val="tx1"/>
                </a:solidFill>
                <a:ea typeface="ＭＳ Ｐゴシック" pitchFamily="34" charset="-128"/>
              </a:rPr>
            </a:br>
            <a:r>
              <a:rPr lang="en-US" altLang="en-US" sz="1500" b="0" dirty="0" smtClean="0">
                <a:solidFill>
                  <a:schemeClr val="tx1"/>
                </a:solidFill>
                <a:ea typeface="ＭＳ Ｐゴシック" pitchFamily="34" charset="-128"/>
              </a:rPr>
              <a:t>Golden, Co</a:t>
            </a:r>
            <a:endParaRPr lang="en-US" alt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Safety Functional Requirements Differences</a:t>
            </a:r>
            <a:endParaRPr lang="en-US" dirty="0"/>
          </a:p>
        </p:txBody>
      </p:sp>
      <p:sp>
        <p:nvSpPr>
          <p:cNvPr id="3" name="Content Placeholder 2"/>
          <p:cNvSpPr>
            <a:spLocks noGrp="1"/>
          </p:cNvSpPr>
          <p:nvPr>
            <p:ph idx="1"/>
          </p:nvPr>
        </p:nvSpPr>
        <p:spPr>
          <a:xfrm>
            <a:off x="465667" y="1515534"/>
            <a:ext cx="8229600" cy="4724400"/>
          </a:xfrm>
        </p:spPr>
        <p:txBody>
          <a:bodyPr/>
          <a:lstStyle/>
          <a:p>
            <a:endParaRPr lang="en-US" dirty="0" smtClean="0"/>
          </a:p>
          <a:p>
            <a:pPr lvl="1"/>
            <a:endParaRPr lang="en-US" dirty="0" smtClean="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03138355"/>
              </p:ext>
            </p:extLst>
          </p:nvPr>
        </p:nvGraphicFramePr>
        <p:xfrm>
          <a:off x="376673" y="1627856"/>
          <a:ext cx="7882467" cy="4213434"/>
        </p:xfrm>
        <a:graphic>
          <a:graphicData uri="http://schemas.openxmlformats.org/drawingml/2006/table">
            <a:tbl>
              <a:tblPr firstRow="1" bandRow="1">
                <a:tableStyleId>{5C22544A-7EE6-4342-B048-85BDC9FD1C3A}</a:tableStyleId>
              </a:tblPr>
              <a:tblGrid>
                <a:gridCol w="1627728"/>
                <a:gridCol w="2952739"/>
                <a:gridCol w="3302000"/>
              </a:tblGrid>
              <a:tr h="290224">
                <a:tc>
                  <a:txBody>
                    <a:bodyPr/>
                    <a:lstStyle/>
                    <a:p>
                      <a:pPr algn="ctr"/>
                      <a:r>
                        <a:rPr lang="en-US" sz="1400" b="1" dirty="0" smtClean="0">
                          <a:solidFill>
                            <a:schemeClr val="tx1"/>
                          </a:solidFill>
                        </a:rPr>
                        <a:t>Parameter</a:t>
                      </a:r>
                      <a:endParaRPr lang="en-US" sz="1400" b="1" dirty="0">
                        <a:solidFill>
                          <a:schemeClr val="tx1"/>
                        </a:solidFill>
                      </a:endParaRPr>
                    </a:p>
                  </a:txBody>
                  <a:tcPr/>
                </a:tc>
                <a:tc>
                  <a:txBody>
                    <a:bodyPr/>
                    <a:lstStyle/>
                    <a:p>
                      <a:pPr algn="ctr"/>
                      <a:r>
                        <a:rPr lang="en-US" sz="1400" b="1" dirty="0" smtClean="0">
                          <a:solidFill>
                            <a:schemeClr val="tx1"/>
                          </a:solidFill>
                        </a:rPr>
                        <a:t>STAD</a:t>
                      </a:r>
                      <a:endParaRPr lang="en-US" sz="1400" b="1" dirty="0">
                        <a:solidFill>
                          <a:schemeClr val="tx1"/>
                        </a:solidFill>
                      </a:endParaRPr>
                    </a:p>
                  </a:txBody>
                  <a:tcPr/>
                </a:tc>
                <a:tc>
                  <a:txBody>
                    <a:bodyPr/>
                    <a:lstStyle/>
                    <a:p>
                      <a:pPr algn="ctr"/>
                      <a:r>
                        <a:rPr lang="en-US" sz="1400" b="1" dirty="0" smtClean="0">
                          <a:solidFill>
                            <a:schemeClr val="tx1"/>
                          </a:solidFill>
                        </a:rPr>
                        <a:t>TAD</a:t>
                      </a:r>
                      <a:endParaRPr lang="en-US" sz="1400" b="1" dirty="0">
                        <a:solidFill>
                          <a:schemeClr val="tx1"/>
                        </a:solidFill>
                      </a:endParaRPr>
                    </a:p>
                  </a:txBody>
                  <a:tcPr/>
                </a:tc>
              </a:tr>
              <a:tr h="1128184">
                <a:tc>
                  <a:txBody>
                    <a:bodyPr/>
                    <a:lstStyle/>
                    <a:p>
                      <a:r>
                        <a:rPr lang="en-US" sz="1400" b="1" dirty="0" smtClean="0"/>
                        <a:t>Structural</a:t>
                      </a:r>
                      <a:endParaRPr lang="en-US" sz="1400" b="1" dirty="0"/>
                    </a:p>
                  </a:txBody>
                  <a:tcPr/>
                </a:tc>
                <a:tc>
                  <a:txBody>
                    <a:bodyPr/>
                    <a:lstStyle/>
                    <a:p>
                      <a:r>
                        <a:rPr lang="en-US" sz="1400" dirty="0" smtClean="0"/>
                        <a:t>No</a:t>
                      </a:r>
                      <a:r>
                        <a:rPr lang="en-US" sz="1400" baseline="0" dirty="0" smtClean="0"/>
                        <a:t> requirements beyond meeting 10 CFR Parts 71 and 72</a:t>
                      </a:r>
                    </a:p>
                  </a:txBody>
                  <a:tcPr/>
                </a:tc>
                <a:tc>
                  <a:txBody>
                    <a:bodyPr/>
                    <a:lstStyle/>
                    <a:p>
                      <a:r>
                        <a:rPr lang="en-US" sz="1400" dirty="0" smtClean="0"/>
                        <a:t>Several requirements based on potential</a:t>
                      </a:r>
                      <a:r>
                        <a:rPr lang="en-US" sz="1400" baseline="0" dirty="0" smtClean="0"/>
                        <a:t> structural loads at YMP facilities (both operational and natural phenomena) </a:t>
                      </a:r>
                      <a:endParaRPr lang="en-US" sz="1400" dirty="0"/>
                    </a:p>
                  </a:txBody>
                  <a:tcPr/>
                </a:tc>
              </a:tr>
              <a:tr h="1195490">
                <a:tc>
                  <a:txBody>
                    <a:bodyPr/>
                    <a:lstStyle/>
                    <a:p>
                      <a:r>
                        <a:rPr lang="en-US" sz="1400" b="1" dirty="0" smtClean="0"/>
                        <a:t>Thermal during</a:t>
                      </a:r>
                      <a:r>
                        <a:rPr lang="en-US" sz="1400" b="1" baseline="0" dirty="0" smtClean="0"/>
                        <a:t> loading, storage, and transportation</a:t>
                      </a:r>
                      <a:endParaRPr lang="en-US" sz="1400" b="1" dirty="0"/>
                    </a:p>
                  </a:txBody>
                  <a:tcPr/>
                </a:tc>
                <a:tc>
                  <a:txBody>
                    <a:bodyPr/>
                    <a:lstStyle/>
                    <a:p>
                      <a:r>
                        <a:rPr lang="en-US" sz="1400" dirty="0" smtClean="0"/>
                        <a:t>Maintain cladding</a:t>
                      </a:r>
                      <a:r>
                        <a:rPr lang="en-US" sz="1400" baseline="0" dirty="0" smtClean="0"/>
                        <a:t> temperature below 400</a:t>
                      </a:r>
                      <a:r>
                        <a:rPr lang="en-US" sz="1400" baseline="30000" dirty="0" smtClean="0"/>
                        <a:t>o</a:t>
                      </a:r>
                      <a:r>
                        <a:rPr lang="en-US" sz="1400" baseline="0" dirty="0" smtClean="0"/>
                        <a:t>C</a:t>
                      </a:r>
                      <a:endParaRPr lang="en-US" sz="1400" dirty="0"/>
                    </a:p>
                  </a:txBody>
                  <a:tcPr/>
                </a:tc>
                <a:tc>
                  <a:txBody>
                    <a:bodyPr/>
                    <a:lstStyle/>
                    <a:p>
                      <a:r>
                        <a:rPr lang="en-US" sz="1400" dirty="0" smtClean="0"/>
                        <a:t>Same</a:t>
                      </a:r>
                      <a:endParaRPr lang="en-US" sz="1400" dirty="0"/>
                    </a:p>
                  </a:txBody>
                  <a:tcPr/>
                </a:tc>
              </a:tr>
              <a:tr h="1128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Thermal during</a:t>
                      </a:r>
                      <a:r>
                        <a:rPr lang="en-US" sz="1400" b="1" baseline="0" dirty="0" smtClean="0"/>
                        <a:t> disposal</a:t>
                      </a:r>
                      <a:endParaRPr lang="en-US" sz="1400" b="1" dirty="0" smtClean="0"/>
                    </a:p>
                    <a:p>
                      <a:endParaRPr lang="en-US" sz="1400" b="1" dirty="0"/>
                    </a:p>
                  </a:txBody>
                  <a:tcPr/>
                </a:tc>
                <a:tc>
                  <a:txBody>
                    <a:bodyPr/>
                    <a:lstStyle/>
                    <a:p>
                      <a:r>
                        <a:rPr lang="en-US" sz="1400" dirty="0" smtClean="0"/>
                        <a:t>Design the canister internal structure to maintain the cladding </a:t>
                      </a:r>
                      <a:r>
                        <a:rPr lang="en-US" sz="1400" baseline="0" dirty="0" smtClean="0"/>
                        <a:t>temperature below 400</a:t>
                      </a:r>
                      <a:r>
                        <a:rPr lang="en-US" sz="1400" baseline="30000" dirty="0" smtClean="0"/>
                        <a:t>o</a:t>
                      </a:r>
                      <a:r>
                        <a:rPr lang="en-US" sz="1400" baseline="0" dirty="0" smtClean="0"/>
                        <a:t>C based on two disposal-related boundary conditions (heat output and canister surface temperature) for each of the three canister sizes</a:t>
                      </a:r>
                      <a:endParaRPr lang="en-US" sz="1400" dirty="0"/>
                    </a:p>
                  </a:txBody>
                  <a:tcPr/>
                </a:tc>
                <a:tc>
                  <a:txBody>
                    <a:bodyPr/>
                    <a:lstStyle/>
                    <a:p>
                      <a:r>
                        <a:rPr lang="en-US" sz="1400" dirty="0" smtClean="0"/>
                        <a:t>Design the canister internal structure to maintain the</a:t>
                      </a:r>
                      <a:r>
                        <a:rPr lang="en-US" sz="1400" baseline="0" dirty="0" smtClean="0"/>
                        <a:t> cladding</a:t>
                      </a:r>
                      <a:r>
                        <a:rPr lang="en-US" sz="1400" dirty="0" smtClean="0"/>
                        <a:t> </a:t>
                      </a:r>
                      <a:r>
                        <a:rPr lang="en-US" sz="1400" baseline="0" dirty="0" smtClean="0"/>
                        <a:t>temperature below 350</a:t>
                      </a:r>
                      <a:r>
                        <a:rPr lang="en-US" sz="1400" baseline="30000" dirty="0" smtClean="0"/>
                        <a:t>o</a:t>
                      </a:r>
                      <a:r>
                        <a:rPr lang="en-US" sz="1400" baseline="0" dirty="0" smtClean="0"/>
                        <a:t>C</a:t>
                      </a:r>
                      <a:endParaRPr lang="en-US" sz="1400" dirty="0"/>
                    </a:p>
                  </a:txBody>
                  <a:tcPr/>
                </a:tc>
              </a:tr>
            </a:tbl>
          </a:graphicData>
        </a:graphic>
      </p:graphicFrame>
      <p:sp>
        <p:nvSpPr>
          <p:cNvPr id="6" name="Footer Placeholder 3"/>
          <p:cNvSpPr>
            <a:spLocks noGrp="1"/>
          </p:cNvSpPr>
          <p:nvPr>
            <p:ph type="ftr" sz="quarter" idx="11"/>
          </p:nvPr>
        </p:nvSpPr>
        <p:spPr>
          <a:xfrm>
            <a:off x="2895600" y="6532563"/>
            <a:ext cx="3352800" cy="476250"/>
          </a:xfrm>
        </p:spPr>
        <p:txBody>
          <a:bodyPr/>
          <a:lstStyle/>
          <a:p>
            <a:pPr>
              <a:defRPr/>
            </a:pPr>
            <a:r>
              <a:rPr lang="en-US" dirty="0" smtClean="0"/>
              <a:t>NWTRB Meeting June 2015</a:t>
            </a:r>
            <a:endParaRPr lang="en-US" dirty="0"/>
          </a:p>
        </p:txBody>
      </p:sp>
    </p:spTree>
    <p:extLst>
      <p:ext uri="{BB962C8B-B14F-4D97-AF65-F5344CB8AC3E}">
        <p14:creationId xmlns:p14="http://schemas.microsoft.com/office/powerpoint/2010/main" val="350768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Safety Functional Requirements Differences</a:t>
            </a:r>
            <a:endParaRPr lang="en-US" dirty="0"/>
          </a:p>
        </p:txBody>
      </p:sp>
      <p:sp>
        <p:nvSpPr>
          <p:cNvPr id="3" name="Content Placeholder 2"/>
          <p:cNvSpPr>
            <a:spLocks noGrp="1"/>
          </p:cNvSpPr>
          <p:nvPr>
            <p:ph idx="1"/>
          </p:nvPr>
        </p:nvSpPr>
        <p:spPr>
          <a:xfrm>
            <a:off x="465667" y="1515534"/>
            <a:ext cx="8229600" cy="4724400"/>
          </a:xfrm>
        </p:spPr>
        <p:txBody>
          <a:bodyPr/>
          <a:lstStyle/>
          <a:p>
            <a:endParaRPr lang="en-US" dirty="0" smtClean="0"/>
          </a:p>
          <a:p>
            <a:pPr lvl="1"/>
            <a:endParaRPr lang="en-US" dirty="0" smtClean="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6952191"/>
              </p:ext>
            </p:extLst>
          </p:nvPr>
        </p:nvGraphicFramePr>
        <p:xfrm>
          <a:off x="375637" y="1627136"/>
          <a:ext cx="7882467" cy="4694478"/>
        </p:xfrm>
        <a:graphic>
          <a:graphicData uri="http://schemas.openxmlformats.org/drawingml/2006/table">
            <a:tbl>
              <a:tblPr firstRow="1" bandRow="1">
                <a:tableStyleId>{5C22544A-7EE6-4342-B048-85BDC9FD1C3A}</a:tableStyleId>
              </a:tblPr>
              <a:tblGrid>
                <a:gridCol w="1620124"/>
                <a:gridCol w="2960343"/>
                <a:gridCol w="3302000"/>
              </a:tblGrid>
              <a:tr h="282304">
                <a:tc>
                  <a:txBody>
                    <a:bodyPr/>
                    <a:lstStyle/>
                    <a:p>
                      <a:pPr algn="ctr"/>
                      <a:r>
                        <a:rPr lang="en-US" sz="1400" b="1" dirty="0" smtClean="0">
                          <a:solidFill>
                            <a:schemeClr val="tx1"/>
                          </a:solidFill>
                        </a:rPr>
                        <a:t>Parameter</a:t>
                      </a:r>
                      <a:endParaRPr lang="en-US" sz="1400" b="1" dirty="0">
                        <a:solidFill>
                          <a:schemeClr val="tx1"/>
                        </a:solidFill>
                      </a:endParaRPr>
                    </a:p>
                  </a:txBody>
                  <a:tcPr/>
                </a:tc>
                <a:tc>
                  <a:txBody>
                    <a:bodyPr/>
                    <a:lstStyle/>
                    <a:p>
                      <a:pPr algn="ctr"/>
                      <a:r>
                        <a:rPr lang="en-US" sz="1400" b="1" dirty="0" smtClean="0">
                          <a:solidFill>
                            <a:schemeClr val="tx1"/>
                          </a:solidFill>
                        </a:rPr>
                        <a:t>STAD</a:t>
                      </a:r>
                      <a:endParaRPr lang="en-US" sz="1400" b="1" dirty="0">
                        <a:solidFill>
                          <a:schemeClr val="tx1"/>
                        </a:solidFill>
                      </a:endParaRPr>
                    </a:p>
                  </a:txBody>
                  <a:tcPr/>
                </a:tc>
                <a:tc>
                  <a:txBody>
                    <a:bodyPr/>
                    <a:lstStyle/>
                    <a:p>
                      <a:pPr algn="ctr"/>
                      <a:r>
                        <a:rPr lang="en-US" sz="1400" b="1" dirty="0" smtClean="0">
                          <a:solidFill>
                            <a:schemeClr val="tx1"/>
                          </a:solidFill>
                        </a:rPr>
                        <a:t>TAD</a:t>
                      </a:r>
                      <a:endParaRPr lang="en-US" sz="1400" b="1" dirty="0">
                        <a:solidFill>
                          <a:schemeClr val="tx1"/>
                        </a:solidFill>
                      </a:endParaRPr>
                    </a:p>
                  </a:txBody>
                  <a:tcPr/>
                </a:tc>
              </a:tr>
              <a:tr h="745064">
                <a:tc>
                  <a:txBody>
                    <a:bodyPr/>
                    <a:lstStyle/>
                    <a:p>
                      <a:r>
                        <a:rPr lang="en-US" sz="1400" b="1" dirty="0" smtClean="0"/>
                        <a:t>Radiation</a:t>
                      </a:r>
                      <a:r>
                        <a:rPr lang="en-US" sz="1400" b="1" baseline="0" dirty="0" smtClean="0"/>
                        <a:t> protection and shielding</a:t>
                      </a:r>
                      <a:endParaRPr lang="en-US" sz="1400" b="1" dirty="0"/>
                    </a:p>
                  </a:txBody>
                  <a:tcPr/>
                </a:tc>
                <a:tc>
                  <a:txBody>
                    <a:bodyPr/>
                    <a:lstStyle/>
                    <a:p>
                      <a:r>
                        <a:rPr lang="en-US" sz="1400" dirty="0" smtClean="0"/>
                        <a:t>No</a:t>
                      </a:r>
                      <a:r>
                        <a:rPr lang="en-US" sz="1400" baseline="0" dirty="0" smtClean="0"/>
                        <a:t> requirements beyond meeting 10 CFR Parts 71 and 72</a:t>
                      </a:r>
                    </a:p>
                  </a:txBody>
                  <a:tcPr/>
                </a:tc>
                <a:tc>
                  <a:txBody>
                    <a:bodyPr/>
                    <a:lstStyle/>
                    <a:p>
                      <a:r>
                        <a:rPr lang="en-US" sz="1400" dirty="0" smtClean="0"/>
                        <a:t>Several requirements based on Yucca</a:t>
                      </a:r>
                      <a:r>
                        <a:rPr lang="en-US" sz="1400" baseline="0" dirty="0" smtClean="0"/>
                        <a:t> Mountain Repository</a:t>
                      </a:r>
                      <a:r>
                        <a:rPr lang="en-US" sz="1400" dirty="0" smtClean="0"/>
                        <a:t> facilities and planned operations</a:t>
                      </a:r>
                      <a:endParaRPr lang="en-US" sz="1400" dirty="0"/>
                    </a:p>
                  </a:txBody>
                  <a:tcPr/>
                </a:tc>
              </a:tr>
              <a:tr h="990600">
                <a:tc>
                  <a:txBody>
                    <a:bodyPr/>
                    <a:lstStyle/>
                    <a:p>
                      <a:r>
                        <a:rPr lang="en-US" sz="1400" b="1" dirty="0" smtClean="0"/>
                        <a:t>Criticality, neutron absorber material</a:t>
                      </a:r>
                      <a:endParaRPr lang="en-US" sz="1400" b="1" dirty="0"/>
                    </a:p>
                  </a:txBody>
                  <a:tcPr/>
                </a:tc>
                <a:tc>
                  <a:txBody>
                    <a:bodyPr/>
                    <a:lstStyle/>
                    <a:p>
                      <a:r>
                        <a:rPr lang="en-US" sz="1400" dirty="0" smtClean="0"/>
                        <a:t>Borated</a:t>
                      </a:r>
                      <a:r>
                        <a:rPr lang="en-US" sz="1400" baseline="0" dirty="0" smtClean="0"/>
                        <a:t> stainless steel with 11 mm thickness (based on 10,000 years worth of corrosion at a rate of 250 nm/</a:t>
                      </a:r>
                      <a:r>
                        <a:rPr lang="en-US" sz="1400" baseline="0" dirty="0" err="1" smtClean="0"/>
                        <a:t>yr</a:t>
                      </a:r>
                      <a:r>
                        <a:rPr lang="en-US" sz="1400" baseline="0" dirty="0" smtClean="0"/>
                        <a:t>) </a:t>
                      </a:r>
                      <a:endParaRPr lang="en-US" sz="1400" dirty="0"/>
                    </a:p>
                  </a:txBody>
                  <a:tcPr/>
                </a:tc>
                <a:tc>
                  <a:txBody>
                    <a:bodyPr/>
                    <a:lstStyle/>
                    <a:p>
                      <a:r>
                        <a:rPr lang="en-US" sz="1400" dirty="0" smtClean="0"/>
                        <a:t>Same</a:t>
                      </a:r>
                    </a:p>
                  </a:txBody>
                  <a:tcPr/>
                </a:tc>
              </a:tr>
              <a:tr h="69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Criticality,</a:t>
                      </a:r>
                      <a:r>
                        <a:rPr lang="en-US" sz="1400" b="1" baseline="0" dirty="0" smtClean="0"/>
                        <a:t> burnup credit</a:t>
                      </a:r>
                      <a:endParaRPr lang="en-US" sz="1400" b="1" dirty="0" smtClean="0"/>
                    </a:p>
                  </a:txBody>
                  <a:tcPr/>
                </a:tc>
                <a:tc>
                  <a:txBody>
                    <a:bodyPr/>
                    <a:lstStyle/>
                    <a:p>
                      <a:r>
                        <a:rPr lang="en-US" sz="1400" dirty="0" smtClean="0"/>
                        <a:t>PWR SNF criticality safety basis must rely on burnup credit</a:t>
                      </a:r>
                      <a:endParaRPr lang="en-US" sz="1400" dirty="0"/>
                    </a:p>
                  </a:txBody>
                  <a:tcPr/>
                </a:tc>
                <a:tc>
                  <a:txBody>
                    <a:bodyPr/>
                    <a:lstStyle/>
                    <a:p>
                      <a:r>
                        <a:rPr lang="en-US" sz="1400" dirty="0" smtClean="0"/>
                        <a:t>No</a:t>
                      </a:r>
                      <a:r>
                        <a:rPr lang="en-US" sz="1400" baseline="0" dirty="0" smtClean="0"/>
                        <a:t> requirements beyond meeting 10 CFR Parts 71 and 72</a:t>
                      </a:r>
                    </a:p>
                  </a:txBody>
                  <a:tcPr/>
                </a:tc>
              </a:tr>
              <a:tr h="702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Criticality, </a:t>
                      </a:r>
                    </a:p>
                    <a:p>
                      <a:r>
                        <a:rPr lang="en-US" sz="1400" b="1" dirty="0" smtClean="0"/>
                        <a:t>transportation</a:t>
                      </a:r>
                      <a:endParaRPr lang="en-US" sz="1400" b="1" dirty="0"/>
                    </a:p>
                  </a:txBody>
                  <a:tcPr/>
                </a:tc>
                <a:tc>
                  <a:txBody>
                    <a:bodyPr/>
                    <a:lstStyle/>
                    <a:p>
                      <a:r>
                        <a:rPr lang="en-US" sz="1400" dirty="0" smtClean="0"/>
                        <a:t>Transportation</a:t>
                      </a:r>
                      <a:r>
                        <a:rPr lang="en-US" sz="1400" baseline="0" dirty="0" smtClean="0"/>
                        <a:t> HAC criticality shall be based on moderator exclusion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a:t>
                      </a:r>
                      <a:r>
                        <a:rPr lang="en-US" sz="1400" baseline="0" dirty="0" smtClean="0"/>
                        <a:t> requirements beyond meeting 10 CFR Part 71</a:t>
                      </a:r>
                    </a:p>
                  </a:txBody>
                  <a:tcPr/>
                </a:tc>
              </a:tr>
              <a:tr h="702734">
                <a:tc>
                  <a:txBody>
                    <a:bodyPr/>
                    <a:lstStyle/>
                    <a:p>
                      <a:r>
                        <a:rPr lang="en-US" sz="1400" b="1" dirty="0" smtClean="0"/>
                        <a:t>Storage Confinement</a:t>
                      </a:r>
                      <a:endParaRPr lang="en-US" sz="1400" b="1" dirty="0"/>
                    </a:p>
                  </a:txBody>
                  <a:tcPr/>
                </a:tc>
                <a:tc>
                  <a:txBody>
                    <a:bodyPr/>
                    <a:lstStyle/>
                    <a:p>
                      <a:r>
                        <a:rPr lang="en-US" sz="1400" dirty="0" smtClean="0"/>
                        <a:t>The canister</a:t>
                      </a:r>
                      <a:r>
                        <a:rPr lang="en-US" sz="1400" baseline="0" dirty="0" smtClean="0"/>
                        <a:t> shall constitute the confinement boundary per 10 CFR 72 (dual welded closures)</a:t>
                      </a:r>
                      <a:endParaRPr lang="en-US" sz="1400" dirty="0"/>
                    </a:p>
                  </a:txBody>
                  <a:tcPr/>
                </a:tc>
                <a:tc>
                  <a:txBody>
                    <a:bodyPr/>
                    <a:lstStyle/>
                    <a:p>
                      <a:r>
                        <a:rPr lang="en-US" sz="1400" dirty="0" smtClean="0"/>
                        <a:t>Risk</a:t>
                      </a:r>
                      <a:r>
                        <a:rPr lang="en-US" sz="1400" baseline="0" dirty="0" smtClean="0"/>
                        <a:t>-informed performance-based requirement to meet specific leak rates limits</a:t>
                      </a:r>
                      <a:endParaRPr lang="en-US" sz="1400" dirty="0"/>
                    </a:p>
                  </a:txBody>
                  <a:tcPr/>
                </a:tc>
              </a:tr>
              <a:tr h="525494">
                <a:tc>
                  <a:txBody>
                    <a:bodyPr/>
                    <a:lstStyle/>
                    <a:p>
                      <a:r>
                        <a:rPr lang="en-US" sz="1400" b="1" dirty="0" smtClean="0"/>
                        <a:t>Transportation</a:t>
                      </a:r>
                      <a:r>
                        <a:rPr lang="en-US" sz="1400" b="1" baseline="0" dirty="0" smtClean="0"/>
                        <a:t> Containment</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a:t>
                      </a:r>
                      <a:r>
                        <a:rPr lang="en-US" sz="1400" baseline="0" dirty="0" smtClean="0"/>
                        <a:t> requirements beyond meeting 10 CFR Part 71</a:t>
                      </a:r>
                    </a:p>
                  </a:txBody>
                  <a:tcPr/>
                </a:tc>
                <a:tc>
                  <a:txBody>
                    <a:bodyPr/>
                    <a:lstStyle/>
                    <a:p>
                      <a:r>
                        <a:rPr lang="en-US" sz="1400" dirty="0" smtClean="0"/>
                        <a:t>Same</a:t>
                      </a:r>
                    </a:p>
                  </a:txBody>
                  <a:tcPr/>
                </a:tc>
              </a:tr>
            </a:tbl>
          </a:graphicData>
        </a:graphic>
      </p:graphicFrame>
      <p:sp>
        <p:nvSpPr>
          <p:cNvPr id="6" name="Footer Placeholder 3"/>
          <p:cNvSpPr>
            <a:spLocks noGrp="1"/>
          </p:cNvSpPr>
          <p:nvPr>
            <p:ph type="ftr" sz="quarter" idx="11"/>
          </p:nvPr>
        </p:nvSpPr>
        <p:spPr>
          <a:xfrm>
            <a:off x="2895600" y="6532563"/>
            <a:ext cx="3352800" cy="476250"/>
          </a:xfrm>
        </p:spPr>
        <p:txBody>
          <a:bodyPr/>
          <a:lstStyle/>
          <a:p>
            <a:pPr>
              <a:defRPr/>
            </a:pPr>
            <a:r>
              <a:rPr lang="en-US" dirty="0" smtClean="0"/>
              <a:t>NWTRB Meeting June 2015</a:t>
            </a:r>
            <a:endParaRPr lang="en-US" dirty="0"/>
          </a:p>
        </p:txBody>
      </p:sp>
    </p:spTree>
    <p:extLst>
      <p:ext uri="{BB962C8B-B14F-4D97-AF65-F5344CB8AC3E}">
        <p14:creationId xmlns:p14="http://schemas.microsoft.com/office/powerpoint/2010/main" val="302250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DOE pursue other STAD sizes?</a:t>
            </a:r>
            <a:endParaRPr lang="en-US" dirty="0"/>
          </a:p>
        </p:txBody>
      </p:sp>
      <p:sp>
        <p:nvSpPr>
          <p:cNvPr id="3" name="Content Placeholder 2"/>
          <p:cNvSpPr>
            <a:spLocks noGrp="1"/>
          </p:cNvSpPr>
          <p:nvPr>
            <p:ph idx="1"/>
          </p:nvPr>
        </p:nvSpPr>
        <p:spPr>
          <a:xfrm>
            <a:off x="159980" y="1676400"/>
            <a:ext cx="8229600" cy="4724400"/>
          </a:xfrm>
        </p:spPr>
        <p:txBody>
          <a:bodyPr/>
          <a:lstStyle/>
          <a:p>
            <a:r>
              <a:rPr lang="en-US" dirty="0" smtClean="0"/>
              <a:t>Yes, DOE is evaluating a range of STAD sizes in ongoing systems analyses as well as the development of the STAD Performance Specification</a:t>
            </a:r>
          </a:p>
          <a:p>
            <a:pPr lvl="1"/>
            <a:r>
              <a:rPr lang="en-US" dirty="0" smtClean="0"/>
              <a:t>2 sizes based on Energy</a:t>
            </a:r>
            <a:r>
              <a:rPr lang="en-US" i="1" dirty="0" smtClean="0"/>
              <a:t>Solutions                                                        </a:t>
            </a:r>
            <a:r>
              <a:rPr lang="en-US" dirty="0" smtClean="0"/>
              <a:t>study recommendations </a:t>
            </a:r>
          </a:p>
          <a:p>
            <a:pPr lvl="2"/>
            <a:r>
              <a:rPr lang="en-US" dirty="0" smtClean="0"/>
              <a:t>Small: 4PWR/9BWR </a:t>
            </a:r>
            <a:endParaRPr lang="en-US" dirty="0"/>
          </a:p>
          <a:p>
            <a:pPr lvl="2"/>
            <a:r>
              <a:rPr lang="en-US" dirty="0" smtClean="0"/>
              <a:t>Medium: 12PWR/32BWR</a:t>
            </a:r>
          </a:p>
          <a:p>
            <a:pPr lvl="1"/>
            <a:r>
              <a:rPr lang="en-US" dirty="0" smtClean="0"/>
              <a:t>1 size based on AREVA 					    study recommendations </a:t>
            </a:r>
          </a:p>
          <a:p>
            <a:pPr lvl="2"/>
            <a:r>
              <a:rPr lang="en-US" dirty="0" smtClean="0"/>
              <a:t>Large: 21P/44BWR</a:t>
            </a:r>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pic>
        <p:nvPicPr>
          <p:cNvPr id="10" name="Picture 9" descr="Screen Shot 2015-06-01 at 12.58.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174" y="2351341"/>
            <a:ext cx="1076711" cy="1879832"/>
          </a:xfrm>
          <a:prstGeom prst="rect">
            <a:avLst/>
          </a:prstGeom>
        </p:spPr>
      </p:pic>
      <p:pic>
        <p:nvPicPr>
          <p:cNvPr id="11" name="Picture 10" descr="Screen Shot 2015-06-01 at 2.1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062" y="4876355"/>
            <a:ext cx="2296441" cy="1567166"/>
          </a:xfrm>
          <a:prstGeom prst="rect">
            <a:avLst/>
          </a:prstGeom>
        </p:spPr>
      </p:pic>
      <p:pic>
        <p:nvPicPr>
          <p:cNvPr id="12" name="Picture 11" descr="Screen Shot 2015-06-01 at 2.13.56 PM.png"/>
          <p:cNvPicPr>
            <a:picLocks noChangeAspect="1"/>
          </p:cNvPicPr>
          <p:nvPr/>
        </p:nvPicPr>
        <p:blipFill rotWithShape="1">
          <a:blip r:embed="rId5">
            <a:extLst>
              <a:ext uri="{28A0092B-C50C-407E-A947-70E740481C1C}">
                <a14:useLocalDpi xmlns:a14="http://schemas.microsoft.com/office/drawing/2010/main" val="0"/>
              </a:ext>
            </a:extLst>
          </a:blip>
          <a:srcRect l="27938" t="3895" r="27744" b="17482"/>
          <a:stretch/>
        </p:blipFill>
        <p:spPr>
          <a:xfrm>
            <a:off x="4611239" y="4700506"/>
            <a:ext cx="1439521" cy="1427689"/>
          </a:xfrm>
          <a:prstGeom prst="rect">
            <a:avLst/>
          </a:prstGeom>
        </p:spPr>
      </p:pic>
      <p:pic>
        <p:nvPicPr>
          <p:cNvPr id="13" name="Picture 12" descr="Screen Shot 2015-06-01 at 2.14.00 PM.png"/>
          <p:cNvPicPr>
            <a:picLocks noChangeAspect="1"/>
          </p:cNvPicPr>
          <p:nvPr/>
        </p:nvPicPr>
        <p:blipFill rotWithShape="1">
          <a:blip r:embed="rId6">
            <a:extLst>
              <a:ext uri="{28A0092B-C50C-407E-A947-70E740481C1C}">
                <a14:useLocalDpi xmlns:a14="http://schemas.microsoft.com/office/drawing/2010/main" val="0"/>
              </a:ext>
            </a:extLst>
          </a:blip>
          <a:srcRect l="26894" t="855" r="28796" b="16332"/>
          <a:stretch/>
        </p:blipFill>
        <p:spPr>
          <a:xfrm>
            <a:off x="6048961" y="4696362"/>
            <a:ext cx="1402256" cy="1419381"/>
          </a:xfrm>
          <a:prstGeom prst="rect">
            <a:avLst/>
          </a:prstGeom>
        </p:spPr>
      </p:pic>
      <p:sp>
        <p:nvSpPr>
          <p:cNvPr id="14" name="TextBox 13"/>
          <p:cNvSpPr txBox="1"/>
          <p:nvPr/>
        </p:nvSpPr>
        <p:spPr>
          <a:xfrm>
            <a:off x="4885171" y="6109518"/>
            <a:ext cx="1077046" cy="246221"/>
          </a:xfrm>
          <a:prstGeom prst="rect">
            <a:avLst/>
          </a:prstGeom>
          <a:noFill/>
        </p:spPr>
        <p:txBody>
          <a:bodyPr wrap="square" rtlCol="0">
            <a:spAutoFit/>
          </a:bodyPr>
          <a:lstStyle/>
          <a:p>
            <a:r>
              <a:rPr lang="en-US" sz="1000" dirty="0" smtClean="0">
                <a:latin typeface="Times New Roman"/>
                <a:cs typeface="Times New Roman"/>
              </a:rPr>
              <a:t>21-PWR Basket</a:t>
            </a:r>
            <a:endParaRPr lang="en-US" sz="1000" dirty="0">
              <a:latin typeface="Times New Roman"/>
              <a:cs typeface="Times New Roman"/>
            </a:endParaRPr>
          </a:p>
        </p:txBody>
      </p:sp>
      <p:sp>
        <p:nvSpPr>
          <p:cNvPr id="15" name="TextBox 14"/>
          <p:cNvSpPr txBox="1"/>
          <p:nvPr/>
        </p:nvSpPr>
        <p:spPr>
          <a:xfrm>
            <a:off x="6270260" y="6112510"/>
            <a:ext cx="1077046" cy="246221"/>
          </a:xfrm>
          <a:prstGeom prst="rect">
            <a:avLst/>
          </a:prstGeom>
          <a:noFill/>
        </p:spPr>
        <p:txBody>
          <a:bodyPr wrap="square" rtlCol="0">
            <a:spAutoFit/>
          </a:bodyPr>
          <a:lstStyle/>
          <a:p>
            <a:r>
              <a:rPr lang="en-US" sz="1000" dirty="0" smtClean="0">
                <a:latin typeface="Times New Roman"/>
                <a:cs typeface="Times New Roman"/>
              </a:rPr>
              <a:t>44-BWR Basket</a:t>
            </a:r>
            <a:endParaRPr lang="en-US" sz="1000" dirty="0">
              <a:latin typeface="Times New Roman"/>
              <a:cs typeface="Times New Roman"/>
            </a:endParaRPr>
          </a:p>
        </p:txBody>
      </p:sp>
      <p:pic>
        <p:nvPicPr>
          <p:cNvPr id="5" name="Picture 4" descr="Screen Shot 2015-06-02 at 10.37.5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2050" y="2358122"/>
            <a:ext cx="537107" cy="1870397"/>
          </a:xfrm>
          <a:prstGeom prst="rect">
            <a:avLst/>
          </a:prstGeom>
        </p:spPr>
      </p:pic>
      <p:pic>
        <p:nvPicPr>
          <p:cNvPr id="6" name="Picture 5" descr="Screen Shot 2015-06-02 at 10.38.2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877" y="2413334"/>
            <a:ext cx="401201" cy="1943983"/>
          </a:xfrm>
          <a:prstGeom prst="rect">
            <a:avLst/>
          </a:prstGeom>
        </p:spPr>
      </p:pic>
      <p:cxnSp>
        <p:nvCxnSpPr>
          <p:cNvPr id="8" name="Straight Arrow Connector 7"/>
          <p:cNvCxnSpPr/>
          <p:nvPr/>
        </p:nvCxnSpPr>
        <p:spPr>
          <a:xfrm flipV="1">
            <a:off x="5661404" y="3293321"/>
            <a:ext cx="499586" cy="3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894603" y="3283588"/>
            <a:ext cx="499586" cy="3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169817" y="4316322"/>
            <a:ext cx="3314446" cy="246221"/>
          </a:xfrm>
          <a:prstGeom prst="rect">
            <a:avLst/>
          </a:prstGeom>
          <a:noFill/>
        </p:spPr>
        <p:txBody>
          <a:bodyPr wrap="square" rtlCol="0">
            <a:spAutoFit/>
          </a:bodyPr>
          <a:lstStyle/>
          <a:p>
            <a:pPr algn="ctr"/>
            <a:r>
              <a:rPr lang="en-US" sz="1000" dirty="0" smtClean="0">
                <a:latin typeface="Times New Roman"/>
                <a:cs typeface="Times New Roman"/>
              </a:rPr>
              <a:t>4-PWR Basket, Canister, and Transportation carrier</a:t>
            </a:r>
            <a:endParaRPr lang="en-US" sz="1000" dirty="0">
              <a:latin typeface="Times New Roman"/>
              <a:cs typeface="Times New Roman"/>
            </a:endParaRPr>
          </a:p>
        </p:txBody>
      </p:sp>
    </p:spTree>
    <p:extLst>
      <p:ext uri="{BB962C8B-B14F-4D97-AF65-F5344CB8AC3E}">
        <p14:creationId xmlns:p14="http://schemas.microsoft.com/office/powerpoint/2010/main" val="3872258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DOE’s plan to advance the STAD through licensing before a repository is ready?</a:t>
            </a:r>
            <a:endParaRPr lang="en-US" dirty="0"/>
          </a:p>
        </p:txBody>
      </p:sp>
      <p:sp>
        <p:nvSpPr>
          <p:cNvPr id="3" name="Content Placeholder 2"/>
          <p:cNvSpPr>
            <a:spLocks noGrp="1"/>
          </p:cNvSpPr>
          <p:nvPr>
            <p:ph idx="1"/>
          </p:nvPr>
        </p:nvSpPr>
        <p:spPr/>
        <p:txBody>
          <a:bodyPr/>
          <a:lstStyle/>
          <a:p>
            <a:r>
              <a:rPr lang="en-US" dirty="0" smtClean="0"/>
              <a:t>DOE is still evaluating implications of selecting a STAD canister system prior to identifying a site-specific repository design (Standardization Assessment)</a:t>
            </a:r>
          </a:p>
          <a:p>
            <a:pPr lvl="1"/>
            <a:r>
              <a:rPr lang="en-US" dirty="0" smtClean="0"/>
              <a:t>Initial standardized canister evaluation (completed August 2014)</a:t>
            </a:r>
          </a:p>
          <a:p>
            <a:pPr lvl="1"/>
            <a:r>
              <a:rPr lang="en-US" dirty="0" smtClean="0"/>
              <a:t>Another more-fully developed evaluation will be completed in Sept. 2015</a:t>
            </a:r>
          </a:p>
          <a:p>
            <a:r>
              <a:rPr lang="en-US" dirty="0" smtClean="0"/>
              <a:t>DOE may elect to do detailed development as part of a demonstration project (as suggested by AREVA in their feasibility study report in 2013)</a:t>
            </a:r>
          </a:p>
          <a:p>
            <a:pPr lvl="1"/>
            <a:r>
              <a:rPr lang="en-US" dirty="0" smtClean="0"/>
              <a:t>This decision will not be tied to the development of a specific repository</a:t>
            </a:r>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224" t="6938" r="56711" b="54540"/>
          <a:stretch/>
        </p:blipFill>
        <p:spPr bwMode="auto">
          <a:xfrm>
            <a:off x="4494716" y="4625434"/>
            <a:ext cx="2682748" cy="1964817"/>
          </a:xfrm>
          <a:prstGeom prst="rect">
            <a:avLst/>
          </a:prstGeom>
          <a:noFill/>
          <a:ln>
            <a:noFill/>
          </a:ln>
          <a:extLst>
            <a:ext uri="{53640926-AAD7-44D8-BBD7-CCE9431645EC}">
              <a14:shadowObscured xmlns:a14="http://schemas.microsoft.com/office/drawing/2010/main"/>
            </a:ext>
          </a:extLst>
        </p:spPr>
      </p:pic>
      <p:pic>
        <p:nvPicPr>
          <p:cNvPr id="7" name="Picture 1" descr="Screen Shot 2014-10-14 at 3.10.28 PM.png"/>
          <p:cNvPicPr>
            <a:picLocks noChangeAspect="1"/>
          </p:cNvPicPr>
          <p:nvPr/>
        </p:nvPicPr>
        <p:blipFill rotWithShape="1">
          <a:blip r:embed="rId3">
            <a:extLst>
              <a:ext uri="{28A0092B-C50C-407E-A947-70E740481C1C}">
                <a14:useLocalDpi xmlns:a14="http://schemas.microsoft.com/office/drawing/2010/main" val="0"/>
              </a:ext>
            </a:extLst>
          </a:blip>
          <a:srcRect l="6198" t="5110" r="2356" b="1918"/>
          <a:stretch/>
        </p:blipFill>
        <p:spPr bwMode="auto">
          <a:xfrm>
            <a:off x="1332299" y="4652131"/>
            <a:ext cx="2154093" cy="182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32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0341"/>
            <a:ext cx="5791200" cy="1219200"/>
          </a:xfrm>
        </p:spPr>
        <p:txBody>
          <a:bodyPr/>
          <a:lstStyle/>
          <a:p>
            <a:r>
              <a:rPr lang="en-US" dirty="0" smtClean="0"/>
              <a:t>“What is DOE’s expected schedule for design, fabrication, and license of the STAD system…?” How does it impact the pilot interim storage facility?</a:t>
            </a:r>
            <a:endParaRPr lang="en-US" dirty="0"/>
          </a:p>
        </p:txBody>
      </p:sp>
      <p:sp>
        <p:nvSpPr>
          <p:cNvPr id="3" name="Content Placeholder 2"/>
          <p:cNvSpPr>
            <a:spLocks noGrp="1"/>
          </p:cNvSpPr>
          <p:nvPr>
            <p:ph idx="1"/>
          </p:nvPr>
        </p:nvSpPr>
        <p:spPr/>
        <p:txBody>
          <a:bodyPr/>
          <a:lstStyle/>
          <a:p>
            <a:r>
              <a:rPr lang="en-US" dirty="0" smtClean="0"/>
              <a:t>No decision on the use of a STAD system, therefore DOE does not have a schedule for certification and fabrication of the STAD system</a:t>
            </a:r>
            <a:endParaRPr lang="en-US" dirty="0"/>
          </a:p>
          <a:p>
            <a:pPr lvl="1"/>
            <a:r>
              <a:rPr lang="en-US" dirty="0" smtClean="0"/>
              <a:t>Any schedule would be dependent on future decisions related to if, when, and under what conditions STADs would be deployed</a:t>
            </a:r>
          </a:p>
          <a:p>
            <a:pPr lvl="1"/>
            <a:r>
              <a:rPr lang="en-US" dirty="0" smtClean="0"/>
              <a:t>If a demonstration </a:t>
            </a:r>
            <a:r>
              <a:rPr lang="en-US" dirty="0"/>
              <a:t>project, as suggested by AREVA, </a:t>
            </a:r>
            <a:r>
              <a:rPr lang="en-US" dirty="0" smtClean="0"/>
              <a:t>were to be initiated, the schedule would be based on factors related to the scope of the demonstration</a:t>
            </a:r>
          </a:p>
          <a:p>
            <a:r>
              <a:rPr lang="en-US" dirty="0" smtClean="0"/>
              <a:t>A STAD canister is NOT needed to support DOE’s strategy to begin operations of a pilot interim storage facility</a:t>
            </a:r>
          </a:p>
          <a:p>
            <a:pPr lvl="1"/>
            <a:r>
              <a:rPr lang="en-US" dirty="0" smtClean="0"/>
              <a:t>DOE’s strategy for operations of a pilot interim storage facility is focused on accepting SNF from shutdown sites </a:t>
            </a:r>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Tree>
    <p:extLst>
      <p:ext uri="{BB962C8B-B14F-4D97-AF65-F5344CB8AC3E}">
        <p14:creationId xmlns:p14="http://schemas.microsoft.com/office/powerpoint/2010/main" val="1394022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152400"/>
            <a:ext cx="6094663" cy="1219200"/>
          </a:xfrm>
        </p:spPr>
        <p:txBody>
          <a:bodyPr/>
          <a:lstStyle/>
          <a:p>
            <a:r>
              <a:rPr lang="en-US" dirty="0" smtClean="0"/>
              <a:t>“What would be the operational impacts of using small STAD canisters at spent fuel pools at operating reactors?”</a:t>
            </a:r>
            <a:endParaRPr lang="en-US" dirty="0"/>
          </a:p>
        </p:txBody>
      </p:sp>
      <p:sp>
        <p:nvSpPr>
          <p:cNvPr id="3" name="Content Placeholder 2"/>
          <p:cNvSpPr>
            <a:spLocks noGrp="1"/>
          </p:cNvSpPr>
          <p:nvPr>
            <p:ph idx="1"/>
          </p:nvPr>
        </p:nvSpPr>
        <p:spPr/>
        <p:txBody>
          <a:bodyPr/>
          <a:lstStyle/>
          <a:p>
            <a:r>
              <a:rPr lang="en-US" dirty="0" smtClean="0"/>
              <a:t>Smaller canisters would incur more cost and require longer load times to implement</a:t>
            </a:r>
          </a:p>
          <a:p>
            <a:pPr lvl="1"/>
            <a:r>
              <a:rPr lang="en-US" dirty="0" smtClean="0"/>
              <a:t>This is why utilities have moved to larger canisters</a:t>
            </a:r>
          </a:p>
          <a:p>
            <a:r>
              <a:rPr lang="en-US" dirty="0" smtClean="0"/>
              <a:t>However, there are optimizations that could be implemented that would minimize this cost and schedule impact</a:t>
            </a:r>
          </a:p>
          <a:p>
            <a:r>
              <a:rPr lang="en-US" dirty="0" smtClean="0"/>
              <a:t>Energy</a:t>
            </a:r>
            <a:r>
              <a:rPr lang="en-US" i="1" dirty="0" smtClean="0"/>
              <a:t>Solutions’ </a:t>
            </a:r>
            <a:r>
              <a:rPr lang="en-US" dirty="0" smtClean="0"/>
              <a:t>team including NAC International, Exelon Nuclear Partners, and Booz Allen</a:t>
            </a:r>
            <a:r>
              <a:rPr lang="en-US" dirty="0"/>
              <a:t> </a:t>
            </a:r>
            <a:r>
              <a:rPr lang="en-US" dirty="0" smtClean="0"/>
              <a:t>Hamilton studied a number of aspects</a:t>
            </a:r>
          </a:p>
          <a:p>
            <a:pPr lvl="1"/>
            <a:r>
              <a:rPr lang="en-US" dirty="0" smtClean="0"/>
              <a:t>Analyzed loading canisters using current procedures</a:t>
            </a:r>
          </a:p>
          <a:p>
            <a:pPr lvl="1"/>
            <a:r>
              <a:rPr lang="en-US" dirty="0" smtClean="0"/>
              <a:t>Researched potential optimizations related to improved methods and parallel operations that could be used to minimize the at-reactor impacts</a:t>
            </a:r>
          </a:p>
          <a:p>
            <a:pPr lvl="1"/>
            <a:r>
              <a:rPr lang="en-US" dirty="0" smtClean="0"/>
              <a:t>Provided cost and loading time comparisons</a:t>
            </a:r>
          </a:p>
          <a:p>
            <a:pPr lvl="1"/>
            <a:r>
              <a:rPr lang="en-US" dirty="0" smtClean="0"/>
              <a:t>Identified site-specific concerns for loading smaller systems</a:t>
            </a:r>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Tree>
    <p:extLst>
      <p:ext uri="{BB962C8B-B14F-4D97-AF65-F5344CB8AC3E}">
        <p14:creationId xmlns:p14="http://schemas.microsoft.com/office/powerpoint/2010/main" val="3967121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canisters are more expensive, though at-reactor process improvements can be significant</a:t>
            </a:r>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
        <p:nvSpPr>
          <p:cNvPr id="8" name="Content Placeholder 7"/>
          <p:cNvSpPr>
            <a:spLocks noGrp="1"/>
          </p:cNvSpPr>
          <p:nvPr>
            <p:ph idx="1"/>
          </p:nvPr>
        </p:nvSpPr>
        <p:spPr>
          <a:xfrm>
            <a:off x="449249" y="1571617"/>
            <a:ext cx="8229600" cy="4724400"/>
          </a:xfrm>
        </p:spPr>
        <p:txBody>
          <a:bodyPr/>
          <a:lstStyle/>
          <a:p>
            <a:r>
              <a:rPr lang="en-US" dirty="0" smtClean="0"/>
              <a:t>Loading time per assembly for PWR canisters as a function of capacity</a:t>
            </a:r>
          </a:p>
          <a:p>
            <a:endParaRPr lang="en-US" dirty="0"/>
          </a:p>
          <a:p>
            <a:endParaRPr lang="en-US" dirty="0" smtClean="0"/>
          </a:p>
          <a:p>
            <a:endParaRPr lang="en-US" dirty="0" smtClean="0"/>
          </a:p>
          <a:p>
            <a:r>
              <a:rPr lang="en-US" dirty="0" smtClean="0"/>
              <a:t>Loading cost per assembly for PWR canisters as a function of capacity</a:t>
            </a:r>
          </a:p>
          <a:p>
            <a:endParaRPr lang="en-US" dirty="0"/>
          </a:p>
          <a:p>
            <a:endParaRPr lang="en-US" dirty="0" smtClean="0"/>
          </a:p>
          <a:p>
            <a:endParaRPr lang="en-US" dirty="0" smtClean="0"/>
          </a:p>
          <a:p>
            <a:r>
              <a:rPr lang="en-US" dirty="0" smtClean="0"/>
              <a:t>Capital </a:t>
            </a:r>
            <a:r>
              <a:rPr lang="en-US" dirty="0"/>
              <a:t>cost per assembly for PWR canisters as a function of </a:t>
            </a:r>
            <a:r>
              <a:rPr lang="en-US" dirty="0" smtClean="0"/>
              <a:t>capacity</a:t>
            </a:r>
            <a:endParaRPr lang="en-US" dirty="0"/>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70765674"/>
              </p:ext>
            </p:extLst>
          </p:nvPr>
        </p:nvGraphicFramePr>
        <p:xfrm>
          <a:off x="1999563" y="2020227"/>
          <a:ext cx="6565900" cy="1318260"/>
        </p:xfrm>
        <a:graphic>
          <a:graphicData uri="http://schemas.openxmlformats.org/drawingml/2006/table">
            <a:tbl>
              <a:tblPr/>
              <a:tblGrid>
                <a:gridCol w="1824853"/>
                <a:gridCol w="1029571"/>
                <a:gridCol w="922422"/>
                <a:gridCol w="1394527"/>
                <a:gridCol w="1394527"/>
              </a:tblGrid>
              <a:tr h="196850">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a:solidFill>
                            <a:srgbClr val="000000"/>
                          </a:solidFill>
                          <a:effectLst/>
                          <a:latin typeface="Calibri"/>
                        </a:rPr>
                        <a:t>Hours / Assembly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0" i="0" u="none" strike="noStrike">
                          <a:solidFill>
                            <a:srgbClr val="000000"/>
                          </a:solidFill>
                          <a:effectLst/>
                          <a:latin typeface="Calibri"/>
                        </a:rPr>
                        <a:t>Percent Increase vs DPC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96850">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Baseline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Optimized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Baseline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Optimized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50">
                <a:tc>
                  <a:txBody>
                    <a:bodyPr/>
                    <a:lstStyle/>
                    <a:p>
                      <a:pPr algn="l" fontAlgn="b"/>
                      <a:r>
                        <a:rPr lang="en-US" sz="1400" b="0" i="0" u="none" strike="noStrike">
                          <a:solidFill>
                            <a:srgbClr val="000000"/>
                          </a:solidFill>
                          <a:effectLst/>
                          <a:latin typeface="Calibri"/>
                        </a:rPr>
                        <a:t>DPC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rgbClr val="000000"/>
                          </a:solidFill>
                          <a:effectLst/>
                          <a:latin typeface="Calibri"/>
                        </a:rPr>
                        <a:t>3.51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6850">
                <a:tc>
                  <a:txBody>
                    <a:bodyPr/>
                    <a:lstStyle/>
                    <a:p>
                      <a:pPr algn="l" fontAlgn="b"/>
                      <a:r>
                        <a:rPr lang="en-US" sz="1400" b="0" i="0" u="none" strike="noStrike">
                          <a:solidFill>
                            <a:srgbClr val="000000"/>
                          </a:solidFill>
                          <a:effectLst/>
                          <a:latin typeface="Calibri"/>
                        </a:rPr>
                        <a:t>Large STAD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5.26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4.36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96850">
                <a:tc>
                  <a:txBody>
                    <a:bodyPr/>
                    <a:lstStyle/>
                    <a:p>
                      <a:pPr algn="l" fontAlgn="b"/>
                      <a:r>
                        <a:rPr lang="en-US" sz="1400" b="0" i="0" u="none" strike="noStrike">
                          <a:solidFill>
                            <a:srgbClr val="000000"/>
                          </a:solidFill>
                          <a:effectLst/>
                          <a:latin typeface="Calibri"/>
                        </a:rPr>
                        <a:t>Medium STAD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8.33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137%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6850">
                <a:tc>
                  <a:txBody>
                    <a:bodyPr/>
                    <a:lstStyle/>
                    <a:p>
                      <a:pPr algn="l" fontAlgn="b"/>
                      <a:r>
                        <a:rPr lang="en-US" sz="1400" b="0" i="0" u="none" strike="noStrike">
                          <a:solidFill>
                            <a:srgbClr val="000000"/>
                          </a:solidFill>
                          <a:effectLst/>
                          <a:latin typeface="Calibri"/>
                        </a:rPr>
                        <a:t>Small STAD (in carrier)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7.98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4.87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127%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000000"/>
                          </a:solidFill>
                          <a:effectLst/>
                          <a:latin typeface="Calibri"/>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7510917"/>
              </p:ext>
            </p:extLst>
          </p:nvPr>
        </p:nvGraphicFramePr>
        <p:xfrm>
          <a:off x="2011921" y="3842436"/>
          <a:ext cx="6565900" cy="1318260"/>
        </p:xfrm>
        <a:graphic>
          <a:graphicData uri="http://schemas.openxmlformats.org/drawingml/2006/table">
            <a:tbl>
              <a:tblPr/>
              <a:tblGrid>
                <a:gridCol w="1812495"/>
                <a:gridCol w="1041929"/>
                <a:gridCol w="922422"/>
                <a:gridCol w="1394527"/>
                <a:gridCol w="1394527"/>
              </a:tblGrid>
              <a:tr h="209550">
                <a:tc>
                  <a:txBody>
                    <a:bodyPr/>
                    <a:lstStyle/>
                    <a:p>
                      <a:pPr algn="l" fontAlgn="b"/>
                      <a:r>
                        <a:rPr lang="en-US" sz="1400" b="0" i="0" u="none" strike="noStrike" dirty="0">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dirty="0">
                          <a:solidFill>
                            <a:srgbClr val="000000"/>
                          </a:solidFill>
                          <a:effectLst/>
                          <a:latin typeface="Calibri"/>
                        </a:rPr>
                        <a:t>Loading Costs / Assembly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0" i="0" u="none" strike="noStrike" dirty="0">
                          <a:solidFill>
                            <a:srgbClr val="000000"/>
                          </a:solidFill>
                          <a:effectLst/>
                          <a:latin typeface="Calibri"/>
                        </a:rPr>
                        <a:t>Percent Increase vs DPC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9550">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Baseline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Optimized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Baseline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Optimized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400" b="0" i="0" u="none" strike="noStrike">
                          <a:solidFill>
                            <a:srgbClr val="000000"/>
                          </a:solidFill>
                          <a:effectLst/>
                          <a:latin typeface="Calibri"/>
                        </a:rPr>
                        <a:t> DPC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3,539 </a:t>
                      </a:r>
                      <a:endParaRPr lang="en-US" sz="14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dirty="0">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dirty="0">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9550">
                <a:tc>
                  <a:txBody>
                    <a:bodyPr/>
                    <a:lstStyle/>
                    <a:p>
                      <a:pPr algn="l" fontAlgn="b"/>
                      <a:r>
                        <a:rPr lang="en-US" sz="1400" b="0" i="0" u="none" strike="noStrike">
                          <a:solidFill>
                            <a:srgbClr val="000000"/>
                          </a:solidFill>
                          <a:effectLst/>
                          <a:latin typeface="Calibri"/>
                        </a:rPr>
                        <a:t> Large STAD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5,716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4,744 </a:t>
                      </a:r>
                      <a:endParaRPr lang="en-US" sz="14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000000"/>
                          </a:solidFill>
                          <a:effectLst/>
                          <a:latin typeface="Calibri"/>
                        </a:rPr>
                        <a:t>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09550">
                <a:tc>
                  <a:txBody>
                    <a:bodyPr/>
                    <a:lstStyle/>
                    <a:p>
                      <a:pPr algn="l" fontAlgn="b"/>
                      <a:r>
                        <a:rPr lang="en-US" sz="1400" b="0" i="0" u="none" strike="noStrike">
                          <a:solidFill>
                            <a:srgbClr val="000000"/>
                          </a:solidFill>
                          <a:effectLst/>
                          <a:latin typeface="Calibri"/>
                        </a:rPr>
                        <a:t> Medium STAD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9,195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7,710 </a:t>
                      </a:r>
                      <a:endParaRPr lang="en-US" sz="14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118%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09550">
                <a:tc>
                  <a:txBody>
                    <a:bodyPr/>
                    <a:lstStyle/>
                    <a:p>
                      <a:pPr algn="l" fontAlgn="b"/>
                      <a:r>
                        <a:rPr lang="en-US" sz="1400" b="0" i="0" u="none" strike="noStrike">
                          <a:solidFill>
                            <a:srgbClr val="000000"/>
                          </a:solidFill>
                          <a:effectLst/>
                          <a:latin typeface="Calibri"/>
                        </a:rPr>
                        <a:t> Small STAD (in carrier)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9,934 </a:t>
                      </a:r>
                      <a:endParaRPr lang="en-US" sz="14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Calibri"/>
                        </a:rPr>
                        <a:t> $    </a:t>
                      </a:r>
                      <a:r>
                        <a:rPr lang="en-US" sz="1400" b="0" i="0" u="none" strike="noStrike" dirty="0" smtClean="0">
                          <a:solidFill>
                            <a:srgbClr val="000000"/>
                          </a:solidFill>
                          <a:effectLst/>
                          <a:latin typeface="Calibri"/>
                        </a:rPr>
                        <a:t>    7,643 </a:t>
                      </a:r>
                      <a:endParaRPr lang="en-US" sz="14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181%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000000"/>
                          </a:solidFill>
                          <a:effectLst/>
                          <a:latin typeface="Calibri"/>
                        </a:rPr>
                        <a:t>116%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64143534"/>
              </p:ext>
            </p:extLst>
          </p:nvPr>
        </p:nvGraphicFramePr>
        <p:xfrm>
          <a:off x="1983260" y="5485130"/>
          <a:ext cx="5486400" cy="1159510"/>
        </p:xfrm>
        <a:graphic>
          <a:graphicData uri="http://schemas.openxmlformats.org/drawingml/2006/table">
            <a:tbl>
              <a:tblPr/>
              <a:tblGrid>
                <a:gridCol w="1663700"/>
                <a:gridCol w="1956830"/>
                <a:gridCol w="1865870"/>
              </a:tblGrid>
              <a:tr h="204916">
                <a:tc>
                  <a:txBody>
                    <a:bodyPr/>
                    <a:lstStyle/>
                    <a:p>
                      <a:pPr algn="l" fontAlgn="b"/>
                      <a:endParaRPr lang="en-US" sz="14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Capital Costs / Assembly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Percent Increase vs DPC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400" b="0" i="0" u="none" strike="noStrike">
                          <a:solidFill>
                            <a:srgbClr val="000000"/>
                          </a:solidFill>
                          <a:effectLst/>
                          <a:latin typeface="Calibri"/>
                        </a:rPr>
                        <a:t>DPC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 $                                37,380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34950">
                <a:tc>
                  <a:txBody>
                    <a:bodyPr/>
                    <a:lstStyle/>
                    <a:p>
                      <a:pPr algn="l" fontAlgn="b"/>
                      <a:r>
                        <a:rPr lang="en-US" sz="1400" b="0" i="0" u="none" strike="noStrike">
                          <a:solidFill>
                            <a:srgbClr val="000000"/>
                          </a:solidFill>
                          <a:effectLst/>
                          <a:latin typeface="Calibri"/>
                        </a:rPr>
                        <a:t>Large STAD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Calibri"/>
                        </a:rPr>
                        <a:t> $                                43,925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Calibri"/>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34950">
                <a:tc>
                  <a:txBody>
                    <a:bodyPr/>
                    <a:lstStyle/>
                    <a:p>
                      <a:pPr algn="l" fontAlgn="b"/>
                      <a:r>
                        <a:rPr lang="en-US" sz="1400" b="0" i="0" u="none" strike="noStrike">
                          <a:solidFill>
                            <a:srgbClr val="000000"/>
                          </a:solidFill>
                          <a:effectLst/>
                          <a:latin typeface="Calibri"/>
                        </a:rPr>
                        <a:t>Medium STAD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400" b="0" i="0" u="none" strike="noStrike">
                          <a:solidFill>
                            <a:srgbClr val="000000"/>
                          </a:solidFill>
                          <a:effectLst/>
                          <a:latin typeface="Calibri"/>
                        </a:rPr>
                        <a:t> $                                53,816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0" i="0" u="none" strike="noStrike">
                          <a:solidFill>
                            <a:srgbClr val="000000"/>
                          </a:solidFill>
                          <a:effectLst/>
                          <a:latin typeface="Calibri"/>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4950">
                <a:tc>
                  <a:txBody>
                    <a:bodyPr/>
                    <a:lstStyle/>
                    <a:p>
                      <a:pPr algn="l" fontAlgn="b"/>
                      <a:r>
                        <a:rPr lang="en-US" sz="1400" b="0" i="0" u="none" strike="noStrike" dirty="0">
                          <a:solidFill>
                            <a:srgbClr val="000000"/>
                          </a:solidFill>
                          <a:effectLst/>
                          <a:latin typeface="Calibri"/>
                        </a:rPr>
                        <a:t>Small STAD (in carrier)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Calibri"/>
                        </a:rPr>
                        <a:t> $                                76,706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000000"/>
                          </a:solidFill>
                          <a:effectLst/>
                          <a:latin typeface="Calibri"/>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73573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152400"/>
            <a:ext cx="6066015" cy="1219200"/>
          </a:xfrm>
        </p:spPr>
        <p:txBody>
          <a:bodyPr/>
          <a:lstStyle/>
          <a:p>
            <a:r>
              <a:rPr lang="en-US" dirty="0" smtClean="0"/>
              <a:t>What are the repackaging implications? What facilities are needed and where would they be located?</a:t>
            </a:r>
            <a:endParaRPr lang="en-US" dirty="0"/>
          </a:p>
        </p:txBody>
      </p:sp>
      <p:sp>
        <p:nvSpPr>
          <p:cNvPr id="3" name="Content Placeholder 2"/>
          <p:cNvSpPr>
            <a:spLocks noGrp="1"/>
          </p:cNvSpPr>
          <p:nvPr>
            <p:ph idx="1"/>
          </p:nvPr>
        </p:nvSpPr>
        <p:spPr>
          <a:xfrm>
            <a:off x="457200" y="1604341"/>
            <a:ext cx="8229600" cy="4724400"/>
          </a:xfrm>
        </p:spPr>
        <p:txBody>
          <a:bodyPr/>
          <a:lstStyle/>
          <a:p>
            <a:pPr lvl="0">
              <a:defRPr/>
            </a:pPr>
            <a:r>
              <a:rPr lang="en-US" dirty="0"/>
              <a:t>Repackaging </a:t>
            </a:r>
            <a:r>
              <a:rPr lang="en-US" dirty="0" smtClean="0"/>
              <a:t>could be complicated: </a:t>
            </a:r>
            <a:endParaRPr lang="en-US" dirty="0"/>
          </a:p>
          <a:p>
            <a:pPr lvl="1">
              <a:defRPr/>
            </a:pPr>
            <a:r>
              <a:rPr lang="en-US" dirty="0"/>
              <a:t>Increases total fuel-handling operations</a:t>
            </a:r>
          </a:p>
          <a:p>
            <a:pPr lvl="1">
              <a:defRPr/>
            </a:pPr>
            <a:r>
              <a:rPr lang="en-US" dirty="0"/>
              <a:t>Complicates </a:t>
            </a:r>
            <a:r>
              <a:rPr lang="en-US" dirty="0" smtClean="0"/>
              <a:t>pool </a:t>
            </a:r>
            <a:r>
              <a:rPr lang="en-US" dirty="0"/>
              <a:t>operations and increases worker doses if performed at reactor sites </a:t>
            </a:r>
          </a:p>
          <a:p>
            <a:pPr lvl="1">
              <a:defRPr/>
            </a:pPr>
            <a:r>
              <a:rPr lang="en-US" dirty="0"/>
              <a:t>Requires development and deployment of on-site repackaging systems if performed at shut-down reactor sites </a:t>
            </a:r>
          </a:p>
          <a:p>
            <a:pPr lvl="1">
              <a:defRPr/>
            </a:pPr>
            <a:r>
              <a:rPr lang="en-US" dirty="0"/>
              <a:t>Generates additional low-level waste including discarded dry storage canisters</a:t>
            </a:r>
          </a:p>
          <a:p>
            <a:pPr>
              <a:defRPr/>
            </a:pPr>
            <a:r>
              <a:rPr lang="en-US" dirty="0" smtClean="0"/>
              <a:t>Repackaging </a:t>
            </a:r>
            <a:r>
              <a:rPr lang="en-US" dirty="0"/>
              <a:t>could be reduced or eliminated </a:t>
            </a:r>
            <a:r>
              <a:rPr lang="en-US" dirty="0" smtClean="0"/>
              <a:t>provided either:</a:t>
            </a:r>
            <a:endParaRPr lang="en-US" dirty="0"/>
          </a:p>
          <a:p>
            <a:pPr lvl="1"/>
            <a:r>
              <a:rPr lang="en-US" dirty="0"/>
              <a:t>Direct disposal of existing dry storage canisters is proven acceptable</a:t>
            </a:r>
          </a:p>
          <a:p>
            <a:pPr lvl="1"/>
            <a:r>
              <a:rPr lang="en-US" dirty="0" smtClean="0"/>
              <a:t>Standardized </a:t>
            </a:r>
            <a:r>
              <a:rPr lang="en-US" dirty="0"/>
              <a:t>storage, transportation and disposal canisters are developed and </a:t>
            </a:r>
            <a:r>
              <a:rPr lang="en-US" dirty="0" smtClean="0"/>
              <a:t>deployed</a:t>
            </a:r>
          </a:p>
          <a:p>
            <a:r>
              <a:rPr lang="en-US" dirty="0" smtClean="0"/>
              <a:t>Otherwise, ~206,000 BWR and ~277,000 PWR assemblies may have to be repackaged</a:t>
            </a:r>
          </a:p>
          <a:p>
            <a:pPr lvl="1"/>
            <a:r>
              <a:rPr lang="en-US" dirty="0" smtClean="0"/>
              <a:t>If the status quo continues, ~11,000 canisters may need to be opened</a:t>
            </a:r>
            <a:endParaRPr lang="en-US" dirty="0"/>
          </a:p>
          <a:p>
            <a:pPr marL="346075" lvl="1"/>
            <a:endParaRPr lang="en-US" sz="2400" b="1" dirty="0"/>
          </a:p>
          <a:p>
            <a:pPr lvl="1">
              <a:defRPr/>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Tree>
    <p:extLst>
      <p:ext uri="{BB962C8B-B14F-4D97-AF65-F5344CB8AC3E}">
        <p14:creationId xmlns:p14="http://schemas.microsoft.com/office/powerpoint/2010/main" val="461988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repackaging if needed would have system-wide impacts </a:t>
            </a:r>
            <a:endParaRPr lang="en-US" dirty="0"/>
          </a:p>
        </p:txBody>
      </p:sp>
      <p:sp>
        <p:nvSpPr>
          <p:cNvPr id="3" name="Content Placeholder 2"/>
          <p:cNvSpPr>
            <a:spLocks noGrp="1"/>
          </p:cNvSpPr>
          <p:nvPr>
            <p:ph idx="1"/>
          </p:nvPr>
        </p:nvSpPr>
        <p:spPr>
          <a:xfrm>
            <a:off x="234852" y="1676400"/>
            <a:ext cx="8451948" cy="4724400"/>
          </a:xfrm>
        </p:spPr>
        <p:txBody>
          <a:bodyPr/>
          <a:lstStyle/>
          <a:p>
            <a:r>
              <a:rPr lang="en-US" dirty="0" smtClean="0"/>
              <a:t>Repackaging at reactors would be challenging</a:t>
            </a:r>
          </a:p>
          <a:p>
            <a:pPr lvl="1"/>
            <a:r>
              <a:rPr lang="en-US" dirty="0" smtClean="0"/>
              <a:t>Operating sites: Impact operations</a:t>
            </a:r>
          </a:p>
          <a:p>
            <a:pPr lvl="1"/>
            <a:r>
              <a:rPr lang="en-US" dirty="0" smtClean="0"/>
              <a:t>Shutdown sites: Build new facility or pools</a:t>
            </a:r>
          </a:p>
          <a:p>
            <a:r>
              <a:rPr lang="en-US" dirty="0" smtClean="0"/>
              <a:t>Repackaging at ISF or repository would offer flexibility</a:t>
            </a:r>
          </a:p>
          <a:p>
            <a:pPr lvl="1"/>
            <a:r>
              <a:rPr lang="en-US" dirty="0" smtClean="0"/>
              <a:t>Purpose-built facility (minimize dose, maximize throughput)</a:t>
            </a:r>
          </a:p>
          <a:p>
            <a:r>
              <a:rPr lang="en-US" dirty="0" smtClean="0"/>
              <a:t>Repackaging may impact transportation</a:t>
            </a:r>
          </a:p>
          <a:p>
            <a:pPr lvl="1"/>
            <a:r>
              <a:rPr lang="en-US" dirty="0" smtClean="0"/>
              <a:t>Probably more canisters to move (if not performed at repository)</a:t>
            </a:r>
          </a:p>
          <a:p>
            <a:r>
              <a:rPr lang="en-US" dirty="0" smtClean="0"/>
              <a:t>Empty canisters, overpacks, and materials generated in repackaging process would have to be managed</a:t>
            </a:r>
          </a:p>
          <a:p>
            <a:pPr lvl="1"/>
            <a:r>
              <a:rPr lang="en-US" dirty="0" smtClean="0"/>
              <a:t>Low-level waste on the order of $9500 / assembly</a:t>
            </a:r>
          </a:p>
          <a:p>
            <a:pPr lvl="2"/>
            <a:r>
              <a:rPr lang="en-US" dirty="0" smtClean="0"/>
              <a:t>Assume 350 ft</a:t>
            </a:r>
            <a:r>
              <a:rPr lang="en-US" baseline="30000" dirty="0" smtClean="0"/>
              <a:t>3</a:t>
            </a:r>
            <a:r>
              <a:rPr lang="en-US" dirty="0" smtClean="0"/>
              <a:t> / canister; 37 assemblies / canister; $1000 LLW / ft</a:t>
            </a:r>
            <a:r>
              <a:rPr lang="en-US" baseline="30000" dirty="0" smtClean="0"/>
              <a:t>3</a:t>
            </a:r>
          </a:p>
          <a:p>
            <a:pPr lvl="1"/>
            <a:r>
              <a:rPr lang="en-US" dirty="0" smtClean="0"/>
              <a:t>NOTE this is MORE than the cost to load the assembly in any canister</a:t>
            </a:r>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Tree>
    <p:extLst>
      <p:ext uri="{BB962C8B-B14F-4D97-AF65-F5344CB8AC3E}">
        <p14:creationId xmlns:p14="http://schemas.microsoft.com/office/powerpoint/2010/main" val="94818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Implementation options for </a:t>
            </a:r>
            <a:r>
              <a:rPr lang="en-US" dirty="0" smtClean="0"/>
              <a:t>a possible </a:t>
            </a:r>
            <a:r>
              <a:rPr lang="en-US" dirty="0"/>
              <a:t>STAD canister are currently being analyzed </a:t>
            </a:r>
            <a:endParaRPr lang="en-US" dirty="0" smtClean="0"/>
          </a:p>
          <a:p>
            <a:pPr lvl="1"/>
            <a:r>
              <a:rPr lang="en-US" dirty="0" smtClean="0"/>
              <a:t>With most recent information, better understanding of local and system-wide impacts of standardization are possible</a:t>
            </a:r>
          </a:p>
          <a:p>
            <a:r>
              <a:rPr lang="en-US" dirty="0" smtClean="0"/>
              <a:t>DOE is keeping multiple options on the table as standardization options are being evaluated</a:t>
            </a:r>
          </a:p>
          <a:p>
            <a:r>
              <a:rPr lang="en-US" dirty="0" smtClean="0"/>
              <a:t>Repackaging would be expensive and challenging </a:t>
            </a:r>
          </a:p>
          <a:p>
            <a:pPr lvl="1"/>
            <a:r>
              <a:rPr lang="en-US" dirty="0" smtClean="0"/>
              <a:t>Unless all DPCs are disposable, some repackaging WILL occur</a:t>
            </a:r>
          </a:p>
          <a:p>
            <a:r>
              <a:rPr lang="en-US" dirty="0"/>
              <a:t>In order to implement a standardized canister system into the nuclear waste management system, we must have a firm technical </a:t>
            </a:r>
            <a:r>
              <a:rPr lang="en-US" dirty="0" smtClean="0"/>
              <a:t>basis</a:t>
            </a:r>
          </a:p>
          <a:p>
            <a:pPr lvl="1"/>
            <a:r>
              <a:rPr lang="en-US" dirty="0" smtClean="0"/>
              <a:t>At </a:t>
            </a:r>
            <a:r>
              <a:rPr lang="en-US" dirty="0"/>
              <a:t>this time, DOE has not made a decision as to whether to proceed with a STAD canister </a:t>
            </a:r>
            <a:r>
              <a:rPr lang="en-US" dirty="0" smtClean="0"/>
              <a:t>system</a:t>
            </a:r>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Tree>
    <p:extLst>
      <p:ext uri="{BB962C8B-B14F-4D97-AF65-F5344CB8AC3E}">
        <p14:creationId xmlns:p14="http://schemas.microsoft.com/office/powerpoint/2010/main" val="4233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a:t>It should be noted that this is a technical report that does not take into account the contractual limitations under the Standard Contract (10 </a:t>
            </a:r>
            <a:r>
              <a:rPr lang="en-US" dirty="0" smtClean="0"/>
              <a:t>CFR Part 961</a:t>
            </a:r>
            <a:r>
              <a:rPr lang="en-US" dirty="0"/>
              <a:t>). Under the provisions of the Standard Contract, DOE does not consider spent fuel in canisters to be an acceptable waste form, absent a mutually agreed to contract modification</a:t>
            </a:r>
            <a:r>
              <a:rPr lang="en-US" dirty="0" smtClean="0"/>
              <a:t>.</a:t>
            </a:r>
          </a:p>
          <a:p>
            <a:r>
              <a:rPr lang="en-US" dirty="0" smtClean="0"/>
              <a:t>This presentation reflects research and development efforts to explore technical concepts which could support future decision making by DOE.  No inferences should be drawn from this presentation regarding future actions by DOE. </a:t>
            </a:r>
          </a:p>
          <a:p>
            <a:endParaRPr lang="en-US" dirty="0"/>
          </a:p>
          <a:p>
            <a:pPr marL="0" indent="0" eaLnBrk="1" hangingPunct="1">
              <a:buNone/>
              <a:defRPr/>
            </a:pPr>
            <a:endParaRPr lang="en-US" dirty="0"/>
          </a:p>
        </p:txBody>
      </p:sp>
      <p:sp>
        <p:nvSpPr>
          <p:cNvPr id="4" name="Footer Placeholder 3"/>
          <p:cNvSpPr>
            <a:spLocks noGrp="1"/>
          </p:cNvSpPr>
          <p:nvPr>
            <p:ph type="ftr" sz="quarter" idx="11"/>
          </p:nvPr>
        </p:nvSpPr>
        <p:spPr/>
        <p:txBody>
          <a:bodyPr/>
          <a:lstStyle/>
          <a:p>
            <a:pPr>
              <a:defRPr/>
            </a:pPr>
            <a:r>
              <a:rPr lang="en-US" dirty="0"/>
              <a:t>NWTRB Meeting </a:t>
            </a:r>
            <a:r>
              <a:rPr lang="en-US" dirty="0" smtClean="0"/>
              <a:t>June 2015</a:t>
            </a:r>
            <a:endParaRPr lang="en-US" dirty="0"/>
          </a:p>
        </p:txBody>
      </p:sp>
    </p:spTree>
    <p:extLst>
      <p:ext uri="{BB962C8B-B14F-4D97-AF65-F5344CB8AC3E}">
        <p14:creationId xmlns:p14="http://schemas.microsoft.com/office/powerpoint/2010/main" val="3553103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Responses to NWTRB questions</a:t>
            </a:r>
          </a:p>
          <a:p>
            <a:pPr lvl="1"/>
            <a:r>
              <a:rPr lang="en-US" dirty="0" smtClean="0"/>
              <a:t>STAD canister concept</a:t>
            </a:r>
          </a:p>
          <a:p>
            <a:pPr lvl="2"/>
            <a:r>
              <a:rPr lang="en-US" dirty="0" smtClean="0"/>
              <a:t>Description</a:t>
            </a:r>
          </a:p>
          <a:p>
            <a:pPr lvl="2"/>
            <a:r>
              <a:rPr lang="en-US" dirty="0" smtClean="0"/>
              <a:t>Differences from earlier standardized concepts</a:t>
            </a:r>
          </a:p>
          <a:p>
            <a:pPr lvl="1"/>
            <a:r>
              <a:rPr lang="en-US" dirty="0" smtClean="0"/>
              <a:t>Potential timelines</a:t>
            </a:r>
          </a:p>
          <a:p>
            <a:pPr lvl="1"/>
            <a:r>
              <a:rPr lang="en-US" dirty="0" smtClean="0"/>
              <a:t>Operational impacts of smaller canisters at reactors</a:t>
            </a:r>
          </a:p>
          <a:p>
            <a:pPr lvl="1"/>
            <a:r>
              <a:rPr lang="en-US" dirty="0" smtClean="0"/>
              <a:t>Repackaging impacts</a:t>
            </a:r>
          </a:p>
          <a:p>
            <a:r>
              <a:rPr lang="en-US" dirty="0" smtClean="0"/>
              <a:t>Concluding remarks</a:t>
            </a:r>
          </a:p>
          <a:p>
            <a:r>
              <a:rPr lang="en-US" dirty="0" smtClean="0"/>
              <a:t>Questions/Answers</a:t>
            </a:r>
          </a:p>
        </p:txBody>
      </p:sp>
      <p:sp>
        <p:nvSpPr>
          <p:cNvPr id="4" name="Footer Placeholder 3"/>
          <p:cNvSpPr>
            <a:spLocks noGrp="1"/>
          </p:cNvSpPr>
          <p:nvPr>
            <p:ph type="ftr" sz="quarter" idx="11"/>
          </p:nvPr>
        </p:nvSpPr>
        <p:spPr/>
        <p:txBody>
          <a:bodyPr/>
          <a:lstStyle/>
          <a:p>
            <a:pPr>
              <a:defRPr/>
            </a:pPr>
            <a:r>
              <a:rPr lang="en-US" dirty="0"/>
              <a:t>NWTRB Meeting June 2015</a:t>
            </a:r>
          </a:p>
        </p:txBody>
      </p:sp>
    </p:spTree>
    <p:extLst>
      <p:ext uri="{BB962C8B-B14F-4D97-AF65-F5344CB8AC3E}">
        <p14:creationId xmlns:p14="http://schemas.microsoft.com/office/powerpoint/2010/main" val="207822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25" t="6318" r="12942" b="12185"/>
          <a:stretch/>
        </p:blipFill>
        <p:spPr bwMode="auto">
          <a:xfrm>
            <a:off x="135188" y="1557107"/>
            <a:ext cx="4319587" cy="21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Box 20"/>
          <p:cNvSpPr txBox="1">
            <a:spLocks noChangeArrowheads="1"/>
          </p:cNvSpPr>
          <p:nvPr/>
        </p:nvSpPr>
        <p:spPr bwMode="auto">
          <a:xfrm>
            <a:off x="2311400" y="6091238"/>
            <a:ext cx="228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rgbClr val="1B5527"/>
              </a:buClr>
              <a:buFont typeface="Wingdings" pitchFamily="2" charset="2"/>
              <a:buChar char="n"/>
              <a:defRPr sz="2000" b="1">
                <a:solidFill>
                  <a:schemeClr val="tx1"/>
                </a:solidFill>
                <a:latin typeface="Arial" charset="0"/>
                <a:ea typeface="ＭＳ Ｐゴシック" pitchFamily="34" charset="-128"/>
              </a:defRPr>
            </a:lvl1pPr>
            <a:lvl2pPr marL="742950" indent="-285750" eaLnBrk="0" hangingPunct="0">
              <a:spcAft>
                <a:spcPct val="20000"/>
              </a:spcAft>
              <a:buClr>
                <a:srgbClr val="1B5527"/>
              </a:buClr>
              <a:buSzPct val="110000"/>
              <a:buFont typeface="Symbol" pitchFamily="18" charset="2"/>
              <a:buChar char="·"/>
              <a:defRPr>
                <a:solidFill>
                  <a:schemeClr val="tx1"/>
                </a:solidFill>
                <a:latin typeface="Arial" charset="0"/>
                <a:ea typeface="ＭＳ Ｐゴシック" pitchFamily="34" charset="-128"/>
              </a:defRPr>
            </a:lvl2pPr>
            <a:lvl3pPr marL="1143000" indent="-228600" eaLnBrk="0" hangingPunct="0">
              <a:spcAft>
                <a:spcPct val="20000"/>
              </a:spcAft>
              <a:buClr>
                <a:srgbClr val="1B5527"/>
              </a:buClr>
              <a:buSzPct val="110000"/>
              <a:buFont typeface="Arial" charset="0"/>
              <a:buChar char="–"/>
              <a:defRPr sz="1600">
                <a:solidFill>
                  <a:schemeClr val="tx1"/>
                </a:solidFill>
                <a:latin typeface="Arial" charset="0"/>
                <a:ea typeface="ＭＳ Ｐゴシック" pitchFamily="34" charset="-128"/>
              </a:defRPr>
            </a:lvl3pPr>
            <a:lvl4pPr marL="1600200" indent="-228600" eaLnBrk="0" hangingPunct="0">
              <a:spcAft>
                <a:spcPct val="20000"/>
              </a:spcAft>
              <a:buClr>
                <a:srgbClr val="1B5527"/>
              </a:buClr>
              <a:buChar char="•"/>
              <a:defRPr sz="1400">
                <a:solidFill>
                  <a:schemeClr val="tx1"/>
                </a:solidFill>
                <a:latin typeface="Arial" charset="0"/>
                <a:ea typeface="ＭＳ Ｐゴシック" pitchFamily="34" charset="-128"/>
              </a:defRPr>
            </a:lvl4pPr>
            <a:lvl5pPr marL="2057400" indent="-228600" eaLnBrk="0" hangingPunct="0">
              <a:spcAft>
                <a:spcPct val="20000"/>
              </a:spcAft>
              <a:buClr>
                <a:srgbClr val="1B5527"/>
              </a:buClr>
              <a:buChar char="»"/>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9pPr>
          </a:lstStyle>
          <a:p>
            <a:pPr eaLnBrk="1" hangingPunct="1">
              <a:spcAft>
                <a:spcPct val="0"/>
              </a:spcAft>
              <a:buClrTx/>
              <a:buFontTx/>
              <a:buNone/>
            </a:pPr>
            <a:r>
              <a:rPr lang="en-US" altLang="en-US" sz="1400" b="0"/>
              <a:t>Transnuclear TN-32</a:t>
            </a:r>
          </a:p>
        </p:txBody>
      </p:sp>
      <p:sp>
        <p:nvSpPr>
          <p:cNvPr id="34820" name="TextBox 18"/>
          <p:cNvSpPr txBox="1">
            <a:spLocks noChangeArrowheads="1"/>
          </p:cNvSpPr>
          <p:nvPr/>
        </p:nvSpPr>
        <p:spPr bwMode="auto">
          <a:xfrm>
            <a:off x="4519613" y="6096000"/>
            <a:ext cx="228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rgbClr val="1B5527"/>
              </a:buClr>
              <a:buFont typeface="Wingdings" pitchFamily="2" charset="2"/>
              <a:buChar char="n"/>
              <a:defRPr sz="2000" b="1">
                <a:solidFill>
                  <a:schemeClr val="tx1"/>
                </a:solidFill>
                <a:latin typeface="Arial" charset="0"/>
                <a:ea typeface="ＭＳ Ｐゴシック" pitchFamily="34" charset="-128"/>
              </a:defRPr>
            </a:lvl1pPr>
            <a:lvl2pPr marL="742950" indent="-285750" eaLnBrk="0" hangingPunct="0">
              <a:spcAft>
                <a:spcPct val="20000"/>
              </a:spcAft>
              <a:buClr>
                <a:srgbClr val="1B5527"/>
              </a:buClr>
              <a:buSzPct val="110000"/>
              <a:buFont typeface="Symbol" pitchFamily="18" charset="2"/>
              <a:buChar char="·"/>
              <a:defRPr>
                <a:solidFill>
                  <a:schemeClr val="tx1"/>
                </a:solidFill>
                <a:latin typeface="Arial" charset="0"/>
                <a:ea typeface="ＭＳ Ｐゴシック" pitchFamily="34" charset="-128"/>
              </a:defRPr>
            </a:lvl2pPr>
            <a:lvl3pPr marL="1143000" indent="-228600" eaLnBrk="0" hangingPunct="0">
              <a:spcAft>
                <a:spcPct val="20000"/>
              </a:spcAft>
              <a:buClr>
                <a:srgbClr val="1B5527"/>
              </a:buClr>
              <a:buSzPct val="110000"/>
              <a:buFont typeface="Arial" charset="0"/>
              <a:buChar char="–"/>
              <a:defRPr sz="1600">
                <a:solidFill>
                  <a:schemeClr val="tx1"/>
                </a:solidFill>
                <a:latin typeface="Arial" charset="0"/>
                <a:ea typeface="ＭＳ Ｐゴシック" pitchFamily="34" charset="-128"/>
              </a:defRPr>
            </a:lvl3pPr>
            <a:lvl4pPr marL="1600200" indent="-228600" eaLnBrk="0" hangingPunct="0">
              <a:spcAft>
                <a:spcPct val="20000"/>
              </a:spcAft>
              <a:buClr>
                <a:srgbClr val="1B5527"/>
              </a:buClr>
              <a:buChar char="•"/>
              <a:defRPr sz="1400">
                <a:solidFill>
                  <a:schemeClr val="tx1"/>
                </a:solidFill>
                <a:latin typeface="Arial" charset="0"/>
                <a:ea typeface="ＭＳ Ｐゴシック" pitchFamily="34" charset="-128"/>
              </a:defRPr>
            </a:lvl4pPr>
            <a:lvl5pPr marL="2057400" indent="-228600" eaLnBrk="0" hangingPunct="0">
              <a:spcAft>
                <a:spcPct val="20000"/>
              </a:spcAft>
              <a:buClr>
                <a:srgbClr val="1B5527"/>
              </a:buClr>
              <a:buChar char="»"/>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9pPr>
          </a:lstStyle>
          <a:p>
            <a:pPr eaLnBrk="1" hangingPunct="1">
              <a:spcAft>
                <a:spcPct val="0"/>
              </a:spcAft>
              <a:buClrTx/>
              <a:buFontTx/>
              <a:buNone/>
            </a:pPr>
            <a:r>
              <a:rPr lang="en-US" altLang="en-US" sz="1400" b="0"/>
              <a:t>Holtec Hi-Star 100</a:t>
            </a:r>
          </a:p>
        </p:txBody>
      </p:sp>
      <p:sp>
        <p:nvSpPr>
          <p:cNvPr id="34821" name="Title 1"/>
          <p:cNvSpPr>
            <a:spLocks noGrp="1"/>
          </p:cNvSpPr>
          <p:nvPr>
            <p:ph type="title"/>
          </p:nvPr>
        </p:nvSpPr>
        <p:spPr>
          <a:xfrm>
            <a:off x="3101975" y="241300"/>
            <a:ext cx="5654675" cy="990600"/>
          </a:xfrm>
        </p:spPr>
        <p:txBody>
          <a:bodyPr/>
          <a:lstStyle/>
          <a:p>
            <a:r>
              <a:rPr lang="en-US" altLang="en-US" smtClean="0">
                <a:solidFill>
                  <a:srgbClr val="01632D"/>
                </a:solidFill>
                <a:ea typeface="ＭＳ Ｐゴシック" pitchFamily="34" charset="-128"/>
              </a:rPr>
              <a:t>Commercial Dry Storage Inventory is Diverse and Growing</a:t>
            </a:r>
            <a:endParaRPr lang="en-US" altLang="en-US" smtClean="0">
              <a:ea typeface="ＭＳ Ｐゴシック" pitchFamily="34" charset="-128"/>
            </a:endParaRPr>
          </a:p>
        </p:txBody>
      </p:sp>
      <p:pic>
        <p:nvPicPr>
          <p:cNvPr id="34822"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4611688"/>
            <a:ext cx="1892300" cy="141763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823" name="Picture 22" descr="IMG_32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1609725"/>
            <a:ext cx="1892300" cy="14192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638" y="3098800"/>
            <a:ext cx="1887537" cy="141763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825" name="Picture 21" descr="24_casks[1]"/>
          <p:cNvPicPr preferRelativeResize="0">
            <a:picLocks noChangeArrowheads="1"/>
          </p:cNvPicPr>
          <p:nvPr/>
        </p:nvPicPr>
        <p:blipFill>
          <a:blip r:embed="rId6" cstate="print">
            <a:extLst>
              <a:ext uri="{28A0092B-C50C-407E-A947-70E740481C1C}">
                <a14:useLocalDpi xmlns:a14="http://schemas.microsoft.com/office/drawing/2010/main" val="0"/>
              </a:ext>
            </a:extLst>
          </a:blip>
          <a:srcRect t="1743" r="9663" b="-66"/>
          <a:stretch>
            <a:fillRect/>
          </a:stretch>
        </p:blipFill>
        <p:spPr bwMode="auto">
          <a:xfrm>
            <a:off x="2332038" y="4611688"/>
            <a:ext cx="1892300" cy="14176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6" name="Picture 6"/>
          <p:cNvPicPr>
            <a:picLocks/>
          </p:cNvPicPr>
          <p:nvPr/>
        </p:nvPicPr>
        <p:blipFill>
          <a:blip r:embed="rId7">
            <a:extLst>
              <a:ext uri="{28A0092B-C50C-407E-A947-70E740481C1C}">
                <a14:useLocalDpi xmlns:a14="http://schemas.microsoft.com/office/drawing/2010/main" val="0"/>
              </a:ext>
            </a:extLst>
          </a:blip>
          <a:srcRect l="47160"/>
          <a:stretch>
            <a:fillRect/>
          </a:stretch>
        </p:blipFill>
        <p:spPr bwMode="auto">
          <a:xfrm>
            <a:off x="7132638" y="4606925"/>
            <a:ext cx="1892300" cy="14176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Left Brace 2"/>
          <p:cNvSpPr/>
          <p:nvPr/>
        </p:nvSpPr>
        <p:spPr>
          <a:xfrm>
            <a:off x="6864350" y="2055813"/>
            <a:ext cx="268288" cy="3260725"/>
          </a:xfrm>
          <a:prstGeom prst="leftBrace">
            <a:avLst>
              <a:gd name="adj1" fmla="val 8333"/>
              <a:gd name="adj2" fmla="val 309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4828" name="TextBox 3"/>
          <p:cNvSpPr txBox="1">
            <a:spLocks noChangeArrowheads="1"/>
          </p:cNvSpPr>
          <p:nvPr/>
        </p:nvSpPr>
        <p:spPr bwMode="auto">
          <a:xfrm>
            <a:off x="92075" y="4044950"/>
            <a:ext cx="2073275" cy="1815882"/>
          </a:xfrm>
          <a:prstGeom prst="rect">
            <a:avLst/>
          </a:prstGeom>
          <a:noFill/>
          <a:ln w="9525">
            <a:solidFill>
              <a:srgbClr val="01632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Aft>
                <a:spcPct val="20000"/>
              </a:spcAft>
              <a:buClr>
                <a:srgbClr val="1B5527"/>
              </a:buClr>
              <a:buFont typeface="Wingdings" pitchFamily="2" charset="2"/>
              <a:buChar char="n"/>
              <a:defRPr sz="2000" b="1">
                <a:solidFill>
                  <a:schemeClr val="tx1"/>
                </a:solidFill>
                <a:latin typeface="Arial" charset="0"/>
                <a:ea typeface="ＭＳ Ｐゴシック" pitchFamily="34" charset="-128"/>
              </a:defRPr>
            </a:lvl1pPr>
            <a:lvl2pPr marL="742950" indent="-285750" eaLnBrk="0" hangingPunct="0">
              <a:spcAft>
                <a:spcPct val="20000"/>
              </a:spcAft>
              <a:buClr>
                <a:srgbClr val="1B5527"/>
              </a:buClr>
              <a:buSzPct val="110000"/>
              <a:buFont typeface="Symbol" pitchFamily="18" charset="2"/>
              <a:buChar char="·"/>
              <a:defRPr>
                <a:solidFill>
                  <a:schemeClr val="tx1"/>
                </a:solidFill>
                <a:latin typeface="Arial" charset="0"/>
                <a:ea typeface="ＭＳ Ｐゴシック" pitchFamily="34" charset="-128"/>
              </a:defRPr>
            </a:lvl2pPr>
            <a:lvl3pPr marL="1143000" indent="-228600" eaLnBrk="0" hangingPunct="0">
              <a:spcAft>
                <a:spcPct val="20000"/>
              </a:spcAft>
              <a:buClr>
                <a:srgbClr val="1B5527"/>
              </a:buClr>
              <a:buSzPct val="110000"/>
              <a:buFont typeface="Arial" charset="0"/>
              <a:buChar char="–"/>
              <a:defRPr sz="1600">
                <a:solidFill>
                  <a:schemeClr val="tx1"/>
                </a:solidFill>
                <a:latin typeface="Arial" charset="0"/>
                <a:ea typeface="ＭＳ Ｐゴシック" pitchFamily="34" charset="-128"/>
              </a:defRPr>
            </a:lvl3pPr>
            <a:lvl4pPr marL="1600200" indent="-228600" eaLnBrk="0" hangingPunct="0">
              <a:spcAft>
                <a:spcPct val="20000"/>
              </a:spcAft>
              <a:buClr>
                <a:srgbClr val="1B5527"/>
              </a:buClr>
              <a:buChar char="•"/>
              <a:defRPr sz="1400">
                <a:solidFill>
                  <a:schemeClr val="tx1"/>
                </a:solidFill>
                <a:latin typeface="Arial" charset="0"/>
                <a:ea typeface="ＭＳ Ｐゴシック" pitchFamily="34" charset="-128"/>
              </a:defRPr>
            </a:lvl4pPr>
            <a:lvl5pPr marL="2057400" indent="-228600" eaLnBrk="0" hangingPunct="0">
              <a:spcAft>
                <a:spcPct val="20000"/>
              </a:spcAft>
              <a:buClr>
                <a:srgbClr val="1B5527"/>
              </a:buClr>
              <a:buChar char="»"/>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9pPr>
          </a:lstStyle>
          <a:p>
            <a:pPr eaLnBrk="1" hangingPunct="1">
              <a:spcAft>
                <a:spcPct val="0"/>
              </a:spcAft>
              <a:buClrTx/>
              <a:buFont typeface="Wingdings" pitchFamily="2" charset="2"/>
              <a:buChar char="§"/>
            </a:pPr>
            <a:r>
              <a:rPr lang="en-US" altLang="en-US" sz="1600" b="0" i="1" dirty="0">
                <a:solidFill>
                  <a:srgbClr val="FF0000"/>
                </a:solidFill>
              </a:rPr>
              <a:t>Majority </a:t>
            </a:r>
            <a:r>
              <a:rPr lang="en-US" altLang="en-US" sz="1600" b="0" i="1" dirty="0" smtClean="0">
                <a:solidFill>
                  <a:srgbClr val="FF0000"/>
                </a:solidFill>
              </a:rPr>
              <a:t>of dry inventory is </a:t>
            </a:r>
            <a:r>
              <a:rPr lang="en-US" altLang="en-US" sz="1600" b="0" i="1" dirty="0">
                <a:solidFill>
                  <a:srgbClr val="FF0000"/>
                </a:solidFill>
              </a:rPr>
              <a:t>in </a:t>
            </a:r>
            <a:r>
              <a:rPr lang="en-US" altLang="en-US" sz="1600" b="0" i="1" dirty="0" smtClean="0">
                <a:solidFill>
                  <a:srgbClr val="FF0000"/>
                </a:solidFill>
              </a:rPr>
              <a:t>large welded </a:t>
            </a:r>
            <a:r>
              <a:rPr lang="en-US" altLang="en-US" sz="1600" b="0" i="1" dirty="0">
                <a:solidFill>
                  <a:srgbClr val="FF0000"/>
                </a:solidFill>
              </a:rPr>
              <a:t>c</a:t>
            </a:r>
            <a:r>
              <a:rPr lang="en-US" altLang="en-US" sz="1600" b="0" i="1" dirty="0" smtClean="0">
                <a:solidFill>
                  <a:srgbClr val="FF0000"/>
                </a:solidFill>
              </a:rPr>
              <a:t>anisters </a:t>
            </a:r>
            <a:endParaRPr lang="en-US" altLang="en-US" sz="1600" b="0" i="1" dirty="0">
              <a:solidFill>
                <a:srgbClr val="FF0000"/>
              </a:solidFill>
            </a:endParaRPr>
          </a:p>
          <a:p>
            <a:pPr eaLnBrk="1" hangingPunct="1">
              <a:spcAft>
                <a:spcPct val="0"/>
              </a:spcAft>
              <a:buClrTx/>
              <a:buFont typeface="Wingdings" pitchFamily="2" charset="2"/>
              <a:buChar char="§"/>
            </a:pPr>
            <a:r>
              <a:rPr lang="en-US" altLang="en-US" sz="1600" b="0" i="1" dirty="0" smtClean="0">
                <a:solidFill>
                  <a:srgbClr val="FF0000"/>
                </a:solidFill>
              </a:rPr>
              <a:t>Trend </a:t>
            </a:r>
            <a:r>
              <a:rPr lang="en-US" altLang="en-US" sz="1600" b="0" i="1" dirty="0">
                <a:solidFill>
                  <a:srgbClr val="FF0000"/>
                </a:solidFill>
              </a:rPr>
              <a:t>toward higher </a:t>
            </a:r>
            <a:r>
              <a:rPr lang="en-US" altLang="en-US" sz="1600" b="0" i="1" dirty="0" smtClean="0">
                <a:solidFill>
                  <a:srgbClr val="FF0000"/>
                </a:solidFill>
              </a:rPr>
              <a:t>capacity canisters</a:t>
            </a:r>
            <a:endParaRPr lang="en-US" altLang="en-US" sz="1600" b="0" i="1" dirty="0">
              <a:solidFill>
                <a:srgbClr val="FF0000"/>
              </a:solidFill>
            </a:endParaRPr>
          </a:p>
        </p:txBody>
      </p:sp>
      <p:cxnSp>
        <p:nvCxnSpPr>
          <p:cNvPr id="22" name="Straight Arrow Connector 21"/>
          <p:cNvCxnSpPr/>
          <p:nvPr/>
        </p:nvCxnSpPr>
        <p:spPr>
          <a:xfrm flipH="1">
            <a:off x="3189289" y="3616928"/>
            <a:ext cx="234847" cy="3343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28807" y="3610702"/>
            <a:ext cx="652706" cy="3564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52543" y="2340731"/>
            <a:ext cx="834244" cy="435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4" name="TextBox 6"/>
          <p:cNvSpPr txBox="1">
            <a:spLocks noChangeArrowheads="1"/>
          </p:cNvSpPr>
          <p:nvPr/>
        </p:nvSpPr>
        <p:spPr bwMode="auto">
          <a:xfrm>
            <a:off x="4932334" y="1847285"/>
            <a:ext cx="21066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rgbClr val="1B5527"/>
              </a:buClr>
              <a:buFont typeface="Wingdings" pitchFamily="2" charset="2"/>
              <a:buChar char="n"/>
              <a:defRPr sz="2000" b="1">
                <a:solidFill>
                  <a:schemeClr val="tx1"/>
                </a:solidFill>
                <a:latin typeface="Arial" charset="0"/>
                <a:ea typeface="ＭＳ Ｐゴシック" pitchFamily="34" charset="-128"/>
              </a:defRPr>
            </a:lvl1pPr>
            <a:lvl2pPr marL="742950" indent="-285750" eaLnBrk="0" hangingPunct="0">
              <a:spcAft>
                <a:spcPct val="20000"/>
              </a:spcAft>
              <a:buClr>
                <a:srgbClr val="1B5527"/>
              </a:buClr>
              <a:buSzPct val="110000"/>
              <a:buFont typeface="Symbol" pitchFamily="18" charset="2"/>
              <a:buChar char="·"/>
              <a:defRPr>
                <a:solidFill>
                  <a:schemeClr val="tx1"/>
                </a:solidFill>
                <a:latin typeface="Arial" charset="0"/>
                <a:ea typeface="ＭＳ Ｐゴシック" pitchFamily="34" charset="-128"/>
              </a:defRPr>
            </a:lvl2pPr>
            <a:lvl3pPr marL="1143000" indent="-228600" eaLnBrk="0" hangingPunct="0">
              <a:spcAft>
                <a:spcPct val="20000"/>
              </a:spcAft>
              <a:buClr>
                <a:srgbClr val="1B5527"/>
              </a:buClr>
              <a:buSzPct val="110000"/>
              <a:buFont typeface="Arial" charset="0"/>
              <a:buChar char="–"/>
              <a:defRPr sz="1600">
                <a:solidFill>
                  <a:schemeClr val="tx1"/>
                </a:solidFill>
                <a:latin typeface="Arial" charset="0"/>
                <a:ea typeface="ＭＳ Ｐゴシック" pitchFamily="34" charset="-128"/>
              </a:defRPr>
            </a:lvl3pPr>
            <a:lvl4pPr marL="1600200" indent="-228600" eaLnBrk="0" hangingPunct="0">
              <a:spcAft>
                <a:spcPct val="20000"/>
              </a:spcAft>
              <a:buClr>
                <a:srgbClr val="1B5527"/>
              </a:buClr>
              <a:buChar char="•"/>
              <a:defRPr sz="1400">
                <a:solidFill>
                  <a:schemeClr val="tx1"/>
                </a:solidFill>
                <a:latin typeface="Arial" charset="0"/>
                <a:ea typeface="ＭＳ Ｐゴシック" pitchFamily="34" charset="-128"/>
              </a:defRPr>
            </a:lvl4pPr>
            <a:lvl5pPr marL="2057400" indent="-228600" eaLnBrk="0" hangingPunct="0">
              <a:spcAft>
                <a:spcPct val="20000"/>
              </a:spcAft>
              <a:buClr>
                <a:srgbClr val="1B5527"/>
              </a:buClr>
              <a:buChar char="»"/>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9pPr>
          </a:lstStyle>
          <a:p>
            <a:pPr eaLnBrk="1" hangingPunct="1">
              <a:spcAft>
                <a:spcPct val="0"/>
              </a:spcAft>
              <a:buClrTx/>
              <a:buFontTx/>
              <a:buNone/>
            </a:pPr>
            <a:r>
              <a:rPr lang="en-US" altLang="en-US" sz="1400" dirty="0" smtClean="0"/>
              <a:t>1,865</a:t>
            </a:r>
            <a:r>
              <a:rPr lang="en-US" altLang="en-US" sz="1400" b="0" dirty="0" smtClean="0"/>
              <a:t> </a:t>
            </a:r>
            <a:r>
              <a:rPr lang="en-US" altLang="en-US" sz="1400" b="0" dirty="0"/>
              <a:t>Welded Metal Canisters In Vented Concrete </a:t>
            </a:r>
            <a:r>
              <a:rPr lang="en-US" altLang="en-US" sz="1400" b="0" dirty="0" err="1"/>
              <a:t>Overpacks</a:t>
            </a:r>
            <a:endParaRPr lang="en-US" altLang="en-US" sz="1400" b="0" dirty="0"/>
          </a:p>
          <a:p>
            <a:pPr eaLnBrk="1" hangingPunct="1">
              <a:spcAft>
                <a:spcPct val="0"/>
              </a:spcAft>
              <a:buClrTx/>
              <a:buFontTx/>
              <a:buNone/>
            </a:pPr>
            <a:r>
              <a:rPr lang="en-US" altLang="en-US" sz="1400" b="0" dirty="0" smtClean="0"/>
              <a:t> - 74,627 Assemblies </a:t>
            </a:r>
            <a:endParaRPr lang="en-US" altLang="en-US" sz="1400" b="0" dirty="0"/>
          </a:p>
          <a:p>
            <a:pPr eaLnBrk="1" hangingPunct="1">
              <a:spcAft>
                <a:spcPct val="0"/>
              </a:spcAft>
              <a:buClrTx/>
              <a:buFontTx/>
              <a:buNone/>
            </a:pPr>
            <a:r>
              <a:rPr lang="en-US" altLang="en-US" sz="1400" b="0" dirty="0" smtClean="0"/>
              <a:t> </a:t>
            </a:r>
            <a:r>
              <a:rPr lang="en-US" altLang="en-US" sz="1400" b="0" dirty="0" smtClean="0">
                <a:solidFill>
                  <a:srgbClr val="595959"/>
                </a:solidFill>
              </a:rPr>
              <a:t>- 88.6% </a:t>
            </a:r>
            <a:r>
              <a:rPr lang="en-US" altLang="en-US" sz="1400" b="0" dirty="0">
                <a:solidFill>
                  <a:srgbClr val="595959"/>
                </a:solidFill>
              </a:rPr>
              <a:t>of </a:t>
            </a:r>
            <a:r>
              <a:rPr lang="en-US" altLang="en-US" sz="1400" b="0" dirty="0" smtClean="0">
                <a:solidFill>
                  <a:srgbClr val="595959"/>
                </a:solidFill>
              </a:rPr>
              <a:t>Dry</a:t>
            </a:r>
          </a:p>
          <a:p>
            <a:pPr eaLnBrk="1" hangingPunct="1">
              <a:spcAft>
                <a:spcPct val="0"/>
              </a:spcAft>
              <a:buClrTx/>
              <a:buFontTx/>
              <a:buNone/>
            </a:pPr>
            <a:r>
              <a:rPr lang="en-US" altLang="en-US" sz="1400" b="0" dirty="0"/>
              <a:t> </a:t>
            </a:r>
            <a:r>
              <a:rPr lang="en-US" altLang="en-US" sz="1400" b="0" dirty="0" smtClean="0"/>
              <a:t>- </a:t>
            </a:r>
            <a:r>
              <a:rPr lang="en-US" altLang="en-US" sz="1400" b="0" dirty="0" err="1" smtClean="0"/>
              <a:t>Transnuclear</a:t>
            </a:r>
            <a:r>
              <a:rPr lang="en-US" altLang="en-US" sz="1400" b="0" dirty="0" smtClean="0"/>
              <a:t> </a:t>
            </a:r>
            <a:r>
              <a:rPr lang="en-US" altLang="en-US" sz="1400" b="0" dirty="0"/>
              <a:t>(37%</a:t>
            </a:r>
            <a:r>
              <a:rPr lang="en-US" altLang="en-US" sz="1400" b="0" dirty="0" smtClean="0"/>
              <a:t>)</a:t>
            </a:r>
          </a:p>
          <a:p>
            <a:pPr eaLnBrk="1" hangingPunct="1">
              <a:spcAft>
                <a:spcPct val="0"/>
              </a:spcAft>
              <a:buClrTx/>
              <a:buFontTx/>
              <a:buNone/>
            </a:pPr>
            <a:r>
              <a:rPr lang="en-US" altLang="en-US" sz="1400" b="0" dirty="0"/>
              <a:t> </a:t>
            </a:r>
            <a:r>
              <a:rPr lang="en-US" altLang="en-US" sz="1400" b="0" dirty="0" smtClean="0"/>
              <a:t>- </a:t>
            </a:r>
            <a:r>
              <a:rPr lang="en-US" altLang="en-US" sz="1400" b="0" dirty="0" err="1" smtClean="0"/>
              <a:t>Holtec</a:t>
            </a:r>
            <a:r>
              <a:rPr lang="en-US" altLang="en-US" sz="1400" b="0" dirty="0" smtClean="0"/>
              <a:t> </a:t>
            </a:r>
            <a:r>
              <a:rPr lang="en-US" altLang="en-US" sz="1400" b="0" dirty="0"/>
              <a:t>(41%</a:t>
            </a:r>
            <a:r>
              <a:rPr lang="en-US" altLang="en-US" sz="1400" b="0" dirty="0" smtClean="0"/>
              <a:t>)</a:t>
            </a:r>
          </a:p>
          <a:p>
            <a:pPr eaLnBrk="1" hangingPunct="1">
              <a:spcAft>
                <a:spcPct val="0"/>
              </a:spcAft>
              <a:buClrTx/>
              <a:buFontTx/>
              <a:buNone/>
            </a:pPr>
            <a:r>
              <a:rPr lang="en-US" altLang="en-US" sz="1400" b="0" dirty="0"/>
              <a:t> </a:t>
            </a:r>
            <a:r>
              <a:rPr lang="en-US" altLang="en-US" sz="1400" b="0" dirty="0" smtClean="0"/>
              <a:t>- NAC </a:t>
            </a:r>
            <a:r>
              <a:rPr lang="en-US" altLang="en-US" sz="1400" b="0" dirty="0"/>
              <a:t>(20%)</a:t>
            </a:r>
          </a:p>
          <a:p>
            <a:pPr eaLnBrk="1" hangingPunct="1">
              <a:spcAft>
                <a:spcPct val="0"/>
              </a:spcAft>
              <a:buClrTx/>
              <a:buFontTx/>
              <a:buNone/>
            </a:pPr>
            <a:endParaRPr lang="en-US" altLang="en-US" sz="1400" b="0" dirty="0"/>
          </a:p>
        </p:txBody>
      </p:sp>
      <p:sp>
        <p:nvSpPr>
          <p:cNvPr id="34835" name="TextBox 6"/>
          <p:cNvSpPr txBox="1">
            <a:spLocks noChangeArrowheads="1"/>
          </p:cNvSpPr>
          <p:nvPr/>
        </p:nvSpPr>
        <p:spPr bwMode="auto">
          <a:xfrm>
            <a:off x="2133600" y="3911600"/>
            <a:ext cx="22875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rgbClr val="1B5527"/>
              </a:buClr>
              <a:buFont typeface="Wingdings" pitchFamily="2" charset="2"/>
              <a:buChar char="n"/>
              <a:defRPr sz="2000" b="1">
                <a:solidFill>
                  <a:schemeClr val="tx1"/>
                </a:solidFill>
                <a:latin typeface="Arial" charset="0"/>
                <a:ea typeface="ＭＳ Ｐゴシック" pitchFamily="34" charset="-128"/>
              </a:defRPr>
            </a:lvl1pPr>
            <a:lvl2pPr marL="742950" indent="-285750" eaLnBrk="0" hangingPunct="0">
              <a:spcAft>
                <a:spcPct val="20000"/>
              </a:spcAft>
              <a:buClr>
                <a:srgbClr val="1B5527"/>
              </a:buClr>
              <a:buSzPct val="110000"/>
              <a:buFont typeface="Symbol" pitchFamily="18" charset="2"/>
              <a:buChar char="·"/>
              <a:defRPr>
                <a:solidFill>
                  <a:schemeClr val="tx1"/>
                </a:solidFill>
                <a:latin typeface="Arial" charset="0"/>
                <a:ea typeface="ＭＳ Ｐゴシック" pitchFamily="34" charset="-128"/>
              </a:defRPr>
            </a:lvl2pPr>
            <a:lvl3pPr marL="1143000" indent="-228600" eaLnBrk="0" hangingPunct="0">
              <a:spcAft>
                <a:spcPct val="20000"/>
              </a:spcAft>
              <a:buClr>
                <a:srgbClr val="1B5527"/>
              </a:buClr>
              <a:buSzPct val="110000"/>
              <a:buFont typeface="Arial" charset="0"/>
              <a:buChar char="–"/>
              <a:defRPr sz="1600">
                <a:solidFill>
                  <a:schemeClr val="tx1"/>
                </a:solidFill>
                <a:latin typeface="Arial" charset="0"/>
                <a:ea typeface="ＭＳ Ｐゴシック" pitchFamily="34" charset="-128"/>
              </a:defRPr>
            </a:lvl3pPr>
            <a:lvl4pPr marL="1600200" indent="-228600" eaLnBrk="0" hangingPunct="0">
              <a:spcAft>
                <a:spcPct val="20000"/>
              </a:spcAft>
              <a:buClr>
                <a:srgbClr val="1B5527"/>
              </a:buClr>
              <a:buChar char="•"/>
              <a:defRPr sz="1400">
                <a:solidFill>
                  <a:schemeClr val="tx1"/>
                </a:solidFill>
                <a:latin typeface="Arial" charset="0"/>
                <a:ea typeface="ＭＳ Ｐゴシック" pitchFamily="34" charset="-128"/>
              </a:defRPr>
            </a:lvl4pPr>
            <a:lvl5pPr marL="2057400" indent="-228600" eaLnBrk="0" hangingPunct="0">
              <a:spcAft>
                <a:spcPct val="20000"/>
              </a:spcAft>
              <a:buClr>
                <a:srgbClr val="1B5527"/>
              </a:buClr>
              <a:buChar char="»"/>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9pPr>
          </a:lstStyle>
          <a:p>
            <a:pPr eaLnBrk="1" hangingPunct="1">
              <a:spcAft>
                <a:spcPct val="0"/>
              </a:spcAft>
              <a:buClrTx/>
              <a:buFontTx/>
              <a:buNone/>
            </a:pPr>
            <a:r>
              <a:rPr lang="en-US" altLang="en-US" sz="1400" dirty="0" smtClean="0"/>
              <a:t>189</a:t>
            </a:r>
            <a:r>
              <a:rPr lang="en-US" altLang="en-US" sz="1400" b="0" dirty="0" smtClean="0"/>
              <a:t> Bare Fuel Casks</a:t>
            </a:r>
            <a:endParaRPr lang="en-US" altLang="en-US" sz="1400" b="0" dirty="0"/>
          </a:p>
          <a:p>
            <a:pPr eaLnBrk="1" hangingPunct="1">
              <a:spcAft>
                <a:spcPct val="0"/>
              </a:spcAft>
              <a:buClrTx/>
              <a:buFontTx/>
              <a:buNone/>
            </a:pPr>
            <a:r>
              <a:rPr lang="en-US" altLang="en-US" sz="1400" b="0" dirty="0" smtClean="0"/>
              <a:t> - 8,758 Assemblies </a:t>
            </a:r>
            <a:endParaRPr lang="en-US" altLang="en-US" sz="1400" b="0" dirty="0"/>
          </a:p>
          <a:p>
            <a:pPr eaLnBrk="1" hangingPunct="1">
              <a:spcAft>
                <a:spcPct val="0"/>
              </a:spcAft>
              <a:buClrTx/>
              <a:buFontTx/>
              <a:buNone/>
            </a:pPr>
            <a:r>
              <a:rPr lang="en-US" altLang="en-US" sz="1400" b="0" dirty="0" smtClean="0"/>
              <a:t> </a:t>
            </a:r>
            <a:r>
              <a:rPr lang="en-US" altLang="en-US" sz="1400" b="0" dirty="0" smtClean="0">
                <a:solidFill>
                  <a:srgbClr val="595959"/>
                </a:solidFill>
              </a:rPr>
              <a:t>- 10.4% </a:t>
            </a:r>
            <a:r>
              <a:rPr lang="en-US" altLang="en-US" sz="1400" b="0" dirty="0">
                <a:solidFill>
                  <a:srgbClr val="595959"/>
                </a:solidFill>
              </a:rPr>
              <a:t>of Dry</a:t>
            </a:r>
          </a:p>
        </p:txBody>
      </p:sp>
      <p:sp>
        <p:nvSpPr>
          <p:cNvPr id="34836" name="TextBox 6"/>
          <p:cNvSpPr txBox="1">
            <a:spLocks noChangeArrowheads="1"/>
          </p:cNvSpPr>
          <p:nvPr/>
        </p:nvSpPr>
        <p:spPr bwMode="auto">
          <a:xfrm>
            <a:off x="4414962" y="3683748"/>
            <a:ext cx="2536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rgbClr val="1B5527"/>
              </a:buClr>
              <a:buFont typeface="Wingdings" pitchFamily="2" charset="2"/>
              <a:buChar char="n"/>
              <a:defRPr sz="2000" b="1">
                <a:solidFill>
                  <a:schemeClr val="tx1"/>
                </a:solidFill>
                <a:latin typeface="Arial" charset="0"/>
                <a:ea typeface="ＭＳ Ｐゴシック" pitchFamily="34" charset="-128"/>
              </a:defRPr>
            </a:lvl1pPr>
            <a:lvl2pPr marL="742950" indent="-285750" eaLnBrk="0" hangingPunct="0">
              <a:spcAft>
                <a:spcPct val="20000"/>
              </a:spcAft>
              <a:buClr>
                <a:srgbClr val="1B5527"/>
              </a:buClr>
              <a:buSzPct val="110000"/>
              <a:buFont typeface="Symbol" pitchFamily="18" charset="2"/>
              <a:buChar char="·"/>
              <a:defRPr>
                <a:solidFill>
                  <a:schemeClr val="tx1"/>
                </a:solidFill>
                <a:latin typeface="Arial" charset="0"/>
                <a:ea typeface="ＭＳ Ｐゴシック" pitchFamily="34" charset="-128"/>
              </a:defRPr>
            </a:lvl2pPr>
            <a:lvl3pPr marL="1143000" indent="-228600" eaLnBrk="0" hangingPunct="0">
              <a:spcAft>
                <a:spcPct val="20000"/>
              </a:spcAft>
              <a:buClr>
                <a:srgbClr val="1B5527"/>
              </a:buClr>
              <a:buSzPct val="110000"/>
              <a:buFont typeface="Arial" charset="0"/>
              <a:buChar char="–"/>
              <a:defRPr sz="1600">
                <a:solidFill>
                  <a:schemeClr val="tx1"/>
                </a:solidFill>
                <a:latin typeface="Arial" charset="0"/>
                <a:ea typeface="ＭＳ Ｐゴシック" pitchFamily="34" charset="-128"/>
              </a:defRPr>
            </a:lvl3pPr>
            <a:lvl4pPr marL="1600200" indent="-228600" eaLnBrk="0" hangingPunct="0">
              <a:spcAft>
                <a:spcPct val="20000"/>
              </a:spcAft>
              <a:buClr>
                <a:srgbClr val="1B5527"/>
              </a:buClr>
              <a:buChar char="•"/>
              <a:defRPr sz="1400">
                <a:solidFill>
                  <a:schemeClr val="tx1"/>
                </a:solidFill>
                <a:latin typeface="Arial" charset="0"/>
                <a:ea typeface="ＭＳ Ｐゴシック" pitchFamily="34" charset="-128"/>
              </a:defRPr>
            </a:lvl4pPr>
            <a:lvl5pPr marL="2057400" indent="-228600" eaLnBrk="0" hangingPunct="0">
              <a:spcAft>
                <a:spcPct val="20000"/>
              </a:spcAft>
              <a:buClr>
                <a:srgbClr val="1B5527"/>
              </a:buClr>
              <a:buChar char="»"/>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20000"/>
              </a:spcAft>
              <a:buClr>
                <a:srgbClr val="1B5527"/>
              </a:buClr>
              <a:buChar char="»"/>
              <a:defRPr sz="1200">
                <a:solidFill>
                  <a:schemeClr val="tx1"/>
                </a:solidFill>
                <a:latin typeface="Arial" charset="0"/>
                <a:ea typeface="ＭＳ Ｐゴシック" pitchFamily="34" charset="-128"/>
              </a:defRPr>
            </a:lvl9pPr>
          </a:lstStyle>
          <a:p>
            <a:pPr eaLnBrk="1" hangingPunct="1">
              <a:spcAft>
                <a:spcPct val="0"/>
              </a:spcAft>
              <a:buClrTx/>
              <a:buFontTx/>
              <a:buNone/>
            </a:pPr>
            <a:r>
              <a:rPr lang="en-US" altLang="en-US" sz="1400" dirty="0"/>
              <a:t>12</a:t>
            </a:r>
            <a:r>
              <a:rPr lang="en-US" altLang="en-US" sz="1400" b="0" dirty="0"/>
              <a:t> Welded Metal Canisters</a:t>
            </a:r>
          </a:p>
          <a:p>
            <a:pPr eaLnBrk="1" hangingPunct="1">
              <a:spcAft>
                <a:spcPct val="0"/>
              </a:spcAft>
              <a:buClrTx/>
              <a:buFontTx/>
              <a:buNone/>
            </a:pPr>
            <a:r>
              <a:rPr lang="en-US" altLang="en-US" sz="1400" b="0" dirty="0"/>
              <a:t>in Transport Overpacks</a:t>
            </a:r>
          </a:p>
          <a:p>
            <a:pPr eaLnBrk="1" hangingPunct="1">
              <a:spcAft>
                <a:spcPct val="0"/>
              </a:spcAft>
              <a:buClrTx/>
              <a:buFontTx/>
              <a:buNone/>
            </a:pPr>
            <a:r>
              <a:rPr lang="en-US" altLang="en-US" sz="1400" b="0" dirty="0" smtClean="0"/>
              <a:t> - 866 Assemblies</a:t>
            </a:r>
          </a:p>
          <a:p>
            <a:pPr eaLnBrk="1" hangingPunct="1">
              <a:spcAft>
                <a:spcPct val="0"/>
              </a:spcAft>
              <a:buClrTx/>
              <a:buFontTx/>
              <a:buNone/>
            </a:pPr>
            <a:r>
              <a:rPr lang="en-US" altLang="en-US" sz="1400" b="0" dirty="0" smtClean="0">
                <a:solidFill>
                  <a:srgbClr val="595959"/>
                </a:solidFill>
              </a:rPr>
              <a:t> - 1.0</a:t>
            </a:r>
            <a:r>
              <a:rPr lang="en-US" altLang="en-US" sz="1400" b="0" dirty="0">
                <a:solidFill>
                  <a:srgbClr val="595959"/>
                </a:solidFill>
              </a:rPr>
              <a:t>% of Dry</a:t>
            </a:r>
          </a:p>
        </p:txBody>
      </p:sp>
      <p:sp>
        <p:nvSpPr>
          <p:cNvPr id="2" name="TextBox 1"/>
          <p:cNvSpPr txBox="1"/>
          <p:nvPr/>
        </p:nvSpPr>
        <p:spPr>
          <a:xfrm>
            <a:off x="6232310" y="1101193"/>
            <a:ext cx="2457053" cy="307777"/>
          </a:xfrm>
          <a:prstGeom prst="rect">
            <a:avLst/>
          </a:prstGeom>
          <a:noFill/>
        </p:spPr>
        <p:txBody>
          <a:bodyPr wrap="none" rtlCol="0">
            <a:spAutoFit/>
          </a:bodyPr>
          <a:lstStyle/>
          <a:p>
            <a:r>
              <a:rPr lang="en-US" sz="1400" i="1" dirty="0" smtClean="0"/>
              <a:t>Inventory as of April 7, 2015</a:t>
            </a:r>
            <a:endParaRPr lang="en-US" sz="1400" i="1" dirty="0"/>
          </a:p>
        </p:txBody>
      </p:sp>
      <p:sp>
        <p:nvSpPr>
          <p:cNvPr id="25" name="Footer Placeholder 3"/>
          <p:cNvSpPr>
            <a:spLocks noGrp="1"/>
          </p:cNvSpPr>
          <p:nvPr>
            <p:ph type="ftr" sz="quarter" idx="11"/>
          </p:nvPr>
        </p:nvSpPr>
        <p:spPr>
          <a:xfrm>
            <a:off x="2895600" y="6532563"/>
            <a:ext cx="3352800" cy="476250"/>
          </a:xfrm>
        </p:spPr>
        <p:txBody>
          <a:bodyPr/>
          <a:lstStyle/>
          <a:p>
            <a:pPr>
              <a:defRPr/>
            </a:pPr>
            <a:r>
              <a:rPr lang="en-US" dirty="0" smtClean="0"/>
              <a:t>NWTRB Meeting June 2015</a:t>
            </a:r>
            <a:endParaRPr lang="en-US" dirty="0"/>
          </a:p>
        </p:txBody>
      </p:sp>
      <p:cxnSp>
        <p:nvCxnSpPr>
          <p:cNvPr id="11" name="Straight Connector 10"/>
          <p:cNvCxnSpPr/>
          <p:nvPr/>
        </p:nvCxnSpPr>
        <p:spPr>
          <a:xfrm>
            <a:off x="1948645" y="1842703"/>
            <a:ext cx="1500394" cy="155634"/>
          </a:xfrm>
          <a:prstGeom prst="line">
            <a:avLst/>
          </a:prstGeom>
          <a:ln w="12700" cmpd="sng">
            <a:prstDash val="dashDot"/>
          </a:ln>
        </p:spPr>
        <p:style>
          <a:lnRef idx="2">
            <a:schemeClr val="accent4"/>
          </a:lnRef>
          <a:fillRef idx="0">
            <a:schemeClr val="accent4"/>
          </a:fillRef>
          <a:effectRef idx="1">
            <a:schemeClr val="accent4"/>
          </a:effectRef>
          <a:fontRef idx="minor">
            <a:schemeClr val="tx1"/>
          </a:fontRef>
        </p:style>
      </p:cxnSp>
      <p:cxnSp>
        <p:nvCxnSpPr>
          <p:cNvPr id="33" name="Straight Connector 32"/>
          <p:cNvCxnSpPr/>
          <p:nvPr/>
        </p:nvCxnSpPr>
        <p:spPr>
          <a:xfrm flipV="1">
            <a:off x="1771082" y="3517322"/>
            <a:ext cx="1509863" cy="27893"/>
          </a:xfrm>
          <a:prstGeom prst="line">
            <a:avLst/>
          </a:prstGeom>
          <a:ln w="12700" cmpd="sng">
            <a:prstDash val="dashDot"/>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187886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152400"/>
            <a:ext cx="6081285" cy="1219200"/>
          </a:xfrm>
        </p:spPr>
        <p:txBody>
          <a:bodyPr/>
          <a:lstStyle/>
          <a:p>
            <a:r>
              <a:rPr lang="en-US" dirty="0" smtClean="0"/>
              <a:t>Repository concept-compatible </a:t>
            </a:r>
            <a:r>
              <a:rPr lang="en-US" dirty="0"/>
              <a:t>canister systems can potentially simplify the waste management system</a:t>
            </a:r>
          </a:p>
        </p:txBody>
      </p:sp>
      <p:sp>
        <p:nvSpPr>
          <p:cNvPr id="4" name="Footer Placeholder 3"/>
          <p:cNvSpPr>
            <a:spLocks noGrp="1"/>
          </p:cNvSpPr>
          <p:nvPr>
            <p:ph type="ftr" sz="quarter" idx="11"/>
          </p:nvPr>
        </p:nvSpPr>
        <p:spPr/>
        <p:txBody>
          <a:bodyPr/>
          <a:lstStyle/>
          <a:p>
            <a:pPr>
              <a:defRPr/>
            </a:pPr>
            <a:r>
              <a:rPr lang="en-US" dirty="0" smtClean="0"/>
              <a:t>NWTRB Meeting June 2015</a:t>
            </a:r>
            <a:endParaRPr lang="en-US" dirty="0"/>
          </a:p>
        </p:txBody>
      </p:sp>
      <p:sp>
        <p:nvSpPr>
          <p:cNvPr id="9" name="Content Placeholder 2"/>
          <p:cNvSpPr>
            <a:spLocks noGrp="1"/>
          </p:cNvSpPr>
          <p:nvPr>
            <p:ph sz="half" idx="1"/>
          </p:nvPr>
        </p:nvSpPr>
        <p:spPr>
          <a:xfrm>
            <a:off x="457199" y="1676401"/>
            <a:ext cx="8538634" cy="1757082"/>
          </a:xfrm>
        </p:spPr>
        <p:txBody>
          <a:bodyPr/>
          <a:lstStyle/>
          <a:p>
            <a:r>
              <a:rPr lang="en-US" sz="2000" dirty="0" smtClean="0"/>
              <a:t>There is a lack of integration </a:t>
            </a:r>
            <a:r>
              <a:rPr lang="en-US" dirty="0" smtClean="0"/>
              <a:t>between storage, transportation, and disposal </a:t>
            </a:r>
            <a:r>
              <a:rPr lang="en-US" sz="2000" dirty="0" smtClean="0"/>
              <a:t>in the waste management system</a:t>
            </a:r>
            <a:endParaRPr lang="en-US" sz="2000" dirty="0"/>
          </a:p>
          <a:p>
            <a:pPr lvl="1"/>
            <a:r>
              <a:rPr lang="en-US" sz="1800" dirty="0"/>
              <a:t>Utilities have moved to larger canisters to </a:t>
            </a:r>
            <a:r>
              <a:rPr lang="en-US" sz="1800" dirty="0" smtClean="0"/>
              <a:t>optimize </a:t>
            </a:r>
            <a:r>
              <a:rPr lang="en-US" sz="1800" dirty="0"/>
              <a:t>on their storage needs</a:t>
            </a:r>
          </a:p>
          <a:p>
            <a:pPr lvl="1"/>
            <a:r>
              <a:rPr lang="en-US" sz="1800" dirty="0"/>
              <a:t>Large canisters </a:t>
            </a:r>
            <a:r>
              <a:rPr lang="en-US" sz="1800" dirty="0" smtClean="0"/>
              <a:t>may or may </a:t>
            </a:r>
            <a:r>
              <a:rPr lang="en-US" sz="1800" dirty="0"/>
              <a:t>not be disposable</a:t>
            </a:r>
          </a:p>
          <a:p>
            <a:pPr lvl="1"/>
            <a:r>
              <a:rPr lang="en-US" sz="1800" dirty="0" smtClean="0"/>
              <a:t>If large canisters are not directly disposable, they will need to be repackaged </a:t>
            </a:r>
            <a:endParaRPr lang="en-US" sz="1800" dirty="0"/>
          </a:p>
          <a:p>
            <a:pPr lvl="2"/>
            <a:r>
              <a:rPr lang="en-US" sz="1600" dirty="0" smtClean="0"/>
              <a:t>Potential to increase </a:t>
            </a:r>
            <a:r>
              <a:rPr lang="en-US" sz="1600" dirty="0"/>
              <a:t>costs, dose, and </a:t>
            </a:r>
            <a:r>
              <a:rPr lang="en-US" sz="1600" dirty="0" smtClean="0"/>
              <a:t>handling operations</a:t>
            </a:r>
          </a:p>
        </p:txBody>
      </p:sp>
      <p:sp>
        <p:nvSpPr>
          <p:cNvPr id="10" name="Content Placeholder 22"/>
          <p:cNvSpPr txBox="1">
            <a:spLocks/>
          </p:cNvSpPr>
          <p:nvPr/>
        </p:nvSpPr>
        <p:spPr>
          <a:xfrm>
            <a:off x="457199" y="3700433"/>
            <a:ext cx="4679577" cy="2094950"/>
          </a:xfrm>
          <a:prstGeom prst="rect">
            <a:avLst/>
          </a:prstGeom>
        </p:spPr>
        <p:txBody>
          <a:bodyPr/>
          <a:lstStyle>
            <a:lvl1pPr marL="231775" indent="-231775" algn="l" rtl="0" eaLnBrk="0" fontAlgn="base" hangingPunct="0">
              <a:spcBef>
                <a:spcPct val="0"/>
              </a:spcBef>
              <a:spcAft>
                <a:spcPct val="20000"/>
              </a:spcAft>
              <a:buClr>
                <a:srgbClr val="1B5527"/>
              </a:buClr>
              <a:buFont typeface="Wingdings" pitchFamily="2" charset="2"/>
              <a:buChar char="n"/>
              <a:defRPr sz="2000" b="1">
                <a:solidFill>
                  <a:schemeClr val="tx1"/>
                </a:solidFill>
                <a:latin typeface="+mn-lt"/>
                <a:ea typeface="+mn-ea"/>
                <a:cs typeface="+mn-cs"/>
              </a:defRPr>
            </a:lvl1pPr>
            <a:lvl2pPr marL="571500" indent="-225425" algn="l" rtl="0" eaLnBrk="0" fontAlgn="base" hangingPunct="0">
              <a:spcBef>
                <a:spcPct val="0"/>
              </a:spcBef>
              <a:spcAft>
                <a:spcPct val="20000"/>
              </a:spcAft>
              <a:buClr>
                <a:srgbClr val="1B5527"/>
              </a:buClr>
              <a:buSzPct val="110000"/>
              <a:buFont typeface="Symbol" pitchFamily="18" charset="2"/>
              <a:buChar char="·"/>
              <a:defRPr>
                <a:solidFill>
                  <a:schemeClr val="tx1"/>
                </a:solidFill>
                <a:latin typeface="+mn-lt"/>
              </a:defRPr>
            </a:lvl2pPr>
            <a:lvl3pPr marL="914400" indent="-228600" algn="l" rtl="0" eaLnBrk="0" fontAlgn="base" hangingPunct="0">
              <a:spcBef>
                <a:spcPct val="0"/>
              </a:spcBef>
              <a:spcAft>
                <a:spcPct val="20000"/>
              </a:spcAft>
              <a:buClr>
                <a:srgbClr val="1B5527"/>
              </a:buClr>
              <a:buSzPct val="110000"/>
              <a:buFont typeface="Arial" charset="0"/>
              <a:buChar char="–"/>
              <a:defRPr sz="1600">
                <a:solidFill>
                  <a:schemeClr val="tx1"/>
                </a:solidFill>
                <a:latin typeface="+mn-lt"/>
              </a:defRPr>
            </a:lvl3pPr>
            <a:lvl4pPr marL="1257300" indent="-228600" algn="l" rtl="0" eaLnBrk="0" fontAlgn="base" hangingPunct="0">
              <a:spcBef>
                <a:spcPct val="0"/>
              </a:spcBef>
              <a:spcAft>
                <a:spcPct val="20000"/>
              </a:spcAft>
              <a:buClr>
                <a:srgbClr val="1B5527"/>
              </a:buClr>
              <a:buChar char="•"/>
              <a:defRPr sz="1400">
                <a:solidFill>
                  <a:schemeClr val="tx1"/>
                </a:solidFill>
                <a:latin typeface="+mn-lt"/>
              </a:defRPr>
            </a:lvl4pPr>
            <a:lvl5pPr marL="1600200" indent="-228600" algn="l" rtl="0" eaLnBrk="0" fontAlgn="base" hangingPunct="0">
              <a:spcBef>
                <a:spcPct val="0"/>
              </a:spcBef>
              <a:spcAft>
                <a:spcPct val="20000"/>
              </a:spcAft>
              <a:buClr>
                <a:srgbClr val="1B5527"/>
              </a:buClr>
              <a:buChar char="»"/>
              <a:defRPr sz="1200">
                <a:solidFill>
                  <a:schemeClr val="tx1"/>
                </a:solidFill>
                <a:latin typeface="+mn-lt"/>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a:lstStyle>
          <a:p>
            <a:r>
              <a:rPr lang="en-US" dirty="0" smtClean="0"/>
              <a:t>A standardized triple-purpose canister system could avoid these issues</a:t>
            </a:r>
          </a:p>
          <a:p>
            <a:pPr lvl="1"/>
            <a:r>
              <a:rPr lang="en-US" dirty="0" smtClean="0"/>
              <a:t>Would be designed with disposal in mind (along with storage and transportation)</a:t>
            </a:r>
          </a:p>
          <a:p>
            <a:pPr lvl="1"/>
            <a:r>
              <a:rPr lang="en-US" dirty="0" smtClean="0"/>
              <a:t>Most likely smaller than current canisters </a:t>
            </a:r>
          </a:p>
          <a:p>
            <a:pPr lvl="1"/>
            <a:r>
              <a:rPr lang="en-US" dirty="0" smtClean="0"/>
              <a:t>Minimize repackaging</a:t>
            </a:r>
          </a:p>
          <a:p>
            <a:endParaRPr lang="en-US" dirty="0"/>
          </a:p>
        </p:txBody>
      </p:sp>
      <p:pic>
        <p:nvPicPr>
          <p:cNvPr id="11" name="Picture 10" descr="Screen Shot 2014-06-30 at 1.21.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489" y="3791411"/>
            <a:ext cx="3684896" cy="2492508"/>
          </a:xfrm>
          <a:prstGeom prst="rect">
            <a:avLst/>
          </a:prstGeom>
        </p:spPr>
      </p:pic>
    </p:spTree>
    <p:extLst>
      <p:ext uri="{BB962C8B-B14F-4D97-AF65-F5344CB8AC3E}">
        <p14:creationId xmlns:p14="http://schemas.microsoft.com/office/powerpoint/2010/main" val="3578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Numerous “Standardization” activities are ongoing in NFST</a:t>
            </a:r>
            <a:endParaRPr lang="en-US" dirty="0"/>
          </a:p>
        </p:txBody>
      </p:sp>
      <p:sp>
        <p:nvSpPr>
          <p:cNvPr id="3" name="Content Placeholder 2"/>
          <p:cNvSpPr>
            <a:spLocks noGrp="1"/>
          </p:cNvSpPr>
          <p:nvPr>
            <p:ph idx="1"/>
          </p:nvPr>
        </p:nvSpPr>
        <p:spPr>
          <a:xfrm>
            <a:off x="359829" y="1659689"/>
            <a:ext cx="8532501" cy="4724400"/>
          </a:xfrm>
        </p:spPr>
        <p:txBody>
          <a:bodyPr/>
          <a:lstStyle/>
          <a:p>
            <a:r>
              <a:rPr lang="en-US" dirty="0" smtClean="0"/>
              <a:t>Standardized Canister System Assessment </a:t>
            </a:r>
            <a:r>
              <a:rPr lang="en-US" dirty="0"/>
              <a:t>(presented at Fall 2013 NWTRB Meeting</a:t>
            </a:r>
            <a:r>
              <a:rPr lang="en-US" dirty="0" smtClean="0"/>
              <a:t>) – Expected Completion FY16</a:t>
            </a:r>
          </a:p>
          <a:p>
            <a:pPr lvl="1"/>
            <a:r>
              <a:rPr lang="en-US" dirty="0" smtClean="0"/>
              <a:t>Examining system-wide impacts of integrating standardization options into the waste management system</a:t>
            </a:r>
          </a:p>
          <a:p>
            <a:pPr lvl="1"/>
            <a:r>
              <a:rPr lang="en-US" dirty="0" smtClean="0"/>
              <a:t>Expected to inform future policy decisions (i.e., whether to standardize, how to standardize, where to standardize, what to standardize, when to standardize)</a:t>
            </a:r>
          </a:p>
          <a:p>
            <a:pPr lvl="2"/>
            <a:r>
              <a:rPr lang="en-US" dirty="0" smtClean="0"/>
              <a:t>Initial evaluation submitted to DOE August 2014</a:t>
            </a:r>
          </a:p>
          <a:p>
            <a:r>
              <a:rPr lang="en-US" dirty="0" smtClean="0"/>
              <a:t>Industry Studies on STAD systems – Completed June 2015</a:t>
            </a:r>
          </a:p>
          <a:p>
            <a:pPr marL="796925" lvl="1" indent="-457200">
              <a:buFont typeface="+mj-lt"/>
              <a:buAutoNum type="arabicPeriod"/>
            </a:pPr>
            <a:r>
              <a:rPr lang="en-US" dirty="0" smtClean="0"/>
              <a:t>Generic design of small (4 PWR/9 BWR) STAD system (Task Order 18)</a:t>
            </a:r>
          </a:p>
          <a:p>
            <a:pPr marL="796925" lvl="1" indent="-457200">
              <a:buFont typeface="+mj-lt"/>
              <a:buAutoNum type="arabicPeriod"/>
            </a:pPr>
            <a:r>
              <a:rPr lang="en-US" dirty="0" smtClean="0"/>
              <a:t>Operational impacts and mitigation techniques of loading smaller canisters at reactors (Task Order 21)</a:t>
            </a:r>
          </a:p>
          <a:p>
            <a:r>
              <a:rPr lang="en-US" dirty="0" smtClean="0"/>
              <a:t>STAD Specification Requirements and Rationale – Laboratory Draft completed May 2015</a:t>
            </a:r>
          </a:p>
          <a:p>
            <a:pPr lvl="1"/>
            <a:r>
              <a:rPr lang="en-US" dirty="0" smtClean="0"/>
              <a:t>Developing specifications for possible, different-capacity STAD canister systems</a:t>
            </a:r>
          </a:p>
          <a:p>
            <a:pPr marL="796925" lvl="1" indent="-457200">
              <a:buFont typeface="+mj-lt"/>
              <a:buAutoNum type="arabicPeriod"/>
            </a:pPr>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dirty="0" smtClean="0"/>
              <a:t>NWTRB Meeting June 2015</a:t>
            </a:r>
            <a:endParaRPr lang="en-US" dirty="0"/>
          </a:p>
        </p:txBody>
      </p:sp>
    </p:spTree>
    <p:extLst>
      <p:ext uri="{BB962C8B-B14F-4D97-AF65-F5344CB8AC3E}">
        <p14:creationId xmlns:p14="http://schemas.microsoft.com/office/powerpoint/2010/main" val="1267701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published NWTRB questions</a:t>
            </a:r>
            <a:endParaRPr lang="en-US" dirty="0"/>
          </a:p>
        </p:txBody>
      </p:sp>
      <p:sp>
        <p:nvSpPr>
          <p:cNvPr id="3" name="Content Placeholder 2"/>
          <p:cNvSpPr>
            <a:spLocks noGrp="1"/>
          </p:cNvSpPr>
          <p:nvPr>
            <p:ph idx="1"/>
          </p:nvPr>
        </p:nvSpPr>
        <p:spPr/>
        <p:txBody>
          <a:bodyPr/>
          <a:lstStyle/>
          <a:p>
            <a:r>
              <a:rPr lang="en-US" dirty="0" smtClean="0"/>
              <a:t>What are the STAD system concepts and their requirements?</a:t>
            </a:r>
          </a:p>
          <a:p>
            <a:r>
              <a:rPr lang="en-US" dirty="0" smtClean="0"/>
              <a:t>What is the timeline to move forward with the STAD system concepts?</a:t>
            </a:r>
          </a:p>
          <a:p>
            <a:r>
              <a:rPr lang="en-US" dirty="0" smtClean="0"/>
              <a:t>What are the at-reactors impacts of loading the STAD system?</a:t>
            </a:r>
          </a:p>
          <a:p>
            <a:r>
              <a:rPr lang="en-US" dirty="0" smtClean="0"/>
              <a:t>What are the impacts of repackaging?</a:t>
            </a:r>
            <a:endParaRPr lang="en-US" dirty="0"/>
          </a:p>
        </p:txBody>
      </p:sp>
      <p:sp>
        <p:nvSpPr>
          <p:cNvPr id="4" name="Footer Placeholder 3"/>
          <p:cNvSpPr>
            <a:spLocks noGrp="1"/>
          </p:cNvSpPr>
          <p:nvPr>
            <p:ph type="ftr" sz="quarter" idx="11"/>
          </p:nvPr>
        </p:nvSpPr>
        <p:spPr/>
        <p:txBody>
          <a:bodyPr/>
          <a:lstStyle/>
          <a:p>
            <a:pPr>
              <a:defRPr/>
            </a:pPr>
            <a:r>
              <a:rPr lang="en-US" smtClean="0"/>
              <a:t>NWTRB Meeting June 2015</a:t>
            </a:r>
            <a:endParaRPr lang="en-US" dirty="0"/>
          </a:p>
        </p:txBody>
      </p:sp>
      <p:sp>
        <p:nvSpPr>
          <p:cNvPr id="5" name="Rectangle 4"/>
          <p:cNvSpPr/>
          <p:nvPr/>
        </p:nvSpPr>
        <p:spPr>
          <a:xfrm>
            <a:off x="0" y="4417524"/>
            <a:ext cx="9143999" cy="923330"/>
          </a:xfrm>
          <a:prstGeom prst="rect">
            <a:avLst/>
          </a:prstGeom>
        </p:spPr>
        <p:txBody>
          <a:bodyPr wrap="square">
            <a:spAutoFit/>
          </a:bodyPr>
          <a:lstStyle/>
          <a:p>
            <a:pPr algn="ctr"/>
            <a:r>
              <a:rPr lang="en-US" dirty="0" smtClean="0">
                <a:solidFill>
                  <a:srgbClr val="FF0000"/>
                </a:solidFill>
              </a:rPr>
              <a:t>Reminder:</a:t>
            </a:r>
          </a:p>
          <a:p>
            <a:pPr algn="ctr"/>
            <a:r>
              <a:rPr lang="en-US" dirty="0" smtClean="0">
                <a:solidFill>
                  <a:srgbClr val="FF0000"/>
                </a:solidFill>
              </a:rPr>
              <a:t> In order to implement a standardized canister system into the nuclear waste management system, we must have a firm technical basis</a:t>
            </a:r>
            <a:endParaRPr lang="en-US" dirty="0">
              <a:solidFill>
                <a:srgbClr val="FF0000"/>
              </a:solidFill>
            </a:endParaRPr>
          </a:p>
        </p:txBody>
      </p:sp>
    </p:spTree>
    <p:extLst>
      <p:ext uri="{BB962C8B-B14F-4D97-AF65-F5344CB8AC3E}">
        <p14:creationId xmlns:p14="http://schemas.microsoft.com/office/powerpoint/2010/main" val="20163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5-06-01 at 2.06.49 PM.png"/>
          <p:cNvPicPr>
            <a:picLocks noChangeAspect="1"/>
          </p:cNvPicPr>
          <p:nvPr/>
        </p:nvPicPr>
        <p:blipFill rotWithShape="1">
          <a:blip r:embed="rId2">
            <a:extLst>
              <a:ext uri="{28A0092B-C50C-407E-A947-70E740481C1C}">
                <a14:useLocalDpi xmlns:a14="http://schemas.microsoft.com/office/drawing/2010/main" val="0"/>
              </a:ext>
            </a:extLst>
          </a:blip>
          <a:srcRect l="5199" t="8322" r="2429" b="2891"/>
          <a:stretch/>
        </p:blipFill>
        <p:spPr>
          <a:xfrm>
            <a:off x="5073948" y="2384308"/>
            <a:ext cx="3984450" cy="2807633"/>
          </a:xfrm>
          <a:prstGeom prst="rect">
            <a:avLst/>
          </a:prstGeom>
        </p:spPr>
      </p:pic>
      <p:sp>
        <p:nvSpPr>
          <p:cNvPr id="2" name="Title 1"/>
          <p:cNvSpPr>
            <a:spLocks noGrp="1"/>
          </p:cNvSpPr>
          <p:nvPr>
            <p:ph type="title"/>
          </p:nvPr>
        </p:nvSpPr>
        <p:spPr/>
        <p:txBody>
          <a:bodyPr/>
          <a:lstStyle/>
          <a:p>
            <a:r>
              <a:rPr lang="en-US" dirty="0" smtClean="0"/>
              <a:t>“How does a STAD canister differ from earlier concepts ... and why are the differences required?”</a:t>
            </a:r>
            <a:endParaRPr lang="en-US" dirty="0"/>
          </a:p>
        </p:txBody>
      </p:sp>
      <p:sp>
        <p:nvSpPr>
          <p:cNvPr id="4" name="Footer Placeholder 3"/>
          <p:cNvSpPr>
            <a:spLocks noGrp="1"/>
          </p:cNvSpPr>
          <p:nvPr>
            <p:ph type="ftr" sz="quarter" idx="11"/>
          </p:nvPr>
        </p:nvSpPr>
        <p:spPr/>
        <p:txBody>
          <a:bodyPr/>
          <a:lstStyle/>
          <a:p>
            <a:pPr>
              <a:defRPr/>
            </a:pPr>
            <a:r>
              <a:rPr lang="en-US" dirty="0" smtClean="0"/>
              <a:t>NWTRB Meeting June 2015</a:t>
            </a:r>
            <a:endParaRPr lang="en-US"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984"/>
          <a:stretch/>
        </p:blipFill>
        <p:spPr bwMode="auto">
          <a:xfrm>
            <a:off x="2089991" y="4926058"/>
            <a:ext cx="2672583" cy="160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dirty="0" smtClean="0"/>
              <a:t>The STAD canister systems would differ from past concepts (specifically the TAD concept) in the following ways</a:t>
            </a:r>
          </a:p>
          <a:p>
            <a:pPr lvl="1"/>
            <a:r>
              <a:rPr lang="en-US" dirty="0" smtClean="0"/>
              <a:t>Physical characteristics</a:t>
            </a:r>
          </a:p>
          <a:p>
            <a:pPr lvl="1"/>
            <a:r>
              <a:rPr lang="en-US" dirty="0" smtClean="0"/>
              <a:t>Capacities</a:t>
            </a:r>
          </a:p>
          <a:p>
            <a:pPr lvl="1"/>
            <a:r>
              <a:rPr lang="en-US" dirty="0" smtClean="0"/>
              <a:t>Handling assumptions</a:t>
            </a:r>
          </a:p>
          <a:p>
            <a:pPr lvl="1"/>
            <a:r>
              <a:rPr lang="en-US" dirty="0" smtClean="0"/>
              <a:t>Licensing requirements</a:t>
            </a:r>
          </a:p>
          <a:p>
            <a:pPr lvl="1"/>
            <a:r>
              <a:rPr lang="en-US" dirty="0" smtClean="0"/>
              <a:t>Lifetime</a:t>
            </a:r>
          </a:p>
          <a:p>
            <a:r>
              <a:rPr lang="en-US" dirty="0" smtClean="0"/>
              <a:t>These differences are driven by the 				    lack of a known repository geology 				       and design</a:t>
            </a:r>
          </a:p>
        </p:txBody>
      </p:sp>
      <p:sp>
        <p:nvSpPr>
          <p:cNvPr id="10" name="TextBox 9"/>
          <p:cNvSpPr txBox="1"/>
          <p:nvPr/>
        </p:nvSpPr>
        <p:spPr>
          <a:xfrm>
            <a:off x="2806646" y="6306247"/>
            <a:ext cx="2960414" cy="307777"/>
          </a:xfrm>
          <a:prstGeom prst="rect">
            <a:avLst/>
          </a:prstGeom>
          <a:noFill/>
        </p:spPr>
        <p:txBody>
          <a:bodyPr wrap="square" rtlCol="0">
            <a:spAutoFit/>
          </a:bodyPr>
          <a:lstStyle/>
          <a:p>
            <a:pPr algn="ctr"/>
            <a:r>
              <a:rPr lang="en-US" sz="1400" i="1" dirty="0" err="1" smtClean="0">
                <a:solidFill>
                  <a:srgbClr val="FF0000"/>
                </a:solidFill>
              </a:rPr>
              <a:t>Areva’s</a:t>
            </a:r>
            <a:r>
              <a:rPr lang="en-US" sz="1400" i="1" dirty="0" smtClean="0">
                <a:solidFill>
                  <a:srgbClr val="FF0000"/>
                </a:solidFill>
              </a:rPr>
              <a:t> TN21P TAD Canister</a:t>
            </a:r>
            <a:endParaRPr lang="en-US" sz="1400" i="1" dirty="0">
              <a:solidFill>
                <a:srgbClr val="FF0000"/>
              </a:solidFill>
            </a:endParaRPr>
          </a:p>
        </p:txBody>
      </p:sp>
      <p:sp>
        <p:nvSpPr>
          <p:cNvPr id="12" name="TextBox 11"/>
          <p:cNvSpPr txBox="1"/>
          <p:nvPr/>
        </p:nvSpPr>
        <p:spPr>
          <a:xfrm>
            <a:off x="5492906" y="5244704"/>
            <a:ext cx="2960414" cy="523220"/>
          </a:xfrm>
          <a:prstGeom prst="rect">
            <a:avLst/>
          </a:prstGeom>
          <a:noFill/>
        </p:spPr>
        <p:txBody>
          <a:bodyPr wrap="square" rtlCol="0">
            <a:spAutoFit/>
          </a:bodyPr>
          <a:lstStyle/>
          <a:p>
            <a:pPr algn="ctr"/>
            <a:r>
              <a:rPr lang="en-US" sz="1400" i="1" dirty="0" err="1" smtClean="0">
                <a:solidFill>
                  <a:srgbClr val="FF0000"/>
                </a:solidFill>
              </a:rPr>
              <a:t>EnergySolution’s</a:t>
            </a:r>
            <a:r>
              <a:rPr lang="en-US" sz="1400" i="1" dirty="0" smtClean="0">
                <a:solidFill>
                  <a:srgbClr val="FF0000"/>
                </a:solidFill>
              </a:rPr>
              <a:t> small canister STAD concept</a:t>
            </a:r>
            <a:endParaRPr lang="en-US" sz="1400" i="1" dirty="0">
              <a:solidFill>
                <a:srgbClr val="FF0000"/>
              </a:solidFill>
            </a:endParaRPr>
          </a:p>
        </p:txBody>
      </p:sp>
    </p:spTree>
    <p:extLst>
      <p:ext uri="{BB962C8B-B14F-4D97-AF65-F5344CB8AC3E}">
        <p14:creationId xmlns:p14="http://schemas.microsoft.com/office/powerpoint/2010/main" val="3765691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Attributes and </a:t>
            </a:r>
            <a:r>
              <a:rPr lang="en-US" dirty="0" smtClean="0"/>
              <a:t>Capability Differences of Canister </a:t>
            </a:r>
            <a:r>
              <a:rPr lang="en-US" dirty="0"/>
              <a:t>C</a:t>
            </a:r>
            <a:r>
              <a:rPr lang="en-US" dirty="0" smtClean="0"/>
              <a:t>oncepts</a:t>
            </a:r>
            <a:endParaRPr lang="en-US" dirty="0"/>
          </a:p>
        </p:txBody>
      </p:sp>
      <p:sp>
        <p:nvSpPr>
          <p:cNvPr id="3" name="Content Placeholder 2"/>
          <p:cNvSpPr>
            <a:spLocks noGrp="1"/>
          </p:cNvSpPr>
          <p:nvPr>
            <p:ph idx="1"/>
          </p:nvPr>
        </p:nvSpPr>
        <p:spPr>
          <a:xfrm>
            <a:off x="465667" y="1515534"/>
            <a:ext cx="8229600" cy="4724400"/>
          </a:xfrm>
        </p:spPr>
        <p:txBody>
          <a:bodyPr/>
          <a:lstStyle/>
          <a:p>
            <a:endParaRPr lang="en-US" dirty="0" smtClean="0"/>
          </a:p>
          <a:p>
            <a:pPr lvl="1"/>
            <a:endParaRPr lang="en-US" dirty="0" smtClean="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1810328"/>
              </p:ext>
            </p:extLst>
          </p:nvPr>
        </p:nvGraphicFramePr>
        <p:xfrm>
          <a:off x="375809" y="1628203"/>
          <a:ext cx="7882467" cy="4871102"/>
        </p:xfrm>
        <a:graphic>
          <a:graphicData uri="http://schemas.openxmlformats.org/drawingml/2006/table">
            <a:tbl>
              <a:tblPr firstRow="1" bandRow="1">
                <a:tableStyleId>{5C22544A-7EE6-4342-B048-85BDC9FD1C3A}</a:tableStyleId>
              </a:tblPr>
              <a:tblGrid>
                <a:gridCol w="1625601"/>
                <a:gridCol w="2954867"/>
                <a:gridCol w="3301999"/>
              </a:tblGrid>
              <a:tr h="307157">
                <a:tc>
                  <a:txBody>
                    <a:bodyPr/>
                    <a:lstStyle/>
                    <a:p>
                      <a:pPr algn="ctr"/>
                      <a:r>
                        <a:rPr lang="en-US" sz="1400" b="1" dirty="0" smtClean="0">
                          <a:solidFill>
                            <a:schemeClr val="tx1"/>
                          </a:solidFill>
                        </a:rPr>
                        <a:t>Parameter</a:t>
                      </a:r>
                      <a:endParaRPr lang="en-US" sz="1400" b="1" dirty="0">
                        <a:solidFill>
                          <a:schemeClr val="tx1"/>
                        </a:solidFill>
                      </a:endParaRPr>
                    </a:p>
                  </a:txBody>
                  <a:tcPr/>
                </a:tc>
                <a:tc>
                  <a:txBody>
                    <a:bodyPr/>
                    <a:lstStyle/>
                    <a:p>
                      <a:pPr algn="ctr"/>
                      <a:r>
                        <a:rPr lang="en-US" sz="1400" b="1" dirty="0" smtClean="0">
                          <a:solidFill>
                            <a:schemeClr val="tx1"/>
                          </a:solidFill>
                        </a:rPr>
                        <a:t>STAD Canister</a:t>
                      </a:r>
                      <a:endParaRPr lang="en-US" sz="1400" b="1" dirty="0">
                        <a:solidFill>
                          <a:schemeClr val="tx1"/>
                        </a:solidFill>
                      </a:endParaRPr>
                    </a:p>
                  </a:txBody>
                  <a:tcPr/>
                </a:tc>
                <a:tc>
                  <a:txBody>
                    <a:bodyPr/>
                    <a:lstStyle/>
                    <a:p>
                      <a:pPr algn="ctr"/>
                      <a:r>
                        <a:rPr lang="en-US" sz="1400" b="1" dirty="0" smtClean="0">
                          <a:solidFill>
                            <a:schemeClr val="tx1"/>
                          </a:solidFill>
                        </a:rPr>
                        <a:t>TAD Canister</a:t>
                      </a:r>
                      <a:endParaRPr lang="en-US" sz="1400" b="1" dirty="0">
                        <a:solidFill>
                          <a:schemeClr val="tx1"/>
                        </a:solidFill>
                      </a:endParaRPr>
                    </a:p>
                  </a:txBody>
                  <a:tcPr/>
                </a:tc>
              </a:tr>
              <a:tr h="1128184">
                <a:tc>
                  <a:txBody>
                    <a:bodyPr/>
                    <a:lstStyle/>
                    <a:p>
                      <a:r>
                        <a:rPr lang="en-US" sz="1400" b="1" dirty="0" smtClean="0"/>
                        <a:t>Capacity</a:t>
                      </a:r>
                      <a:endParaRPr lang="en-US" sz="1400" b="1" dirty="0"/>
                    </a:p>
                  </a:txBody>
                  <a:tcPr/>
                </a:tc>
                <a:tc>
                  <a:txBody>
                    <a:bodyPr/>
                    <a:lstStyle/>
                    <a:p>
                      <a:r>
                        <a:rPr lang="en-US" sz="1400" dirty="0" smtClean="0"/>
                        <a:t>Three</a:t>
                      </a:r>
                      <a:r>
                        <a:rPr lang="en-US" sz="1400" baseline="0" dirty="0" smtClean="0"/>
                        <a:t> capacities</a:t>
                      </a:r>
                    </a:p>
                    <a:p>
                      <a:pPr marL="285750" indent="-285750">
                        <a:buFontTx/>
                        <a:buChar char="-"/>
                      </a:pPr>
                      <a:r>
                        <a:rPr lang="en-US" sz="1400" baseline="0" dirty="0" smtClean="0"/>
                        <a:t>4 PWR or 9 BWR</a:t>
                      </a:r>
                    </a:p>
                    <a:p>
                      <a:pPr marL="285750" indent="-285750">
                        <a:buFontTx/>
                        <a:buChar char="-"/>
                      </a:pPr>
                      <a:r>
                        <a:rPr lang="en-US" sz="1400" baseline="0" dirty="0" smtClean="0"/>
                        <a:t>12 PWR or 32 BWR</a:t>
                      </a:r>
                    </a:p>
                    <a:p>
                      <a:pPr marL="285750" indent="-285750">
                        <a:buFontTx/>
                        <a:buChar char="-"/>
                      </a:pPr>
                      <a:r>
                        <a:rPr lang="en-US" sz="1400" baseline="0" dirty="0" smtClean="0"/>
                        <a:t>21 PWR or 44 BWR</a:t>
                      </a:r>
                    </a:p>
                  </a:txBody>
                  <a:tcPr/>
                </a:tc>
                <a:tc>
                  <a:txBody>
                    <a:bodyPr/>
                    <a:lstStyle/>
                    <a:p>
                      <a:r>
                        <a:rPr lang="en-US" sz="1400" dirty="0" smtClean="0"/>
                        <a:t>One</a:t>
                      </a:r>
                      <a:r>
                        <a:rPr lang="en-US" sz="1400" baseline="0" dirty="0" smtClean="0"/>
                        <a:t> capacity</a:t>
                      </a:r>
                    </a:p>
                    <a:p>
                      <a:r>
                        <a:rPr lang="en-US" sz="1400" baseline="0" dirty="0" smtClean="0"/>
                        <a:t>- 21 PWR or 44 BWR</a:t>
                      </a:r>
                      <a:endParaRPr lang="en-US" sz="1400" dirty="0"/>
                    </a:p>
                  </a:txBody>
                  <a:tcPr/>
                </a:tc>
              </a:tr>
              <a:tr h="1047746">
                <a:tc>
                  <a:txBody>
                    <a:bodyPr/>
                    <a:lstStyle/>
                    <a:p>
                      <a:r>
                        <a:rPr lang="en-US" sz="1400" b="1" dirty="0" smtClean="0"/>
                        <a:t>SNF enrichment and burnup</a:t>
                      </a:r>
                      <a:endParaRPr lang="en-US" sz="1400" b="1" dirty="0"/>
                    </a:p>
                  </a:txBody>
                  <a:tcPr/>
                </a:tc>
                <a:tc>
                  <a:txBody>
                    <a:bodyPr/>
                    <a:lstStyle/>
                    <a:p>
                      <a:r>
                        <a:rPr lang="en-US" sz="1400" dirty="0" smtClean="0"/>
                        <a:t>PWR and BWR SNF with enrichment</a:t>
                      </a:r>
                      <a:r>
                        <a:rPr lang="en-US" sz="1400" baseline="0" dirty="0" smtClean="0"/>
                        <a:t> up to 5.0 wt.% U-235 and burnup up to 62.5 </a:t>
                      </a:r>
                      <a:r>
                        <a:rPr lang="en-US" sz="1400" baseline="0" dirty="0" err="1" smtClean="0"/>
                        <a:t>GWd</a:t>
                      </a:r>
                      <a:r>
                        <a:rPr lang="en-US" sz="1400" baseline="0" dirty="0" smtClean="0"/>
                        <a:t>/MTU</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PWR and BWR SNF with enrichment</a:t>
                      </a:r>
                      <a:r>
                        <a:rPr lang="en-US" sz="1400" baseline="0" dirty="0" smtClean="0"/>
                        <a:t> up to 5.0 wt.% U-235 and burnup up to 80 (PWR) and 75 (BWR) </a:t>
                      </a:r>
                      <a:r>
                        <a:rPr lang="en-US" sz="1400" baseline="0" dirty="0" err="1" smtClean="0"/>
                        <a:t>GWd</a:t>
                      </a:r>
                      <a:r>
                        <a:rPr lang="en-US" sz="1400" baseline="0" dirty="0" smtClean="0"/>
                        <a:t>/MTU</a:t>
                      </a:r>
                      <a:endParaRPr lang="en-US" sz="1400" dirty="0" smtClean="0"/>
                    </a:p>
                    <a:p>
                      <a:endParaRPr lang="en-US" sz="1400" dirty="0"/>
                    </a:p>
                  </a:txBody>
                  <a:tcPr/>
                </a:tc>
              </a:tr>
              <a:tr h="846239">
                <a:tc>
                  <a:txBody>
                    <a:bodyPr/>
                    <a:lstStyle/>
                    <a:p>
                      <a:r>
                        <a:rPr lang="en-US" sz="1400" b="1" dirty="0" smtClean="0"/>
                        <a:t>SNF inventory</a:t>
                      </a:r>
                      <a:endParaRPr lang="en-US" sz="1400" b="1" dirty="0"/>
                    </a:p>
                  </a:txBody>
                  <a:tcPr/>
                </a:tc>
                <a:tc>
                  <a:txBody>
                    <a:bodyPr/>
                    <a:lstStyle/>
                    <a:p>
                      <a:r>
                        <a:rPr lang="en-US" sz="1400" dirty="0" smtClean="0"/>
                        <a:t>Entire commercial SNF inventory for all designs,</a:t>
                      </a:r>
                      <a:r>
                        <a:rPr lang="en-US" sz="1400" baseline="0" dirty="0" smtClean="0"/>
                        <a:t> length and sizes</a:t>
                      </a:r>
                      <a:endParaRPr lang="en-US" sz="1400" dirty="0"/>
                    </a:p>
                  </a:txBody>
                  <a:tcPr/>
                </a:tc>
                <a:tc>
                  <a:txBody>
                    <a:bodyPr/>
                    <a:lstStyle/>
                    <a:p>
                      <a:r>
                        <a:rPr lang="en-US" sz="1400" dirty="0" smtClean="0"/>
                        <a:t>Limited to</a:t>
                      </a:r>
                      <a:r>
                        <a:rPr lang="en-US" sz="1400" baseline="0" dirty="0" smtClean="0"/>
                        <a:t> those that can fit within a 212-inch external length TAD canister (excludes STP fuel)</a:t>
                      </a:r>
                      <a:endParaRPr lang="en-US" sz="1400" dirty="0"/>
                    </a:p>
                  </a:txBody>
                  <a:tcPr/>
                </a:tc>
              </a:tr>
              <a:tr h="810256">
                <a:tc>
                  <a:txBody>
                    <a:bodyPr/>
                    <a:lstStyle/>
                    <a:p>
                      <a:r>
                        <a:rPr lang="en-US" sz="1400" b="1" dirty="0" smtClean="0"/>
                        <a:t>Length</a:t>
                      </a:r>
                      <a:endParaRPr lang="en-US" sz="1400" b="1" dirty="0"/>
                    </a:p>
                  </a:txBody>
                  <a:tcPr/>
                </a:tc>
                <a:tc>
                  <a:txBody>
                    <a:bodyPr/>
                    <a:lstStyle/>
                    <a:p>
                      <a:r>
                        <a:rPr lang="en-US" sz="1400" dirty="0" smtClean="0"/>
                        <a:t>Not</a:t>
                      </a:r>
                      <a:r>
                        <a:rPr lang="en-US" sz="1400" baseline="0" dirty="0" smtClean="0"/>
                        <a:t> specified.  </a:t>
                      </a:r>
                      <a:r>
                        <a:rPr lang="en-US" sz="1400" dirty="0" smtClean="0"/>
                        <a:t>Multiple lengths based</a:t>
                      </a:r>
                      <a:r>
                        <a:rPr lang="en-US" sz="1400" baseline="0" dirty="0" smtClean="0"/>
                        <a:t> on SNF characteristics</a:t>
                      </a:r>
                      <a:endParaRPr lang="en-US" sz="1400" dirty="0"/>
                    </a:p>
                  </a:txBody>
                  <a:tcPr/>
                </a:tc>
                <a:tc>
                  <a:txBody>
                    <a:bodyPr/>
                    <a:lstStyle/>
                    <a:p>
                      <a:r>
                        <a:rPr lang="en-US" sz="1400" dirty="0" smtClean="0"/>
                        <a:t>186 in. – 212 in.</a:t>
                      </a:r>
                      <a:endParaRPr lang="en-US" sz="1400" dirty="0"/>
                    </a:p>
                  </a:txBody>
                  <a:tcPr/>
                </a:tc>
              </a:tr>
              <a:tr h="596895">
                <a:tc>
                  <a:txBody>
                    <a:bodyPr/>
                    <a:lstStyle/>
                    <a:p>
                      <a:r>
                        <a:rPr lang="en-US" sz="1400" b="1" dirty="0" smtClean="0"/>
                        <a:t>Diameter</a:t>
                      </a:r>
                      <a:endParaRPr lang="en-US" sz="1400" b="1" dirty="0"/>
                    </a:p>
                  </a:txBody>
                  <a:tcPr/>
                </a:tc>
                <a:tc>
                  <a:txBody>
                    <a:bodyPr/>
                    <a:lstStyle/>
                    <a:p>
                      <a:r>
                        <a:rPr lang="en-US" sz="1400" dirty="0" smtClean="0"/>
                        <a:t>Not specified. Three diameters </a:t>
                      </a:r>
                      <a:r>
                        <a:rPr lang="en-US" sz="1400" baseline="0" dirty="0" smtClean="0"/>
                        <a:t>based on capacity </a:t>
                      </a:r>
                    </a:p>
                    <a:p>
                      <a:r>
                        <a:rPr lang="en-US" sz="1400" baseline="0" dirty="0" smtClean="0"/>
                        <a:t>-    Nominally 29 in., 52 in., 66 in.</a:t>
                      </a:r>
                      <a:endParaRPr lang="en-US" sz="1400" dirty="0"/>
                    </a:p>
                  </a:txBody>
                  <a:tcPr/>
                </a:tc>
                <a:tc>
                  <a:txBody>
                    <a:bodyPr/>
                    <a:lstStyle/>
                    <a:p>
                      <a:r>
                        <a:rPr lang="en-US" sz="1400" dirty="0" smtClean="0"/>
                        <a:t>66.5 in.</a:t>
                      </a:r>
                      <a:endParaRPr lang="en-US" sz="1400" dirty="0"/>
                    </a:p>
                  </a:txBody>
                  <a:tcPr/>
                </a:tc>
              </a:tr>
            </a:tbl>
          </a:graphicData>
        </a:graphic>
      </p:graphicFrame>
      <p:sp>
        <p:nvSpPr>
          <p:cNvPr id="6" name="Footer Placeholder 3"/>
          <p:cNvSpPr>
            <a:spLocks noGrp="1"/>
          </p:cNvSpPr>
          <p:nvPr>
            <p:ph type="ftr" sz="quarter" idx="11"/>
          </p:nvPr>
        </p:nvSpPr>
        <p:spPr>
          <a:xfrm>
            <a:off x="2895600" y="6540514"/>
            <a:ext cx="3352800" cy="476250"/>
          </a:xfrm>
        </p:spPr>
        <p:txBody>
          <a:bodyPr/>
          <a:lstStyle/>
          <a:p>
            <a:pPr>
              <a:defRPr/>
            </a:pPr>
            <a:r>
              <a:rPr lang="en-US" dirty="0" smtClean="0"/>
              <a:t>NWTRB Meeting June 2015</a:t>
            </a:r>
            <a:endParaRPr lang="en-US" dirty="0"/>
          </a:p>
        </p:txBody>
      </p:sp>
    </p:spTree>
    <p:extLst>
      <p:ext uri="{BB962C8B-B14F-4D97-AF65-F5344CB8AC3E}">
        <p14:creationId xmlns:p14="http://schemas.microsoft.com/office/powerpoint/2010/main" val="3409560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NE Large">
  <a:themeElements>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E NE Lar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E NE La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E NE La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E NE La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E NE La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E NE La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E NE La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E NE La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E NE La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E NE La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E NE La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E NE La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NEUP</Template>
  <TotalTime>20279</TotalTime>
  <Words>2022</Words>
  <Application>Microsoft Office PowerPoint</Application>
  <PresentationFormat>On-screen Show (4:3)</PresentationFormat>
  <Paragraphs>299</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DOE NE Large</vt:lpstr>
      <vt:lpstr>Standardized Transportation, Aging,     and Disposal (STAD) Canister Design  Josh Jarrell, Ph.D. R&amp;D Staff, Used Fuel Systems Group, ORNL Strategic Crosscuts Control Account Manager, NFST     Nuclear Waste Technical Review Board June 24, 2015 Golden, Co</vt:lpstr>
      <vt:lpstr>Disclaimer</vt:lpstr>
      <vt:lpstr>Outline</vt:lpstr>
      <vt:lpstr>Commercial Dry Storage Inventory is Diverse and Growing</vt:lpstr>
      <vt:lpstr>Repository concept-compatible canister systems can potentially simplify the waste management system</vt:lpstr>
      <vt:lpstr>Numerous “Standardization” activities are ongoing in NFST</vt:lpstr>
      <vt:lpstr>Summary of the published NWTRB questions</vt:lpstr>
      <vt:lpstr>“How does a STAD canister differ from earlier concepts ... and why are the differences required?”</vt:lpstr>
      <vt:lpstr>Key Attributes and Capability Differences of Canister Concepts</vt:lpstr>
      <vt:lpstr>Key Safety Functional Requirements Differences</vt:lpstr>
      <vt:lpstr>Key Safety Functional Requirements Differences</vt:lpstr>
      <vt:lpstr>Will DOE pursue other STAD sizes?</vt:lpstr>
      <vt:lpstr>What is DOE’s plan to advance the STAD through licensing before a repository is ready?</vt:lpstr>
      <vt:lpstr>“What is DOE’s expected schedule for design, fabrication, and license of the STAD system…?” How does it impact the pilot interim storage facility?</vt:lpstr>
      <vt:lpstr>“What would be the operational impacts of using small STAD canisters at spent fuel pools at operating reactors?”</vt:lpstr>
      <vt:lpstr>Smaller canisters are more expensive, though at-reactor process improvements can be significant</vt:lpstr>
      <vt:lpstr>What are the repackaging implications? What facilities are needed and where would they be located?</vt:lpstr>
      <vt:lpstr>Location of repackaging if needed would have system-wide impacts </vt:lpstr>
      <vt:lpstr>Conclusion</vt:lpstr>
    </vt:vector>
  </TitlesOfParts>
  <Manager>Oren Hester</Manager>
  <Company>INL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University Programs</dc:title>
  <dc:creator>INL</dc:creator>
  <cp:lastModifiedBy>Jarrell, Joshua J.</cp:lastModifiedBy>
  <cp:revision>1147</cp:revision>
  <cp:lastPrinted>2015-06-19T14:50:52Z</cp:lastPrinted>
  <dcterms:created xsi:type="dcterms:W3CDTF">2012-10-16T06:43:42Z</dcterms:created>
  <dcterms:modified xsi:type="dcterms:W3CDTF">2015-06-22T23:09:07Z</dcterms:modified>
</cp:coreProperties>
</file>