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 id="2147483698" r:id="rId2"/>
    <p:sldMasterId id="2147484609" r:id="rId3"/>
  </p:sldMasterIdLst>
  <p:notesMasterIdLst>
    <p:notesMasterId r:id="rId15"/>
  </p:notesMasterIdLst>
  <p:handoutMasterIdLst>
    <p:handoutMasterId r:id="rId16"/>
  </p:handoutMasterIdLst>
  <p:sldIdLst>
    <p:sldId id="401" r:id="rId4"/>
    <p:sldId id="417" r:id="rId5"/>
    <p:sldId id="421" r:id="rId6"/>
    <p:sldId id="424" r:id="rId7"/>
    <p:sldId id="425" r:id="rId8"/>
    <p:sldId id="419" r:id="rId9"/>
    <p:sldId id="420" r:id="rId10"/>
    <p:sldId id="428" r:id="rId11"/>
    <p:sldId id="427" r:id="rId12"/>
    <p:sldId id="431" r:id="rId13"/>
    <p:sldId id="426" r:id="rId1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gle, Katherine L." initials="kre" lastIdx="11" clrIdx="0"/>
  <p:cmAuthor id="1" name="Joshua Jarrell"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AC"/>
    <a:srgbClr val="006600"/>
    <a:srgbClr val="5F5D3F"/>
    <a:srgbClr val="282561"/>
    <a:srgbClr val="9D9978"/>
    <a:srgbClr val="7C7951"/>
    <a:srgbClr val="244482"/>
    <a:srgbClr val="98C2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0" autoAdjust="0"/>
    <p:restoredTop sz="95779" autoAdjust="0"/>
  </p:normalViewPr>
  <p:slideViewPr>
    <p:cSldViewPr snapToGrid="0">
      <p:cViewPr>
        <p:scale>
          <a:sx n="100" d="100"/>
          <a:sy n="100" d="100"/>
        </p:scale>
        <p:origin x="-717" y="12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3" d="100"/>
          <a:sy n="103" d="100"/>
        </p:scale>
        <p:origin x="-213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9" tIns="46585" rIns="93169" bIns="46585"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69" tIns="46585" rIns="93169" bIns="46585" numCol="1" anchor="t" anchorCtr="0" compatLnSpc="1">
            <a:prstTxWarp prst="textNoShape">
              <a:avLst/>
            </a:prstTxWarp>
          </a:bodyPr>
          <a:lstStyle>
            <a:lvl1pPr algn="r">
              <a:defRPr sz="1200"/>
            </a:lvl1pPr>
          </a:lstStyle>
          <a:p>
            <a:fld id="{31E1FB94-5844-8340-BFA4-C73D5680D0B9}" type="datetimeFigureOut">
              <a:rPr lang="en-US"/>
              <a:pPr/>
              <a:t>5/4/2015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69" tIns="46585" rIns="93169" bIns="46585"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69" tIns="46585" rIns="93169" bIns="46585" numCol="1" anchor="b" anchorCtr="0" compatLnSpc="1">
            <a:prstTxWarp prst="textNoShape">
              <a:avLst/>
            </a:prstTxWarp>
          </a:bodyPr>
          <a:lstStyle>
            <a:lvl1pPr algn="r">
              <a:defRPr sz="1200"/>
            </a:lvl1pPr>
          </a:lstStyle>
          <a:p>
            <a:fld id="{8BECD326-288A-0644-8AE3-3965A85800C4}" type="slidenum">
              <a:rPr lang="en-US"/>
              <a:pPr/>
              <a:t>‹#›</a:t>
            </a:fld>
            <a:endParaRPr lang="en-US" dirty="0"/>
          </a:p>
        </p:txBody>
      </p:sp>
    </p:spTree>
    <p:extLst>
      <p:ext uri="{BB962C8B-B14F-4D97-AF65-F5344CB8AC3E}">
        <p14:creationId xmlns:p14="http://schemas.microsoft.com/office/powerpoint/2010/main" val="15993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9" tIns="46585" rIns="93169" bIns="46585"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3169" tIns="46585" rIns="93169" bIns="46585" numCol="1" anchor="t" anchorCtr="0" compatLnSpc="1">
            <a:prstTxWarp prst="textNoShape">
              <a:avLst/>
            </a:prstTxWarp>
          </a:bodyPr>
          <a:lstStyle>
            <a:lvl1pPr algn="r">
              <a:defRPr sz="1200"/>
            </a:lvl1pPr>
          </a:lstStyle>
          <a:p>
            <a:fld id="{A7652015-5CC3-2E4A-8A9F-CD9644F94ABD}" type="datetimeFigureOut">
              <a:rPr lang="en-US"/>
              <a:pPr/>
              <a:t>5/4/2015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9" tIns="46585" rIns="93169" bIns="46585"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9" tIns="46585" rIns="93169" bIns="4658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69" tIns="46585" rIns="93169" bIns="46585"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69" tIns="46585" rIns="93169" bIns="46585" numCol="1" anchor="b" anchorCtr="0" compatLnSpc="1">
            <a:prstTxWarp prst="textNoShape">
              <a:avLst/>
            </a:prstTxWarp>
          </a:bodyPr>
          <a:lstStyle>
            <a:lvl1pPr algn="r">
              <a:defRPr sz="1200"/>
            </a:lvl1pPr>
          </a:lstStyle>
          <a:p>
            <a:fld id="{CB749E2A-80C4-534D-8DB2-842BE6E307EB}" type="slidenum">
              <a:rPr lang="en-US"/>
              <a:pPr/>
              <a:t>‹#›</a:t>
            </a:fld>
            <a:endParaRPr lang="en-US" dirty="0"/>
          </a:p>
        </p:txBody>
      </p:sp>
    </p:spTree>
    <p:extLst>
      <p:ext uri="{BB962C8B-B14F-4D97-AF65-F5344CB8AC3E}">
        <p14:creationId xmlns:p14="http://schemas.microsoft.com/office/powerpoint/2010/main" val="13552479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1E1EB325-BD8A-41FE-88AA-92CBF91EEAD2}" type="slidenum">
              <a:rPr lang="en-US" smtClean="0">
                <a:solidFill>
                  <a:srgbClr val="000000"/>
                </a:solidFill>
              </a:rPr>
              <a:pPr/>
              <a:t>1</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b="0" baseline="0" dirty="0" smtClean="0">
              <a:solidFill>
                <a:srgbClr val="FF0000"/>
              </a:solidFill>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Social Scientists such as Hank Jenkins-Smith from the University of Oklahoma have suggested that the structured evaluation of beliefs and preferences measured in annual survey and social media data streams can assist program managers in making nuclear facility siting programs responsive and adaptive to the evolution of nuclear narratives.  This presentation will provide an engineering and project management perspective on how ongoing social science research can be used.  Topics to be covered include the iterative process for including stakeholder preferences in waste management system functions and requirements and project plans through the development of design concepts, alternatives analyses, trade studies, and project planning and how the technical information can be provided back to stakeholders through communications products for further refinement of preferences.</a:t>
            </a:r>
          </a:p>
          <a:p>
            <a:pPr eaLnBrk="1" hangingPunct="1"/>
            <a:endParaRPr lang="en-US" b="0" baseline="0" dirty="0" smtClean="0">
              <a:solidFill>
                <a:srgbClr val="FF0000"/>
              </a:solidFill>
            </a:endParaRPr>
          </a:p>
          <a:p>
            <a:pPr eaLnBrk="1" hangingPunct="1"/>
            <a:endParaRPr lang="en-US" b="0" dirty="0" smtClean="0">
              <a:solidFill>
                <a:srgbClr val="FF0000"/>
              </a:solidFill>
            </a:endParaRPr>
          </a:p>
          <a:p>
            <a:pPr eaLnBrk="1" hangingPunct="1"/>
            <a:endParaRPr lang="en-US" b="0" dirty="0" smtClean="0">
              <a:solidFill>
                <a:srgbClr val="FF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CB749E2A-80C4-534D-8DB2-842BE6E307EB}" type="slidenum">
              <a:rPr lang="en-US" smtClean="0"/>
              <a:pPr/>
              <a:t>3</a:t>
            </a:fld>
            <a:endParaRPr lang="en-US" dirty="0"/>
          </a:p>
        </p:txBody>
      </p:sp>
    </p:spTree>
    <p:extLst>
      <p:ext uri="{BB962C8B-B14F-4D97-AF65-F5344CB8AC3E}">
        <p14:creationId xmlns:p14="http://schemas.microsoft.com/office/powerpoint/2010/main" val="326705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49E2A-80C4-534D-8DB2-842BE6E307EB}" type="slidenum">
              <a:rPr lang="en-US" smtClean="0"/>
              <a:pPr/>
              <a:t>4</a:t>
            </a:fld>
            <a:endParaRPr lang="en-US" dirty="0"/>
          </a:p>
        </p:txBody>
      </p:sp>
    </p:spTree>
    <p:extLst>
      <p:ext uri="{BB962C8B-B14F-4D97-AF65-F5344CB8AC3E}">
        <p14:creationId xmlns:p14="http://schemas.microsoft.com/office/powerpoint/2010/main" val="403632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spcBef>
                <a:spcPts val="0"/>
              </a:spcBef>
              <a:spcAft>
                <a:spcPts val="0"/>
              </a:spcAft>
            </a:pPr>
            <a:endParaRPr lang="en-US" sz="1400" dirty="0" smtClean="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CB749E2A-80C4-534D-8DB2-842BE6E307EB}" type="slidenum">
              <a:rPr lang="en-US" smtClean="0"/>
              <a:pPr/>
              <a:t>5</a:t>
            </a:fld>
            <a:endParaRPr lang="en-US" dirty="0"/>
          </a:p>
        </p:txBody>
      </p:sp>
    </p:spTree>
    <p:extLst>
      <p:ext uri="{BB962C8B-B14F-4D97-AF65-F5344CB8AC3E}">
        <p14:creationId xmlns:p14="http://schemas.microsoft.com/office/powerpoint/2010/main" val="1514472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ＭＳ Ｐゴシック" charset="0"/>
              <a:cs typeface="ＭＳ Ｐゴシック" charset="0"/>
            </a:endParaRPr>
          </a:p>
          <a:p>
            <a:endParaRPr lang="en-US" sz="1200" kern="1200" dirty="0" smtClean="0">
              <a:solidFill>
                <a:schemeClr val="tx1"/>
              </a:solidFill>
              <a:effectLst/>
              <a:latin typeface="+mn-lt"/>
              <a:ea typeface="ＭＳ Ｐゴシック" charset="0"/>
              <a:cs typeface="ＭＳ Ｐゴシック" charset="0"/>
            </a:endParaRPr>
          </a:p>
          <a:p>
            <a:endParaRPr lang="en-US" sz="1200" kern="1200" dirty="0" smtClean="0">
              <a:solidFill>
                <a:schemeClr val="tx1"/>
              </a:solidFill>
              <a:effectLst/>
              <a:latin typeface="+mn-lt"/>
              <a:ea typeface="ＭＳ Ｐゴシック" charset="0"/>
              <a:cs typeface="ＭＳ Ｐゴシック" charset="0"/>
            </a:endParaRPr>
          </a:p>
          <a:p>
            <a:endParaRPr lang="en-US" sz="1200" kern="1200" dirty="0" smtClean="0">
              <a:solidFill>
                <a:schemeClr val="tx1"/>
              </a:solidFill>
              <a:effectLst/>
              <a:latin typeface="+mn-lt"/>
              <a:ea typeface="ＭＳ Ｐゴシック" charset="0"/>
              <a:cs typeface="ＭＳ Ｐゴシック" charset="0"/>
            </a:endParaRPr>
          </a:p>
          <a:p>
            <a:endParaRPr lang="en-US" sz="1200" kern="1200" dirty="0" smtClean="0">
              <a:solidFill>
                <a:schemeClr val="tx1"/>
              </a:solidFill>
              <a:effectLst/>
              <a:latin typeface="+mn-lt"/>
              <a:ea typeface="ＭＳ Ｐゴシック" charset="0"/>
              <a:cs typeface="ＭＳ Ｐゴシック" charset="0"/>
            </a:endParaRPr>
          </a:p>
          <a:p>
            <a:r>
              <a:rPr lang="en-US" sz="1200" b="1" kern="1200" dirty="0" smtClean="0">
                <a:solidFill>
                  <a:schemeClr val="tx1"/>
                </a:solidFill>
                <a:effectLst/>
                <a:latin typeface="+mn-lt"/>
                <a:ea typeface="ＭＳ Ｐゴシック" charset="0"/>
                <a:cs typeface="ＭＳ Ｐゴシック" charset="0"/>
              </a:rPr>
              <a:t>Laboratory Facility</a:t>
            </a:r>
          </a:p>
          <a:p>
            <a:r>
              <a:rPr lang="en-US" sz="1200" kern="1200" dirty="0" smtClean="0">
                <a:solidFill>
                  <a:schemeClr val="tx1"/>
                </a:solidFill>
                <a:effectLst/>
                <a:latin typeface="+mn-lt"/>
                <a:ea typeface="ＭＳ Ｐゴシック" charset="0"/>
                <a:cs typeface="ＭＳ Ｐゴシック" charset="0"/>
              </a:rPr>
              <a:t>A Laboratory facility would support the primary missions for UNF and GTCC materials storage at the ISF.  In addition, this facility could also be used in support of fuel performance activities for operating reactors.  A hot cell facility would provide for the unloading and opening of select canisters, unloading of UNF assemblies, and analyses of the UNF and select canisters.</a:t>
            </a:r>
          </a:p>
          <a:p>
            <a:r>
              <a:rPr lang="en-US" sz="1200" kern="1200" dirty="0" smtClean="0">
                <a:solidFill>
                  <a:schemeClr val="tx1"/>
                </a:solidFill>
                <a:effectLst/>
                <a:latin typeface="+mn-lt"/>
                <a:ea typeface="ＭＳ Ｐゴシック" charset="0"/>
                <a:cs typeface="ＭＳ Ｐゴシック" charset="0"/>
              </a:rPr>
              <a:t>Key features of the Laboratory facility may include:</a:t>
            </a:r>
          </a:p>
          <a:p>
            <a:pPr lvl="0"/>
            <a:r>
              <a:rPr lang="en-US" sz="1200" kern="1200" dirty="0" smtClean="0">
                <a:solidFill>
                  <a:schemeClr val="tx1"/>
                </a:solidFill>
                <a:effectLst/>
                <a:latin typeface="+mn-lt"/>
                <a:ea typeface="ＭＳ Ｐゴシック" charset="0"/>
                <a:cs typeface="ＭＳ Ｐゴシック" charset="0"/>
              </a:rPr>
              <a:t>A pool to allow for the non-destructive examination (wet) of the UNF prior to transfer of the UNF to another licensed canister</a:t>
            </a:r>
          </a:p>
          <a:p>
            <a:pPr lvl="0"/>
            <a:r>
              <a:rPr lang="en-US" sz="1200" kern="1200" dirty="0" smtClean="0">
                <a:solidFill>
                  <a:schemeClr val="tx1"/>
                </a:solidFill>
                <a:effectLst/>
                <a:latin typeface="+mn-lt"/>
                <a:ea typeface="ＭＳ Ｐゴシック" charset="0"/>
                <a:cs typeface="ＭＳ Ｐゴシック" charset="0"/>
              </a:rPr>
              <a:t>An interim storage pad for performing accelerated aging tests on cask systems</a:t>
            </a:r>
          </a:p>
          <a:p>
            <a:pPr lvl="0"/>
            <a:r>
              <a:rPr lang="en-US" sz="1200" kern="1200" dirty="0" smtClean="0">
                <a:solidFill>
                  <a:schemeClr val="tx1"/>
                </a:solidFill>
                <a:effectLst/>
                <a:latin typeface="+mn-lt"/>
                <a:ea typeface="ＭＳ Ｐゴシック" charset="0"/>
                <a:cs typeface="ＭＳ Ｐゴシック" charset="0"/>
              </a:rPr>
              <a:t>A hot cell to allow for the destructive and non-destructive examination (dry) of UNF from a canister or cask (bare fuel)</a:t>
            </a:r>
          </a:p>
          <a:p>
            <a:pPr lvl="0"/>
            <a:r>
              <a:rPr lang="en-US" sz="1200" kern="1200" dirty="0" smtClean="0">
                <a:solidFill>
                  <a:schemeClr val="tx1"/>
                </a:solidFill>
                <a:effectLst/>
                <a:latin typeface="+mn-lt"/>
                <a:ea typeface="ＭＳ Ｐゴシック" charset="0"/>
                <a:cs typeface="ＭＳ Ｐゴシック" charset="0"/>
              </a:rPr>
              <a:t>Laboratories capable of performing non-destructive examinations and post-irradiation examinations</a:t>
            </a:r>
          </a:p>
          <a:p>
            <a:pPr lvl="0"/>
            <a:r>
              <a:rPr lang="en-US" sz="1200" kern="1200" dirty="0" smtClean="0">
                <a:solidFill>
                  <a:schemeClr val="tx1"/>
                </a:solidFill>
                <a:effectLst/>
                <a:latin typeface="+mn-lt"/>
                <a:ea typeface="ＭＳ Ｐゴシック" charset="0"/>
                <a:cs typeface="ＭＳ Ｐゴシック" charset="0"/>
              </a:rPr>
              <a:t>Computational facilities to model performance of UNF and cask system components</a:t>
            </a:r>
          </a:p>
          <a:p>
            <a:pPr lvl="0"/>
            <a:r>
              <a:rPr lang="en-US" sz="1200" kern="1200" dirty="0" smtClean="0">
                <a:solidFill>
                  <a:schemeClr val="tx1"/>
                </a:solidFill>
                <a:effectLst/>
                <a:latin typeface="+mn-lt"/>
                <a:ea typeface="ＭＳ Ｐゴシック" charset="0"/>
                <a:cs typeface="ＭＳ Ｐゴシック" charset="0"/>
              </a:rPr>
              <a:t>Demonstration capability of repackaging for disposal canisters.</a:t>
            </a:r>
          </a:p>
          <a:p>
            <a:r>
              <a:rPr lang="en-US" sz="1200" b="1" kern="1200" dirty="0" smtClean="0">
                <a:solidFill>
                  <a:schemeClr val="tx1"/>
                </a:solidFill>
                <a:effectLst/>
                <a:latin typeface="+mn-lt"/>
                <a:ea typeface="ＭＳ Ｐゴシック" charset="0"/>
                <a:cs typeface="ＭＳ Ｐゴシック" charset="0"/>
              </a:rPr>
              <a:t>5.2.1.3.2   Packaging Facility</a:t>
            </a:r>
          </a:p>
          <a:p>
            <a:r>
              <a:rPr lang="en-US" sz="1200" kern="1200" dirty="0" smtClean="0">
                <a:solidFill>
                  <a:schemeClr val="tx1"/>
                </a:solidFill>
                <a:effectLst/>
                <a:latin typeface="+mn-lt"/>
                <a:ea typeface="ＭＳ Ｐゴシック" charset="0"/>
                <a:cs typeface="ＭＳ Ｐゴシック" charset="0"/>
              </a:rPr>
              <a:t>The facility will have the capability to open all the DSC and package the fuel into disposal containers. Since the repository requirements are not determined, design alternatives will consider various disposal container sizes . Likewise the fuel blending capability need to meet any final repository disposal canister thermal limits is now known, the facility design will examine alternatives for lag storage. The facility will be capable of loading these disposal containers in transportation overpacks and loading onto rail cars for transfer to the repository.  The design concepts should be modular to allow for a phased deployment of this capability, and may be located at the ISF or the repository.</a:t>
            </a:r>
          </a:p>
          <a:p>
            <a:endParaRPr lang="en-US" sz="1200" kern="1200" dirty="0" smtClean="0">
              <a:solidFill>
                <a:schemeClr val="tx1"/>
              </a:solidFill>
              <a:effectLst/>
              <a:latin typeface="+mn-lt"/>
              <a:ea typeface="ＭＳ Ｐゴシック" charset="0"/>
              <a:cs typeface="ＭＳ Ｐゴシック" charset="0"/>
            </a:endParaRPr>
          </a:p>
          <a:p>
            <a:endParaRPr lang="en-US" sz="12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CB749E2A-80C4-534D-8DB2-842BE6E307EB}" type="slidenum">
              <a:rPr lang="en-US" smtClean="0"/>
              <a:pPr/>
              <a:t>6</a:t>
            </a:fld>
            <a:endParaRPr lang="en-US" dirty="0"/>
          </a:p>
        </p:txBody>
      </p:sp>
    </p:spTree>
    <p:extLst>
      <p:ext uri="{BB962C8B-B14F-4D97-AF65-F5344CB8AC3E}">
        <p14:creationId xmlns:p14="http://schemas.microsoft.com/office/powerpoint/2010/main" val="374424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200" b="1" kern="1200" dirty="0" smtClean="0">
              <a:solidFill>
                <a:schemeClr val="tx1"/>
              </a:solidFill>
              <a:effectLst/>
              <a:latin typeface="+mn-lt"/>
              <a:ea typeface="ＭＳ Ｐゴシック" charset="0"/>
              <a:cs typeface="ＭＳ Ｐゴシック" charset="0"/>
            </a:endParaRPr>
          </a:p>
          <a:p>
            <a:r>
              <a:rPr lang="en-US" sz="1200" b="1" kern="1200" dirty="0" smtClean="0">
                <a:solidFill>
                  <a:schemeClr val="tx1"/>
                </a:solidFill>
                <a:effectLst/>
                <a:latin typeface="+mn-lt"/>
                <a:ea typeface="ＭＳ Ｐゴシック" charset="0"/>
                <a:cs typeface="ＭＳ Ｐゴシック" charset="0"/>
              </a:rPr>
              <a:t> </a:t>
            </a:r>
          </a:p>
        </p:txBody>
      </p:sp>
      <p:sp>
        <p:nvSpPr>
          <p:cNvPr id="4" name="Slide Number Placeholder 3"/>
          <p:cNvSpPr>
            <a:spLocks noGrp="1"/>
          </p:cNvSpPr>
          <p:nvPr>
            <p:ph type="sldNum" sz="quarter" idx="10"/>
          </p:nvPr>
        </p:nvSpPr>
        <p:spPr/>
        <p:txBody>
          <a:bodyPr/>
          <a:lstStyle/>
          <a:p>
            <a:fld id="{CB749E2A-80C4-534D-8DB2-842BE6E307EB}" type="slidenum">
              <a:rPr lang="en-US" smtClean="0"/>
              <a:pPr/>
              <a:t>7</a:t>
            </a:fld>
            <a:endParaRPr lang="en-US" dirty="0"/>
          </a:p>
        </p:txBody>
      </p:sp>
    </p:spTree>
    <p:extLst>
      <p:ext uri="{BB962C8B-B14F-4D97-AF65-F5344CB8AC3E}">
        <p14:creationId xmlns:p14="http://schemas.microsoft.com/office/powerpoint/2010/main" val="326705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49E2A-80C4-534D-8DB2-842BE6E307EB}" type="slidenum">
              <a:rPr lang="en-US" smtClean="0"/>
              <a:pPr/>
              <a:t>8</a:t>
            </a:fld>
            <a:endParaRPr lang="en-US" dirty="0"/>
          </a:p>
        </p:txBody>
      </p:sp>
    </p:spTree>
    <p:extLst>
      <p:ext uri="{BB962C8B-B14F-4D97-AF65-F5344CB8AC3E}">
        <p14:creationId xmlns:p14="http://schemas.microsoft.com/office/powerpoint/2010/main" val="99802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CB749E2A-80C4-534D-8DB2-842BE6E307EB}" type="slidenum">
              <a:rPr lang="en-US" smtClean="0"/>
              <a:pPr/>
              <a:t>9</a:t>
            </a:fld>
            <a:endParaRPr lang="en-US" dirty="0"/>
          </a:p>
        </p:txBody>
      </p:sp>
    </p:spTree>
    <p:extLst>
      <p:ext uri="{BB962C8B-B14F-4D97-AF65-F5344CB8AC3E}">
        <p14:creationId xmlns:p14="http://schemas.microsoft.com/office/powerpoint/2010/main" val="1514472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There are multiple communication packages needed at different stages of the process.</a:t>
            </a:r>
          </a:p>
          <a:p>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Past design concepts for facilities and structures and information about the nature of the operations, focused on health, safety and environmental conditions</a:t>
            </a:r>
            <a:r>
              <a:rPr lang="en-US" sz="1200" kern="1200" baseline="0" dirty="0" smtClean="0">
                <a:solidFill>
                  <a:schemeClr val="tx1"/>
                </a:solidFill>
                <a:effectLst/>
                <a:latin typeface="+mn-lt"/>
                <a:ea typeface="ＭＳ Ｐゴシック" charset="0"/>
                <a:cs typeface="ＭＳ Ｐゴシック" charset="0"/>
              </a:rPr>
              <a:t> is a good place to start for developing communications packages.</a:t>
            </a:r>
            <a:r>
              <a:rPr lang="en-US" sz="1200" kern="1200" dirty="0" smtClean="0">
                <a:solidFill>
                  <a:schemeClr val="tx1"/>
                </a:solidFill>
                <a:effectLst/>
                <a:latin typeface="+mn-lt"/>
                <a:ea typeface="ＭＳ Ｐゴシック" charset="0"/>
                <a:cs typeface="ＭＳ Ｐゴシック" charset="0"/>
              </a:rPr>
              <a:t>  </a:t>
            </a:r>
          </a:p>
          <a:p>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Once groups are engaged</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 the communications packages will need to be descriptive of the facility requirements (drawn from the generic conceptual designs  and system studies</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Additional technical information on operations will also need to be developed, including basic information on environmental impacts from construction and operation.  It is important for that information to be consolidated and made available for any interested party to review.  This data will also feed into the environmental analysis that is performed by DOE and NRC in its licensing process.  </a:t>
            </a:r>
          </a:p>
          <a:p>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To address the different requests and needs for public meetings and literature about the program, DOE will develop a communications effort that would include relevant literature, tracking inquiries; and providing background information for the public, States, Native American Tribes, the Congress and other interested parties.  This will require a multi-media approach including a web site and perhaps outreach through social media.  Communication will be a full-time responsibility and a significant effort once the public is aware of the likelihood that the project is advancing toward design, construction and operations.</a:t>
            </a:r>
            <a:r>
              <a:rPr lang="en-US" dirty="0" smtClean="0">
                <a:effectLst/>
              </a:rPr>
              <a:t> </a:t>
            </a:r>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 </a:t>
            </a:r>
            <a:endParaRPr lang="en-US" dirty="0"/>
          </a:p>
        </p:txBody>
      </p:sp>
      <p:sp>
        <p:nvSpPr>
          <p:cNvPr id="4" name="Slide Number Placeholder 3"/>
          <p:cNvSpPr>
            <a:spLocks noGrp="1"/>
          </p:cNvSpPr>
          <p:nvPr>
            <p:ph type="sldNum" sz="quarter" idx="10"/>
          </p:nvPr>
        </p:nvSpPr>
        <p:spPr/>
        <p:txBody>
          <a:bodyPr/>
          <a:lstStyle/>
          <a:p>
            <a:fld id="{CB749E2A-80C4-534D-8DB2-842BE6E307EB}" type="slidenum">
              <a:rPr lang="en-US" smtClean="0"/>
              <a:pPr/>
              <a:t>10</a:t>
            </a:fld>
            <a:endParaRPr lang="en-US" dirty="0"/>
          </a:p>
        </p:txBody>
      </p:sp>
    </p:spTree>
    <p:extLst>
      <p:ext uri="{BB962C8B-B14F-4D97-AF65-F5344CB8AC3E}">
        <p14:creationId xmlns:p14="http://schemas.microsoft.com/office/powerpoint/2010/main" val="4036321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OE-NE LOGO (Horizontal)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52400"/>
            <a:ext cx="87233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381000" y="1546225"/>
            <a:ext cx="8458200" cy="0"/>
          </a:xfrm>
          <a:prstGeom prst="line">
            <a:avLst/>
          </a:prstGeom>
          <a:noFill/>
          <a:ln w="38100">
            <a:solidFill>
              <a:srgbClr val="1B552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Line 6"/>
          <p:cNvSpPr>
            <a:spLocks noChangeShapeType="1"/>
          </p:cNvSpPr>
          <p:nvPr/>
        </p:nvSpPr>
        <p:spPr bwMode="auto">
          <a:xfrm>
            <a:off x="533400" y="1600200"/>
            <a:ext cx="8458200" cy="0"/>
          </a:xfrm>
          <a:prstGeom prst="line">
            <a:avLst/>
          </a:prstGeom>
          <a:noFill/>
          <a:ln w="38100">
            <a:solidFill>
              <a:srgbClr val="E8BB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7"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148" name="Rectangle 4"/>
          <p:cNvSpPr>
            <a:spLocks noGrp="1" noChangeArrowheads="1"/>
          </p:cNvSpPr>
          <p:nvPr>
            <p:ph type="subTitle" idx="1"/>
          </p:nvPr>
        </p:nvSpPr>
        <p:spPr>
          <a:xfrm>
            <a:off x="685800" y="4572000"/>
            <a:ext cx="7696200" cy="1752600"/>
          </a:xfrm>
        </p:spPr>
        <p:txBody>
          <a:bodyPr/>
          <a:lstStyle>
            <a:lvl1pPr marL="0" indent="0">
              <a:spcAft>
                <a:spcPct val="0"/>
              </a:spcAft>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681429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defRPr/>
            </a:lvl1pPr>
          </a:lstStyle>
          <a:p>
            <a:pPr>
              <a:defRPr/>
            </a:pPr>
            <a:endParaRPr lang="en-US" dirty="0"/>
          </a:p>
        </p:txBody>
      </p:sp>
      <p:sp>
        <p:nvSpPr>
          <p:cNvPr id="6" name="Footer Placeholder 5"/>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346362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lvl1pPr>
          </a:lstStyle>
          <a:p>
            <a:pPr>
              <a:defRPr/>
            </a:pPr>
            <a:endParaRPr lang="en-US" dirty="0"/>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2801712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lvl1pPr>
          </a:lstStyle>
          <a:p>
            <a:pPr>
              <a:defRPr/>
            </a:pPr>
            <a:endParaRPr lang="en-US" dirty="0"/>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2488996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57912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a:defRPr/>
            </a:lvl1pPr>
          </a:lstStyle>
          <a:p>
            <a:pPr>
              <a:defRPr/>
            </a:pPr>
            <a:endParaRPr lang="en-US" dirty="0"/>
          </a:p>
        </p:txBody>
      </p:sp>
      <p:sp>
        <p:nvSpPr>
          <p:cNvPr id="6" name="Footer Placeholder 5"/>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1523973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p:txBody>
          <a:bodyPr/>
          <a:lstStyle>
            <a:lvl1pPr defTabSz="457200">
              <a:defRPr/>
            </a:lvl1pPr>
          </a:lstStyle>
          <a:p>
            <a:pPr>
              <a:defRPr/>
            </a:pPr>
            <a:endParaRPr lang="en-US" dirty="0"/>
          </a:p>
        </p:txBody>
      </p:sp>
      <p:sp>
        <p:nvSpPr>
          <p:cNvPr id="4" name="Rectangle 8"/>
          <p:cNvSpPr>
            <a:spLocks noGrp="1" noChangeArrowheads="1"/>
          </p:cNvSpPr>
          <p:nvPr>
            <p:ph type="ftr" sz="quarter" idx="11"/>
          </p:nvPr>
        </p:nvSpPr>
        <p:spPr/>
        <p:txBody>
          <a:bodyPr/>
          <a:lstStyle>
            <a:lvl1pPr defTabSz="457200">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3685944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OE-NE LOGO (Horizontal)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52400"/>
            <a:ext cx="87233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381000" y="1546225"/>
            <a:ext cx="8458200" cy="0"/>
          </a:xfrm>
          <a:prstGeom prst="line">
            <a:avLst/>
          </a:prstGeom>
          <a:noFill/>
          <a:ln w="38100">
            <a:solidFill>
              <a:srgbClr val="1B552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Line 6"/>
          <p:cNvSpPr>
            <a:spLocks noChangeShapeType="1"/>
          </p:cNvSpPr>
          <p:nvPr/>
        </p:nvSpPr>
        <p:spPr bwMode="auto">
          <a:xfrm>
            <a:off x="533400" y="1600200"/>
            <a:ext cx="8458200" cy="0"/>
          </a:xfrm>
          <a:prstGeom prst="line">
            <a:avLst/>
          </a:prstGeom>
          <a:noFill/>
          <a:ln w="38100">
            <a:solidFill>
              <a:srgbClr val="E8BB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7"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148" name="Rectangle 4"/>
          <p:cNvSpPr>
            <a:spLocks noGrp="1" noChangeArrowheads="1"/>
          </p:cNvSpPr>
          <p:nvPr>
            <p:ph type="subTitle" idx="1"/>
          </p:nvPr>
        </p:nvSpPr>
        <p:spPr>
          <a:xfrm>
            <a:off x="685800" y="4572000"/>
            <a:ext cx="7696200" cy="1752600"/>
          </a:xfrm>
        </p:spPr>
        <p:txBody>
          <a:bodyPr/>
          <a:lstStyle>
            <a:lvl1pPr marL="0" indent="0">
              <a:spcAft>
                <a:spcPct val="0"/>
              </a:spcAft>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718049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lvl1pPr>
          </a:lstStyle>
          <a:p>
            <a:pPr>
              <a:defRPr/>
            </a:pPr>
            <a:endParaRPr lang="en-US" dirty="0"/>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1324359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p:txBody>
          <a:bodyPr/>
          <a:lstStyle>
            <a:lvl1pPr defTabSz="457200">
              <a:defRPr/>
            </a:lvl1pPr>
          </a:lstStyle>
          <a:p>
            <a:pPr>
              <a:defRPr/>
            </a:pPr>
            <a:endParaRPr lang="en-US" dirty="0"/>
          </a:p>
        </p:txBody>
      </p:sp>
      <p:sp>
        <p:nvSpPr>
          <p:cNvPr id="4" name="Rectangle 8"/>
          <p:cNvSpPr>
            <a:spLocks noGrp="1" noChangeArrowheads="1"/>
          </p:cNvSpPr>
          <p:nvPr>
            <p:ph type="ftr" sz="quarter" idx="11"/>
          </p:nvPr>
        </p:nvSpPr>
        <p:spPr/>
        <p:txBody>
          <a:bodyPr/>
          <a:lstStyle>
            <a:lvl1pPr defTabSz="457200">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1276794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defTabSz="457200">
              <a:defRPr/>
            </a:lvl1pPr>
          </a:lstStyle>
          <a:p>
            <a:pPr>
              <a:defRPr/>
            </a:pPr>
            <a:endParaRPr lang="en-US" dirty="0"/>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2523661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a:defRPr/>
            </a:lvl1pPr>
          </a:lstStyle>
          <a:p>
            <a:pPr>
              <a:defRPr/>
            </a:pPr>
            <a:endParaRPr lang="en-US" dirty="0"/>
          </a:p>
        </p:txBody>
      </p:sp>
      <p:sp>
        <p:nvSpPr>
          <p:cNvPr id="6" name="Footer Placeholder 5"/>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341096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lvl1pPr>
          </a:lstStyle>
          <a:p>
            <a:pPr>
              <a:defRPr/>
            </a:pPr>
            <a:endParaRPr lang="en-US" dirty="0"/>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614032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200">
              <a:defRPr/>
            </a:lvl1pPr>
          </a:lstStyle>
          <a:p>
            <a:pPr>
              <a:defRPr/>
            </a:pPr>
            <a:endParaRPr lang="en-US" dirty="0"/>
          </a:p>
        </p:txBody>
      </p:sp>
      <p:sp>
        <p:nvSpPr>
          <p:cNvPr id="8" name="Footer Placeholder 7"/>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172257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200">
              <a:defRPr/>
            </a:lvl1pPr>
          </a:lstStyle>
          <a:p>
            <a:pPr>
              <a:defRPr/>
            </a:pPr>
            <a:endParaRPr lang="en-US" dirty="0"/>
          </a:p>
        </p:txBody>
      </p:sp>
      <p:sp>
        <p:nvSpPr>
          <p:cNvPr id="4" name="Footer Placeholder 3"/>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3887272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133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defRPr/>
            </a:lvl1pPr>
          </a:lstStyle>
          <a:p>
            <a:pPr>
              <a:defRPr/>
            </a:pPr>
            <a:endParaRPr lang="en-US" dirty="0"/>
          </a:p>
        </p:txBody>
      </p:sp>
      <p:sp>
        <p:nvSpPr>
          <p:cNvPr id="6" name="Footer Placeholder 5"/>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3230513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defRPr/>
            </a:lvl1pPr>
          </a:lstStyle>
          <a:p>
            <a:pPr>
              <a:defRPr/>
            </a:pPr>
            <a:endParaRPr lang="en-US" dirty="0"/>
          </a:p>
        </p:txBody>
      </p:sp>
      <p:sp>
        <p:nvSpPr>
          <p:cNvPr id="6" name="Footer Placeholder 5"/>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1832307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lvl1pPr>
          </a:lstStyle>
          <a:p>
            <a:pPr>
              <a:defRPr/>
            </a:pPr>
            <a:endParaRPr lang="en-US" dirty="0"/>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146337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lvl1pPr>
          </a:lstStyle>
          <a:p>
            <a:pPr>
              <a:defRPr/>
            </a:pPr>
            <a:endParaRPr lang="en-US" dirty="0"/>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663152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57912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a:defRPr/>
            </a:lvl1pPr>
          </a:lstStyle>
          <a:p>
            <a:pPr>
              <a:defRPr/>
            </a:pPr>
            <a:endParaRPr lang="en-US" dirty="0"/>
          </a:p>
        </p:txBody>
      </p:sp>
      <p:sp>
        <p:nvSpPr>
          <p:cNvPr id="6" name="Footer Placeholder 5"/>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2326539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p:txBody>
          <a:bodyPr/>
          <a:lstStyle>
            <a:lvl1pPr defTabSz="457200">
              <a:defRPr/>
            </a:lvl1pPr>
          </a:lstStyle>
          <a:p>
            <a:pPr>
              <a:defRPr/>
            </a:pPr>
            <a:endParaRPr lang="en-US" dirty="0"/>
          </a:p>
        </p:txBody>
      </p:sp>
      <p:sp>
        <p:nvSpPr>
          <p:cNvPr id="4" name="Rectangle 8"/>
          <p:cNvSpPr>
            <a:spLocks noGrp="1" noChangeArrowheads="1"/>
          </p:cNvSpPr>
          <p:nvPr>
            <p:ph type="ftr" sz="quarter" idx="11"/>
          </p:nvPr>
        </p:nvSpPr>
        <p:spPr/>
        <p:txBody>
          <a:bodyPr/>
          <a:lstStyle>
            <a:lvl1pPr defTabSz="457200">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611742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6976" y="1600200"/>
            <a:ext cx="2897023" cy="5257800"/>
          </a:xfrm>
          <a:prstGeom prst="rect">
            <a:avLst/>
          </a:prstGeom>
        </p:spPr>
      </p:pic>
      <p:sp>
        <p:nvSpPr>
          <p:cNvPr id="5" name="Line 5"/>
          <p:cNvSpPr>
            <a:spLocks noChangeShapeType="1"/>
          </p:cNvSpPr>
          <p:nvPr/>
        </p:nvSpPr>
        <p:spPr bwMode="auto">
          <a:xfrm>
            <a:off x="381000" y="1546225"/>
            <a:ext cx="8458200" cy="0"/>
          </a:xfrm>
          <a:prstGeom prst="line">
            <a:avLst/>
          </a:prstGeom>
          <a:noFill/>
          <a:ln w="38100">
            <a:solidFill>
              <a:srgbClr val="1B5527"/>
            </a:solidFill>
            <a:round/>
            <a:headEnd/>
            <a:tailEnd/>
          </a:ln>
          <a:effectLst/>
        </p:spPr>
        <p:txBody>
          <a:bodyPr/>
          <a:lstStyle/>
          <a:p>
            <a:pPr defTabSz="914400">
              <a:defRPr/>
            </a:pPr>
            <a:endParaRPr lang="en-US" sz="1600" i="1" dirty="0">
              <a:solidFill>
                <a:srgbClr val="000000"/>
              </a:solidFill>
              <a:latin typeface="Arial"/>
              <a:ea typeface="+mn-ea"/>
              <a:cs typeface="+mn-cs"/>
            </a:endParaRPr>
          </a:p>
        </p:txBody>
      </p:sp>
      <p:sp>
        <p:nvSpPr>
          <p:cNvPr id="6" name="Line 6"/>
          <p:cNvSpPr>
            <a:spLocks noChangeShapeType="1"/>
          </p:cNvSpPr>
          <p:nvPr/>
        </p:nvSpPr>
        <p:spPr bwMode="auto">
          <a:xfrm>
            <a:off x="533400" y="1600200"/>
            <a:ext cx="8458200" cy="0"/>
          </a:xfrm>
          <a:prstGeom prst="line">
            <a:avLst/>
          </a:prstGeom>
          <a:noFill/>
          <a:ln w="38100">
            <a:solidFill>
              <a:srgbClr val="E8BB00"/>
            </a:solidFill>
            <a:round/>
            <a:headEnd/>
            <a:tailEnd/>
          </a:ln>
          <a:effectLst/>
        </p:spPr>
        <p:txBody>
          <a:bodyPr/>
          <a:lstStyle/>
          <a:p>
            <a:pPr defTabSz="914400">
              <a:defRPr/>
            </a:pPr>
            <a:endParaRPr lang="en-US" sz="1600" i="1" dirty="0">
              <a:solidFill>
                <a:srgbClr val="000000"/>
              </a:solidFill>
              <a:latin typeface="Arial"/>
              <a:ea typeface="+mn-ea"/>
              <a:cs typeface="+mn-cs"/>
            </a:endParaRPr>
          </a:p>
        </p:txBody>
      </p:sp>
      <p:sp>
        <p:nvSpPr>
          <p:cNvPr id="6147" name="Rectangle 3"/>
          <p:cNvSpPr>
            <a:spLocks noGrp="1" noChangeArrowheads="1"/>
          </p:cNvSpPr>
          <p:nvPr>
            <p:ph type="ctrTitle" hasCustomPrompt="1"/>
          </p:nvPr>
        </p:nvSpPr>
        <p:spPr>
          <a:xfrm>
            <a:off x="685800" y="2130425"/>
            <a:ext cx="7772400" cy="1470025"/>
          </a:xfrm>
        </p:spPr>
        <p:txBody>
          <a:bodyPr/>
          <a:lstStyle>
            <a:lvl1pPr>
              <a:defRPr sz="2800" baseline="0">
                <a:solidFill>
                  <a:srgbClr val="01632D"/>
                </a:solidFill>
              </a:defRPr>
            </a:lvl1pPr>
          </a:lstStyle>
          <a:p>
            <a:r>
              <a:rPr lang="en-US" dirty="0" smtClean="0"/>
              <a:t>Presentation Title</a:t>
            </a:r>
            <a:endParaRPr lang="en-US" dirty="0"/>
          </a:p>
        </p:txBody>
      </p:sp>
      <p:sp>
        <p:nvSpPr>
          <p:cNvPr id="6148" name="Rectangle 4"/>
          <p:cNvSpPr>
            <a:spLocks noGrp="1" noChangeArrowheads="1"/>
          </p:cNvSpPr>
          <p:nvPr>
            <p:ph type="subTitle" idx="1" hasCustomPrompt="1"/>
          </p:nvPr>
        </p:nvSpPr>
        <p:spPr>
          <a:xfrm>
            <a:off x="685800" y="4059240"/>
            <a:ext cx="7696200" cy="1384431"/>
          </a:xfrm>
        </p:spPr>
        <p:txBody>
          <a:bodyPr/>
          <a:lstStyle>
            <a:lvl1pPr marL="0" indent="0">
              <a:spcAft>
                <a:spcPct val="0"/>
              </a:spcAft>
              <a:buFont typeface="Wingdings" pitchFamily="2" charset="2"/>
              <a:buNone/>
              <a:defRPr/>
            </a:lvl1pPr>
          </a:lstStyle>
          <a:p>
            <a:r>
              <a:rPr lang="en-US" dirty="0" smtClean="0"/>
              <a:t>Presented by</a:t>
            </a:r>
          </a:p>
          <a:p>
            <a:r>
              <a:rPr lang="en-US" dirty="0" smtClean="0"/>
              <a:t>Presented to</a:t>
            </a:r>
          </a:p>
          <a:p>
            <a:r>
              <a:rPr lang="en-US" dirty="0" smtClean="0"/>
              <a:t>Location</a:t>
            </a:r>
          </a:p>
          <a:p>
            <a:r>
              <a:rPr lang="en-US" dirty="0" smtClean="0"/>
              <a:t>Date</a:t>
            </a:r>
            <a:endParaRPr lang="en-US" dirty="0"/>
          </a:p>
        </p:txBody>
      </p:sp>
      <p:grpSp>
        <p:nvGrpSpPr>
          <p:cNvPr id="7" name="Group 6"/>
          <p:cNvGrpSpPr/>
          <p:nvPr userDrawn="1"/>
        </p:nvGrpSpPr>
        <p:grpSpPr>
          <a:xfrm>
            <a:off x="501655" y="608106"/>
            <a:ext cx="8633799" cy="970210"/>
            <a:chOff x="510201" y="3505200"/>
            <a:chExt cx="8633799" cy="970210"/>
          </a:xfrm>
        </p:grpSpPr>
        <p:sp>
          <p:nvSpPr>
            <p:cNvPr id="8" name="TextBox 7"/>
            <p:cNvSpPr txBox="1"/>
            <p:nvPr/>
          </p:nvSpPr>
          <p:spPr>
            <a:xfrm>
              <a:off x="4495800" y="3505914"/>
              <a:ext cx="4648200" cy="969496"/>
            </a:xfrm>
            <a:prstGeom prst="rect">
              <a:avLst/>
            </a:prstGeom>
            <a:noFill/>
          </p:spPr>
          <p:txBody>
            <a:bodyPr wrap="square" rtlCol="0">
              <a:spAutoFit/>
            </a:bodyPr>
            <a:lstStyle/>
            <a:p>
              <a:pPr algn="ctr">
                <a:defRPr/>
              </a:pPr>
              <a:r>
                <a:rPr lang="en-US" sz="1100" dirty="0">
                  <a:solidFill>
                    <a:srgbClr val="01632D"/>
                  </a:solidFill>
                  <a:latin typeface="Arial Black" pitchFamily="34" charset="0"/>
                  <a:ea typeface="ＭＳ Ｐゴシック" charset="-128"/>
                  <a:cs typeface="+mn-cs"/>
                </a:rPr>
                <a:t>Nuclear Fuels Storage &amp; Transportation Planning Project</a:t>
              </a:r>
            </a:p>
            <a:p>
              <a:pPr algn="ctr">
                <a:defRPr/>
              </a:pPr>
              <a:r>
                <a:rPr lang="en-US" sz="1400" dirty="0">
                  <a:solidFill>
                    <a:srgbClr val="01632D"/>
                  </a:solidFill>
                  <a:latin typeface="Arial Black" pitchFamily="34" charset="0"/>
                  <a:ea typeface="ＭＳ Ｐゴシック" charset="-128"/>
                  <a:cs typeface="+mn-cs"/>
                </a:rPr>
                <a:t>Office of Fuel Cycle Technologies</a:t>
              </a:r>
            </a:p>
            <a:p>
              <a:pPr algn="ctr" defTabSz="914400"/>
              <a:r>
                <a:rPr lang="en-US" sz="3200" dirty="0">
                  <a:solidFill>
                    <a:srgbClr val="01632D"/>
                  </a:solidFill>
                  <a:latin typeface="Arial Black" pitchFamily="34" charset="0"/>
                  <a:ea typeface="+mn-ea"/>
                  <a:cs typeface="+mn-cs"/>
                </a:rPr>
                <a:t>Nuclear Energy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201" y="3505200"/>
              <a:ext cx="3637254" cy="914400"/>
            </a:xfrm>
            <a:prstGeom prst="rect">
              <a:avLst/>
            </a:prstGeom>
          </p:spPr>
        </p:pic>
        <p:cxnSp>
          <p:nvCxnSpPr>
            <p:cNvPr id="10" name="Straight Connector 9"/>
            <p:cNvCxnSpPr/>
            <p:nvPr/>
          </p:nvCxnSpPr>
          <p:spPr>
            <a:xfrm>
              <a:off x="4570412" y="3505200"/>
              <a:ext cx="794" cy="914400"/>
            </a:xfrm>
            <a:prstGeom prst="line">
              <a:avLst/>
            </a:prstGeom>
            <a:ln w="34925">
              <a:solidFill>
                <a:srgbClr val="E9BE21"/>
              </a:solidFill>
            </a:ln>
          </p:spPr>
          <p:style>
            <a:lnRef idx="1">
              <a:schemeClr val="accent1"/>
            </a:lnRef>
            <a:fillRef idx="0">
              <a:schemeClr val="accent1"/>
            </a:fillRef>
            <a:effectRef idx="0">
              <a:schemeClr val="accent1"/>
            </a:effectRef>
            <a:fontRef idx="minor">
              <a:schemeClr val="tx1"/>
            </a:fontRef>
          </p:style>
        </p:cxnSp>
      </p:grpSp>
      <p:pic>
        <p:nvPicPr>
          <p:cNvPr id="22" name="Picture 2"/>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127077" y="2139837"/>
            <a:ext cx="2011680" cy="2011680"/>
          </a:xfrm>
          <a:prstGeom prst="ellipse">
            <a:avLst/>
          </a:prstGeom>
          <a:ln w="38100" cap="rnd">
            <a:solidFill>
              <a:srgbClr val="01632D"/>
            </a:solidFill>
            <a:round/>
            <a:headEnd/>
            <a:tailEnd/>
          </a:ln>
          <a:effectLst>
            <a:outerShdw blurRad="50800" dist="38100" dir="10800000" algn="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3" name="Picture 4" descr="http://www.lanl.gov/science/NSS/issue1_2012/images/transportation.png"/>
          <p:cNvPicPr preferRelativeResize="0">
            <a:picLocks noChangeArrowheads="1"/>
          </p:cNvPicPr>
          <p:nvPr userDrawn="1"/>
        </p:nvPicPr>
        <p:blipFill rotWithShape="1">
          <a:blip r:embed="rId5" cstate="print">
            <a:extLst>
              <a:ext uri="{28A0092B-C50C-407E-A947-70E740481C1C}">
                <a14:useLocalDpi xmlns:a14="http://schemas.microsoft.com/office/drawing/2010/main" val="0"/>
              </a:ext>
            </a:extLst>
          </a:blip>
          <a:srcRect l="6006" r="7173" b="974"/>
          <a:stretch/>
        </p:blipFill>
        <p:spPr bwMode="auto">
          <a:xfrm>
            <a:off x="5132465" y="4036690"/>
            <a:ext cx="2011680" cy="2011680"/>
          </a:xfrm>
          <a:prstGeom prst="ellipse">
            <a:avLst/>
          </a:prstGeom>
          <a:ln w="38100" cap="rnd">
            <a:solidFill>
              <a:srgbClr val="01632D"/>
            </a:solidFill>
            <a:round/>
            <a:headEnd/>
            <a:tailEnd/>
          </a:ln>
          <a:effectLst>
            <a:outerShdw blurRad="50800" dist="38100" dir="10800000" algn="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1" name="Picture 2"/>
          <p:cNvPicPr preferRelativeResize="0">
            <a:picLocks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6525435" y="2828742"/>
            <a:ext cx="2103120" cy="2103120"/>
          </a:xfrm>
          <a:prstGeom prst="ellipse">
            <a:avLst/>
          </a:prstGeom>
          <a:ln w="38100" cap="rnd">
            <a:solidFill>
              <a:srgbClr val="01632D"/>
            </a:solidFill>
            <a:round/>
            <a:headEnd/>
            <a:tailEnd/>
          </a:ln>
          <a:effectLst>
            <a:outerShdw blurRad="50800" dist="38100" dir="10800000" algn="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697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p:txBody>
          <a:bodyPr/>
          <a:lstStyle>
            <a:lvl1pPr defTabSz="457200">
              <a:defRPr/>
            </a:lvl1pPr>
          </a:lstStyle>
          <a:p>
            <a:pPr>
              <a:defRPr/>
            </a:pPr>
            <a:endParaRPr lang="en-US" dirty="0"/>
          </a:p>
        </p:txBody>
      </p:sp>
      <p:sp>
        <p:nvSpPr>
          <p:cNvPr id="4" name="Rectangle 8"/>
          <p:cNvSpPr>
            <a:spLocks noGrp="1" noChangeArrowheads="1"/>
          </p:cNvSpPr>
          <p:nvPr>
            <p:ph type="ftr" sz="quarter" idx="11"/>
          </p:nvPr>
        </p:nvSpPr>
        <p:spPr/>
        <p:txBody>
          <a:bodyPr/>
          <a:lstStyle>
            <a:lvl1pPr defTabSz="457200">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2170582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r>
              <a:rPr lang="es-ES" dirty="0" smtClean="0">
                <a:latin typeface="Arial"/>
              </a:rPr>
              <a:t>NEI Used Fuel Conference 2015</a:t>
            </a:r>
            <a:endParaRPr lang="en-US" dirty="0">
              <a:latin typeface="Arial"/>
            </a:endParaRPr>
          </a:p>
        </p:txBody>
      </p:sp>
      <p:sp>
        <p:nvSpPr>
          <p:cNvPr id="6" name="Rectangle 5"/>
          <p:cNvSpPr/>
          <p:nvPr userDrawn="1"/>
        </p:nvSpPr>
        <p:spPr>
          <a:xfrm>
            <a:off x="8573688" y="6479262"/>
            <a:ext cx="341760" cy="246221"/>
          </a:xfrm>
          <a:prstGeom prst="rect">
            <a:avLst/>
          </a:prstGeom>
        </p:spPr>
        <p:txBody>
          <a:bodyPr wrap="none">
            <a:spAutoFit/>
          </a:bodyPr>
          <a:lstStyle/>
          <a:p>
            <a:pPr defTabSz="914400"/>
            <a:fld id="{D22504C0-4E09-4BEE-9BC4-9EDA9EF574DF}" type="slidenum">
              <a:rPr lang="en-US" sz="1000" b="1">
                <a:solidFill>
                  <a:srgbClr val="000000"/>
                </a:solidFill>
                <a:latin typeface="Arial"/>
                <a:ea typeface="+mn-ea"/>
                <a:cs typeface="Times New Roman" pitchFamily="18" charset="0"/>
              </a:rPr>
              <a:pPr defTabSz="914400"/>
              <a:t>‹#›</a:t>
            </a:fld>
            <a:endParaRPr lang="en-US" sz="1000" b="1" dirty="0">
              <a:solidFill>
                <a:srgbClr val="000000"/>
              </a:solidFill>
              <a:latin typeface="Arial"/>
              <a:ea typeface="+mn-ea"/>
              <a:cs typeface="+mn-cs"/>
            </a:endParaRPr>
          </a:p>
        </p:txBody>
      </p:sp>
    </p:spTree>
    <p:extLst>
      <p:ext uri="{BB962C8B-B14F-4D97-AF65-F5344CB8AC3E}">
        <p14:creationId xmlns:p14="http://schemas.microsoft.com/office/powerpoint/2010/main" val="26600550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xfrm>
            <a:off x="478973" y="6381750"/>
            <a:ext cx="2133600" cy="476250"/>
          </a:xfrm>
          <a:prstGeom prst="rect">
            <a:avLst/>
          </a:prstGeom>
          <a:ln/>
        </p:spPr>
        <p:txBody>
          <a:bodyPr/>
          <a:lstStyle>
            <a:lvl1pPr>
              <a:defRPr/>
            </a:lvl1pPr>
          </a:lstStyle>
          <a:p>
            <a:pPr defTabSz="914400">
              <a:defRPr/>
            </a:pPr>
            <a:endParaRPr lang="en-US" sz="1600" i="1" dirty="0">
              <a:solidFill>
                <a:srgbClr val="000000"/>
              </a:solidFill>
              <a:ea typeface="+mn-ea"/>
              <a:cs typeface="+mn-cs"/>
            </a:endParaRPr>
          </a:p>
        </p:txBody>
      </p:sp>
      <p:sp>
        <p:nvSpPr>
          <p:cNvPr id="4" name="Rectangle 8"/>
          <p:cNvSpPr>
            <a:spLocks noGrp="1" noChangeArrowheads="1"/>
          </p:cNvSpPr>
          <p:nvPr>
            <p:ph type="ftr" sz="quarter" idx="11"/>
          </p:nvPr>
        </p:nvSpPr>
        <p:spPr>
          <a:ln/>
        </p:spPr>
        <p:txBody>
          <a:bodyPr/>
          <a:lstStyle>
            <a:lvl1pPr>
              <a:defRPr/>
            </a:lvl1pPr>
          </a:lstStyle>
          <a:p>
            <a:pPr>
              <a:defRPr/>
            </a:pPr>
            <a:r>
              <a:rPr lang="es-ES" dirty="0" smtClean="0">
                <a:latin typeface="Arial"/>
              </a:rPr>
              <a:t>NEI Used Fuel Conference 2015</a:t>
            </a:r>
            <a:endParaRPr lang="en-US" dirty="0">
              <a:latin typeface="Arial"/>
            </a:endParaRPr>
          </a:p>
        </p:txBody>
      </p:sp>
      <p:sp>
        <p:nvSpPr>
          <p:cNvPr id="5" name="Rectangle 4"/>
          <p:cNvSpPr/>
          <p:nvPr userDrawn="1"/>
        </p:nvSpPr>
        <p:spPr>
          <a:xfrm>
            <a:off x="8573688" y="6479262"/>
            <a:ext cx="341760" cy="246221"/>
          </a:xfrm>
          <a:prstGeom prst="rect">
            <a:avLst/>
          </a:prstGeom>
        </p:spPr>
        <p:txBody>
          <a:bodyPr wrap="none">
            <a:spAutoFit/>
          </a:bodyPr>
          <a:lstStyle/>
          <a:p>
            <a:pPr defTabSz="914400"/>
            <a:fld id="{D22504C0-4E09-4BEE-9BC4-9EDA9EF574DF}" type="slidenum">
              <a:rPr lang="en-US" sz="1000" b="1">
                <a:solidFill>
                  <a:srgbClr val="000000"/>
                </a:solidFill>
                <a:latin typeface="Arial"/>
                <a:ea typeface="+mn-ea"/>
                <a:cs typeface="Times New Roman" pitchFamily="18" charset="0"/>
              </a:rPr>
              <a:pPr defTabSz="914400"/>
              <a:t>‹#›</a:t>
            </a:fld>
            <a:endParaRPr lang="en-US" sz="1000" b="1" dirty="0">
              <a:solidFill>
                <a:srgbClr val="000000"/>
              </a:solidFill>
              <a:latin typeface="Arial"/>
              <a:ea typeface="+mn-ea"/>
              <a:cs typeface="+mn-cs"/>
            </a:endParaRPr>
          </a:p>
        </p:txBody>
      </p:sp>
    </p:spTree>
    <p:extLst>
      <p:ext uri="{BB962C8B-B14F-4D97-AF65-F5344CB8AC3E}">
        <p14:creationId xmlns:p14="http://schemas.microsoft.com/office/powerpoint/2010/main" val="179233813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78973" y="6381750"/>
            <a:ext cx="2133600" cy="476250"/>
          </a:xfrm>
          <a:prstGeom prst="rect">
            <a:avLst/>
          </a:prstGeom>
        </p:spPr>
        <p:txBody>
          <a:bodyPr/>
          <a:lstStyle>
            <a:lvl1pPr fontAlgn="auto">
              <a:spcBef>
                <a:spcPts val="0"/>
              </a:spcBef>
              <a:spcAft>
                <a:spcPts val="0"/>
              </a:spcAft>
              <a:defRPr/>
            </a:lvl1pPr>
          </a:lstStyle>
          <a:p>
            <a:pPr defTabSz="914400">
              <a:defRPr/>
            </a:pPr>
            <a:endParaRPr lang="en-US" sz="1600" i="1" dirty="0">
              <a:solidFill>
                <a:srgbClr val="000000"/>
              </a:solidFill>
              <a:ea typeface="+mn-ea"/>
              <a:cs typeface="+mn-cs"/>
            </a:endParaRPr>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r>
              <a:rPr lang="es-ES" dirty="0" smtClean="0">
                <a:latin typeface="Arial"/>
              </a:rPr>
              <a:t>NEI Used Fuel Conference 2015</a:t>
            </a:r>
            <a:endParaRPr lang="en-US" dirty="0">
              <a:latin typeface="Arial"/>
            </a:endParaRPr>
          </a:p>
        </p:txBody>
      </p:sp>
    </p:spTree>
    <p:extLst>
      <p:ext uri="{BB962C8B-B14F-4D97-AF65-F5344CB8AC3E}">
        <p14:creationId xmlns:p14="http://schemas.microsoft.com/office/powerpoint/2010/main" val="3685131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78973" y="6381750"/>
            <a:ext cx="2133600" cy="476250"/>
          </a:xfrm>
          <a:prstGeom prst="rect">
            <a:avLst/>
          </a:prstGeom>
        </p:spPr>
        <p:txBody>
          <a:bodyPr/>
          <a:lstStyle>
            <a:lvl1pPr fontAlgn="auto">
              <a:spcBef>
                <a:spcPts val="0"/>
              </a:spcBef>
              <a:spcAft>
                <a:spcPts val="0"/>
              </a:spcAft>
              <a:defRPr/>
            </a:lvl1pPr>
          </a:lstStyle>
          <a:p>
            <a:pPr defTabSz="914400">
              <a:defRPr/>
            </a:pPr>
            <a:endParaRPr lang="en-US" sz="1600" i="1" dirty="0">
              <a:solidFill>
                <a:srgbClr val="000000"/>
              </a:solidFill>
              <a:ea typeface="+mn-ea"/>
              <a:cs typeface="+mn-cs"/>
            </a:endParaRPr>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r>
              <a:rPr lang="es-ES" dirty="0" smtClean="0">
                <a:latin typeface="Arial"/>
              </a:rPr>
              <a:t>NEI Used Fuel Conference 2015</a:t>
            </a:r>
            <a:endParaRPr lang="en-US" dirty="0">
              <a:latin typeface="Arial"/>
            </a:endParaRPr>
          </a:p>
        </p:txBody>
      </p:sp>
      <p:sp>
        <p:nvSpPr>
          <p:cNvPr id="5" name="Rectangle 4"/>
          <p:cNvSpPr/>
          <p:nvPr userDrawn="1"/>
        </p:nvSpPr>
        <p:spPr>
          <a:xfrm>
            <a:off x="8632035" y="6491776"/>
            <a:ext cx="341760" cy="246221"/>
          </a:xfrm>
          <a:prstGeom prst="rect">
            <a:avLst/>
          </a:prstGeom>
        </p:spPr>
        <p:txBody>
          <a:bodyPr wrap="none">
            <a:spAutoFit/>
          </a:bodyPr>
          <a:lstStyle/>
          <a:p>
            <a:fld id="{D22504C0-4E09-4BEE-9BC4-9EDA9EF574DF}" type="slidenum">
              <a:rPr kumimoji="0" lang="en-US" sz="1000" b="1" i="0" u="none" strike="noStrike" kern="1200" cap="none" spc="0" normalizeH="0" baseline="0" noProof="0" smtClean="0">
                <a:ln>
                  <a:noFill/>
                </a:ln>
                <a:solidFill>
                  <a:srgbClr val="000000"/>
                </a:solidFill>
                <a:effectLst/>
                <a:uLnTx/>
                <a:uFillTx/>
                <a:latin typeface="Arial"/>
                <a:ea typeface="ＭＳ Ｐゴシック" charset="0"/>
                <a:cs typeface="Times New Roman" pitchFamily="18"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lang="en-US" dirty="0"/>
          </a:p>
        </p:txBody>
      </p:sp>
    </p:spTree>
    <p:extLst>
      <p:ext uri="{BB962C8B-B14F-4D97-AF65-F5344CB8AC3E}">
        <p14:creationId xmlns:p14="http://schemas.microsoft.com/office/powerpoint/2010/main" val="19187104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8973" y="6381750"/>
            <a:ext cx="2133600" cy="476250"/>
          </a:xfrm>
          <a:prstGeom prst="rect">
            <a:avLst/>
          </a:prstGeom>
        </p:spPr>
        <p:txBody>
          <a:bodyPr/>
          <a:lstStyle>
            <a:lvl1pPr fontAlgn="auto">
              <a:spcBef>
                <a:spcPts val="0"/>
              </a:spcBef>
              <a:spcAft>
                <a:spcPts val="0"/>
              </a:spcAft>
              <a:defRPr/>
            </a:lvl1pPr>
          </a:lstStyle>
          <a:p>
            <a:pPr defTabSz="914400">
              <a:defRPr/>
            </a:pPr>
            <a:endParaRPr lang="en-US" sz="1600" i="1" dirty="0">
              <a:solidFill>
                <a:srgbClr val="000000"/>
              </a:solidFill>
              <a:ea typeface="+mn-ea"/>
              <a:cs typeface="+mn-cs"/>
            </a:endParaRPr>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r>
              <a:rPr lang="es-ES" dirty="0" smtClean="0">
                <a:latin typeface="Arial"/>
              </a:rPr>
              <a:t>NEI Used Fuel Conference 2015</a:t>
            </a:r>
            <a:endParaRPr lang="en-US" dirty="0">
              <a:latin typeface="Arial"/>
            </a:endParaRPr>
          </a:p>
        </p:txBody>
      </p:sp>
    </p:spTree>
    <p:extLst>
      <p:ext uri="{BB962C8B-B14F-4D97-AF65-F5344CB8AC3E}">
        <p14:creationId xmlns:p14="http://schemas.microsoft.com/office/powerpoint/2010/main" val="2730929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57912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78973" y="6381750"/>
            <a:ext cx="2133600" cy="476250"/>
          </a:xfrm>
          <a:prstGeom prst="rect">
            <a:avLst/>
          </a:prstGeom>
        </p:spPr>
        <p:txBody>
          <a:bodyPr/>
          <a:lstStyle>
            <a:lvl1pPr fontAlgn="auto">
              <a:spcBef>
                <a:spcPts val="0"/>
              </a:spcBef>
              <a:spcAft>
                <a:spcPts val="0"/>
              </a:spcAft>
              <a:defRPr/>
            </a:lvl1pPr>
          </a:lstStyle>
          <a:p>
            <a:pPr defTabSz="914400">
              <a:defRPr/>
            </a:pPr>
            <a:endParaRPr lang="en-US" sz="1600" i="1" dirty="0">
              <a:solidFill>
                <a:srgbClr val="000000"/>
              </a:solidFill>
              <a:ea typeface="+mn-ea"/>
              <a:cs typeface="+mn-cs"/>
            </a:endParaRPr>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r>
              <a:rPr lang="es-ES" dirty="0" smtClean="0">
                <a:latin typeface="Arial"/>
              </a:rPr>
              <a:t>NEI Used Fuel Conference 2015</a:t>
            </a:r>
            <a:endParaRPr lang="en-US" dirty="0">
              <a:latin typeface="Arial"/>
            </a:endParaRPr>
          </a:p>
        </p:txBody>
      </p:sp>
    </p:spTree>
    <p:extLst>
      <p:ext uri="{BB962C8B-B14F-4D97-AF65-F5344CB8AC3E}">
        <p14:creationId xmlns:p14="http://schemas.microsoft.com/office/powerpoint/2010/main" val="1515639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xfrm>
            <a:off x="478973" y="6381750"/>
            <a:ext cx="2133600" cy="476250"/>
          </a:xfrm>
          <a:prstGeom prst="rect">
            <a:avLst/>
          </a:prstGeom>
          <a:ln/>
        </p:spPr>
        <p:txBody>
          <a:bodyPr/>
          <a:lstStyle>
            <a:lvl1pPr>
              <a:defRPr/>
            </a:lvl1pPr>
          </a:lstStyle>
          <a:p>
            <a:pPr defTabSz="914400">
              <a:defRPr/>
            </a:pPr>
            <a:endParaRPr lang="en-US" sz="1600" i="1" dirty="0">
              <a:solidFill>
                <a:srgbClr val="000000"/>
              </a:solidFill>
              <a:ea typeface="+mn-ea"/>
              <a:cs typeface="+mn-cs"/>
            </a:endParaRPr>
          </a:p>
        </p:txBody>
      </p:sp>
      <p:sp>
        <p:nvSpPr>
          <p:cNvPr id="4" name="Rectangle 8"/>
          <p:cNvSpPr>
            <a:spLocks noGrp="1" noChangeArrowheads="1"/>
          </p:cNvSpPr>
          <p:nvPr>
            <p:ph type="ftr" sz="quarter" idx="11"/>
          </p:nvPr>
        </p:nvSpPr>
        <p:spPr>
          <a:ln/>
        </p:spPr>
        <p:txBody>
          <a:bodyPr/>
          <a:lstStyle>
            <a:lvl1pPr>
              <a:defRPr/>
            </a:lvl1pPr>
          </a:lstStyle>
          <a:p>
            <a:pPr>
              <a:defRPr/>
            </a:pPr>
            <a:r>
              <a:rPr lang="es-ES" dirty="0" smtClean="0">
                <a:latin typeface="Arial"/>
              </a:rPr>
              <a:t>NEI Used Fuel Conference 2015</a:t>
            </a:r>
            <a:endParaRPr lang="en-US" dirty="0">
              <a:latin typeface="Arial"/>
            </a:endParaRPr>
          </a:p>
        </p:txBody>
      </p:sp>
    </p:spTree>
    <p:extLst>
      <p:ext uri="{BB962C8B-B14F-4D97-AF65-F5344CB8AC3E}">
        <p14:creationId xmlns:p14="http://schemas.microsoft.com/office/powerpoint/2010/main" val="278791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defTabSz="457200">
              <a:defRPr/>
            </a:lvl1pPr>
          </a:lstStyle>
          <a:p>
            <a:pPr>
              <a:defRPr/>
            </a:pPr>
            <a:endParaRPr lang="en-US" dirty="0"/>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152315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a:defRPr/>
            </a:lvl1pPr>
          </a:lstStyle>
          <a:p>
            <a:pPr>
              <a:defRPr/>
            </a:pPr>
            <a:endParaRPr lang="en-US" dirty="0"/>
          </a:p>
        </p:txBody>
      </p:sp>
      <p:sp>
        <p:nvSpPr>
          <p:cNvPr id="6" name="Footer Placeholder 5"/>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94188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200">
              <a:defRPr/>
            </a:lvl1pPr>
          </a:lstStyle>
          <a:p>
            <a:pPr>
              <a:defRPr/>
            </a:pPr>
            <a:endParaRPr lang="en-US" dirty="0"/>
          </a:p>
        </p:txBody>
      </p:sp>
      <p:sp>
        <p:nvSpPr>
          <p:cNvPr id="8" name="Footer Placeholder 7"/>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46498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200">
              <a:defRPr/>
            </a:lvl1pPr>
          </a:lstStyle>
          <a:p>
            <a:pPr>
              <a:defRPr/>
            </a:pPr>
            <a:endParaRPr lang="en-US" dirty="0"/>
          </a:p>
        </p:txBody>
      </p:sp>
      <p:sp>
        <p:nvSpPr>
          <p:cNvPr id="4" name="Footer Placeholder 3"/>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131970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a:defRPr/>
            </a:lvl1pPr>
          </a:lstStyle>
          <a:p>
            <a:pPr>
              <a:defRPr/>
            </a:pPr>
            <a:endParaRPr lang="en-US" dirty="0"/>
          </a:p>
        </p:txBody>
      </p:sp>
      <p:sp>
        <p:nvSpPr>
          <p:cNvPr id="3" name="Footer Placeholder 2"/>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119456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defRPr/>
            </a:lvl1pPr>
          </a:lstStyle>
          <a:p>
            <a:pPr>
              <a:defRPr/>
            </a:pPr>
            <a:endParaRPr lang="en-US" dirty="0"/>
          </a:p>
        </p:txBody>
      </p:sp>
      <p:sp>
        <p:nvSpPr>
          <p:cNvPr id="6" name="Footer Placeholder 5"/>
          <p:cNvSpPr>
            <a:spLocks noGrp="1"/>
          </p:cNvSpPr>
          <p:nvPr>
            <p:ph type="ftr" sz="quarter" idx="11"/>
          </p:nvPr>
        </p:nvSpPr>
        <p:spPr/>
        <p:txBody>
          <a:bodyPr/>
          <a:lstStyle>
            <a:lvl1pPr defTabSz="457200" fontAlgn="auto">
              <a:spcBef>
                <a:spcPts val="0"/>
              </a:spcBef>
              <a:spcAft>
                <a:spcPts val="0"/>
              </a:spcAft>
              <a:defRPr>
                <a:ea typeface="ＭＳ Ｐゴシック" charset="-128"/>
                <a:cs typeface="ＭＳ Ｐゴシック" charset="-128"/>
              </a:defRPr>
            </a:lvl1pPr>
          </a:lstStyle>
          <a:p>
            <a:pPr>
              <a:defRPr/>
            </a:pPr>
            <a:r>
              <a:rPr lang="en-US" dirty="0" smtClean="0"/>
              <a:t>NEI Used Fuel Conference 2015</a:t>
            </a:r>
            <a:endParaRPr lang="en-US" dirty="0"/>
          </a:p>
        </p:txBody>
      </p:sp>
    </p:spTree>
    <p:extLst>
      <p:ext uri="{BB962C8B-B14F-4D97-AF65-F5344CB8AC3E}">
        <p14:creationId xmlns:p14="http://schemas.microsoft.com/office/powerpoint/2010/main" val="33041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DOE-NE LOGO (Vertital) 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 y="87313"/>
            <a:ext cx="27432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895600" y="152400"/>
            <a:ext cx="5791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6764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Line 5"/>
          <p:cNvSpPr>
            <a:spLocks noChangeShapeType="1"/>
          </p:cNvSpPr>
          <p:nvPr/>
        </p:nvSpPr>
        <p:spPr bwMode="auto">
          <a:xfrm>
            <a:off x="381000" y="1470025"/>
            <a:ext cx="8458200" cy="0"/>
          </a:xfrm>
          <a:prstGeom prst="line">
            <a:avLst/>
          </a:prstGeom>
          <a:noFill/>
          <a:ln w="38100">
            <a:solidFill>
              <a:srgbClr val="1B552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0" name="Line 6"/>
          <p:cNvSpPr>
            <a:spLocks noChangeShapeType="1"/>
          </p:cNvSpPr>
          <p:nvPr/>
        </p:nvSpPr>
        <p:spPr bwMode="auto">
          <a:xfrm>
            <a:off x="533400" y="1524000"/>
            <a:ext cx="8458200" cy="0"/>
          </a:xfrm>
          <a:prstGeom prst="line">
            <a:avLst/>
          </a:prstGeom>
          <a:noFill/>
          <a:ln w="38100">
            <a:solidFill>
              <a:srgbClr val="E8BB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7" name="Rectangle 7"/>
          <p:cNvSpPr>
            <a:spLocks noGrp="1" noChangeArrowheads="1"/>
          </p:cNvSpPr>
          <p:nvPr>
            <p:ph type="dt" sz="half" idx="2"/>
          </p:nvPr>
        </p:nvSpPr>
        <p:spPr bwMode="auto">
          <a:xfrm>
            <a:off x="457200" y="65373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900">
                <a:solidFill>
                  <a:srgbClr val="000000"/>
                </a:solidFill>
                <a:latin typeface="Arial" charset="0"/>
                <a:ea typeface="ＭＳ Ｐゴシック" charset="0"/>
                <a:cs typeface="ＭＳ Ｐゴシック" charset="0"/>
              </a:defRPr>
            </a:lvl1pPr>
          </a:lstStyle>
          <a:p>
            <a:pPr>
              <a:defRPr/>
            </a:pPr>
            <a:endParaRPr lang="en-US" dirty="0"/>
          </a:p>
        </p:txBody>
      </p:sp>
      <p:sp>
        <p:nvSpPr>
          <p:cNvPr id="5128" name="Rectangle 8"/>
          <p:cNvSpPr>
            <a:spLocks noGrp="1" noChangeArrowheads="1"/>
          </p:cNvSpPr>
          <p:nvPr>
            <p:ph type="ftr" sz="quarter" idx="3"/>
          </p:nvPr>
        </p:nvSpPr>
        <p:spPr bwMode="auto">
          <a:xfrm>
            <a:off x="2895600" y="6532563"/>
            <a:ext cx="3352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defRPr sz="900">
                <a:solidFill>
                  <a:srgbClr val="000000"/>
                </a:solidFill>
                <a:latin typeface="+mn-lt"/>
                <a:ea typeface="+mn-ea"/>
                <a:cs typeface="+mn-cs"/>
              </a:defRPr>
            </a:lvl1pPr>
          </a:lstStyle>
          <a:p>
            <a:pPr>
              <a:defRPr/>
            </a:pPr>
            <a:r>
              <a:rPr lang="en-US" dirty="0" smtClean="0"/>
              <a:t>NEI Used Fuel Conference 2015</a:t>
            </a:r>
            <a:endParaRPr lang="en-US" dirty="0"/>
          </a:p>
        </p:txBody>
      </p:sp>
      <p:sp>
        <p:nvSpPr>
          <p:cNvPr id="1033" name="Text Box 9"/>
          <p:cNvSpPr txBox="1">
            <a:spLocks noChangeArrowheads="1"/>
          </p:cNvSpPr>
          <p:nvPr/>
        </p:nvSpPr>
        <p:spPr bwMode="auto">
          <a:xfrm>
            <a:off x="7162800" y="6610350"/>
            <a:ext cx="182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defTabSz="914400" eaLnBrk="1" hangingPunct="1">
              <a:spcBef>
                <a:spcPct val="50000"/>
              </a:spcBef>
            </a:pPr>
            <a:fld id="{03370C5E-407B-5B44-A7C1-835567A55EBB}" type="slidenum">
              <a:rPr lang="en-US" sz="900">
                <a:solidFill>
                  <a:srgbClr val="000000"/>
                </a:solidFill>
              </a:rPr>
              <a:pPr algn="r" defTabSz="914400" eaLnBrk="1" hangingPunct="1">
                <a:spcBef>
                  <a:spcPct val="50000"/>
                </a:spcBef>
              </a:pPr>
              <a:t>‹#›</a:t>
            </a:fld>
            <a:endParaRPr lang="en-US" sz="9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 id="2147484592" r:id="rId12"/>
    <p:sldLayoutId id="2147484593" r:id="rId13"/>
    <p:sldLayoutId id="2147484594" r:id="rId14"/>
  </p:sldLayoutIdLst>
  <p:hf sldNum="0" hdr="0" dt="0"/>
  <p:txStyles>
    <p:titleStyle>
      <a:lvl1pPr algn="l" rtl="0" eaLnBrk="0" fontAlgn="base" hangingPunct="0">
        <a:spcBef>
          <a:spcPct val="0"/>
        </a:spcBef>
        <a:spcAft>
          <a:spcPct val="0"/>
        </a:spcAft>
        <a:defRPr sz="2400" b="1">
          <a:solidFill>
            <a:srgbClr val="1B5527"/>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rgbClr val="1B5527"/>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1B5527"/>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1B5527"/>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1B5527"/>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1B5527"/>
          </a:solidFill>
          <a:latin typeface="Arial" charset="0"/>
        </a:defRPr>
      </a:lvl6pPr>
      <a:lvl7pPr marL="914400" algn="l" rtl="0" fontAlgn="base">
        <a:spcBef>
          <a:spcPct val="0"/>
        </a:spcBef>
        <a:spcAft>
          <a:spcPct val="0"/>
        </a:spcAft>
        <a:defRPr sz="2400" b="1">
          <a:solidFill>
            <a:srgbClr val="1B5527"/>
          </a:solidFill>
          <a:latin typeface="Arial" charset="0"/>
        </a:defRPr>
      </a:lvl7pPr>
      <a:lvl8pPr marL="1371600" algn="l" rtl="0" fontAlgn="base">
        <a:spcBef>
          <a:spcPct val="0"/>
        </a:spcBef>
        <a:spcAft>
          <a:spcPct val="0"/>
        </a:spcAft>
        <a:defRPr sz="2400" b="1">
          <a:solidFill>
            <a:srgbClr val="1B5527"/>
          </a:solidFill>
          <a:latin typeface="Arial" charset="0"/>
        </a:defRPr>
      </a:lvl8pPr>
      <a:lvl9pPr marL="1828800" algn="l" rtl="0" fontAlgn="base">
        <a:spcBef>
          <a:spcPct val="0"/>
        </a:spcBef>
        <a:spcAft>
          <a:spcPct val="0"/>
        </a:spcAft>
        <a:defRPr sz="2400" b="1">
          <a:solidFill>
            <a:srgbClr val="1B5527"/>
          </a:solidFill>
          <a:latin typeface="Arial" charset="0"/>
        </a:defRPr>
      </a:lvl9pPr>
    </p:titleStyle>
    <p:bodyStyle>
      <a:lvl1pPr marL="231775" indent="-231775" algn="l" rtl="0" eaLnBrk="0" fontAlgn="base" hangingPunct="0">
        <a:spcBef>
          <a:spcPct val="0"/>
        </a:spcBef>
        <a:spcAft>
          <a:spcPct val="20000"/>
        </a:spcAft>
        <a:buClr>
          <a:srgbClr val="1B5527"/>
        </a:buClr>
        <a:buFont typeface="Wingdings" charset="0"/>
        <a:buChar char="n"/>
        <a:defRPr sz="2000" b="1">
          <a:solidFill>
            <a:schemeClr val="tx1"/>
          </a:solidFill>
          <a:latin typeface="+mn-lt"/>
          <a:ea typeface="ＭＳ Ｐゴシック" charset="0"/>
          <a:cs typeface="ＭＳ Ｐゴシック" charset="0"/>
        </a:defRPr>
      </a:lvl1pPr>
      <a:lvl2pPr marL="571500" indent="-225425" algn="l" rtl="0" eaLnBrk="0" fontAlgn="base" hangingPunct="0">
        <a:spcBef>
          <a:spcPct val="0"/>
        </a:spcBef>
        <a:spcAft>
          <a:spcPct val="20000"/>
        </a:spcAft>
        <a:buClr>
          <a:srgbClr val="1B5527"/>
        </a:buClr>
        <a:buSzPct val="110000"/>
        <a:buFont typeface="Symbol" charset="0"/>
        <a:buChar char="·"/>
        <a:defRPr>
          <a:solidFill>
            <a:schemeClr val="tx1"/>
          </a:solidFill>
          <a:latin typeface="+mn-lt"/>
          <a:ea typeface="ＭＳ Ｐゴシック" charset="0"/>
        </a:defRPr>
      </a:lvl2pPr>
      <a:lvl3pPr marL="914400" indent="-228600" algn="l" rtl="0" eaLnBrk="0" fontAlgn="base" hangingPunct="0">
        <a:spcBef>
          <a:spcPct val="0"/>
        </a:spcBef>
        <a:spcAft>
          <a:spcPct val="20000"/>
        </a:spcAft>
        <a:buClr>
          <a:srgbClr val="1B5527"/>
        </a:buClr>
        <a:buSzPct val="110000"/>
        <a:buFont typeface="Arial" charset="0"/>
        <a:buChar char="–"/>
        <a:defRPr sz="1600">
          <a:solidFill>
            <a:schemeClr val="tx1"/>
          </a:solidFill>
          <a:latin typeface="+mn-lt"/>
          <a:ea typeface="ＭＳ Ｐゴシック" charset="0"/>
        </a:defRPr>
      </a:lvl3pPr>
      <a:lvl4pPr marL="1257300" indent="-228600" algn="l" rtl="0" eaLnBrk="0" fontAlgn="base" hangingPunct="0">
        <a:spcBef>
          <a:spcPct val="0"/>
        </a:spcBef>
        <a:spcAft>
          <a:spcPct val="20000"/>
        </a:spcAft>
        <a:buClr>
          <a:srgbClr val="1B5527"/>
        </a:buClr>
        <a:buChar char="•"/>
        <a:defRPr sz="1400">
          <a:solidFill>
            <a:schemeClr val="tx1"/>
          </a:solidFill>
          <a:latin typeface="+mn-lt"/>
          <a:ea typeface="ＭＳ Ｐゴシック" charset="0"/>
        </a:defRPr>
      </a:lvl4pPr>
      <a:lvl5pPr marL="1600200" indent="-228600" algn="l" rtl="0" eaLnBrk="0" fontAlgn="base" hangingPunct="0">
        <a:spcBef>
          <a:spcPct val="0"/>
        </a:spcBef>
        <a:spcAft>
          <a:spcPct val="20000"/>
        </a:spcAft>
        <a:buClr>
          <a:srgbClr val="1B5527"/>
        </a:buClr>
        <a:buChar char="»"/>
        <a:defRPr sz="1200">
          <a:solidFill>
            <a:schemeClr val="tx1"/>
          </a:solidFill>
          <a:latin typeface="+mn-lt"/>
          <a:ea typeface="ＭＳ Ｐゴシック" charset="0"/>
        </a:defRPr>
      </a:lvl5pPr>
      <a:lvl6pPr marL="2057400" indent="-228600" algn="l" rtl="0" fontAlgn="base">
        <a:spcBef>
          <a:spcPct val="0"/>
        </a:spcBef>
        <a:spcAft>
          <a:spcPct val="20000"/>
        </a:spcAft>
        <a:buClr>
          <a:srgbClr val="1B5527"/>
        </a:buClr>
        <a:buChar char="»"/>
        <a:defRPr sz="1200">
          <a:solidFill>
            <a:schemeClr val="tx1"/>
          </a:solidFill>
          <a:latin typeface="+mn-lt"/>
        </a:defRPr>
      </a:lvl6pPr>
      <a:lvl7pPr marL="2514600" indent="-228600" algn="l" rtl="0" fontAlgn="base">
        <a:spcBef>
          <a:spcPct val="0"/>
        </a:spcBef>
        <a:spcAft>
          <a:spcPct val="20000"/>
        </a:spcAft>
        <a:buClr>
          <a:srgbClr val="1B5527"/>
        </a:buClr>
        <a:buChar char="»"/>
        <a:defRPr sz="1200">
          <a:solidFill>
            <a:schemeClr val="tx1"/>
          </a:solidFill>
          <a:latin typeface="+mn-lt"/>
        </a:defRPr>
      </a:lvl7pPr>
      <a:lvl8pPr marL="2971800" indent="-228600" algn="l" rtl="0" fontAlgn="base">
        <a:spcBef>
          <a:spcPct val="0"/>
        </a:spcBef>
        <a:spcAft>
          <a:spcPct val="20000"/>
        </a:spcAft>
        <a:buClr>
          <a:srgbClr val="1B5527"/>
        </a:buClr>
        <a:buChar char="»"/>
        <a:defRPr sz="1200">
          <a:solidFill>
            <a:schemeClr val="tx1"/>
          </a:solidFill>
          <a:latin typeface="+mn-lt"/>
        </a:defRPr>
      </a:lvl8pPr>
      <a:lvl9pPr marL="3429000" indent="-228600" algn="l" rtl="0" fontAlgn="base">
        <a:spcBef>
          <a:spcPct val="0"/>
        </a:spcBef>
        <a:spcAft>
          <a:spcPct val="20000"/>
        </a:spcAft>
        <a:buClr>
          <a:srgbClr val="1B5527"/>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DOE-NE LOGO (Vertital) 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 y="87313"/>
            <a:ext cx="27432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895600" y="152400"/>
            <a:ext cx="5791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4"/>
          <p:cNvSpPr>
            <a:spLocks noGrp="1" noChangeArrowheads="1"/>
          </p:cNvSpPr>
          <p:nvPr>
            <p:ph type="body" idx="1"/>
          </p:nvPr>
        </p:nvSpPr>
        <p:spPr bwMode="auto">
          <a:xfrm>
            <a:off x="457200" y="16764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Line 5"/>
          <p:cNvSpPr>
            <a:spLocks noChangeShapeType="1"/>
          </p:cNvSpPr>
          <p:nvPr/>
        </p:nvSpPr>
        <p:spPr bwMode="auto">
          <a:xfrm>
            <a:off x="381000" y="1470025"/>
            <a:ext cx="8458200" cy="0"/>
          </a:xfrm>
          <a:prstGeom prst="line">
            <a:avLst/>
          </a:prstGeom>
          <a:noFill/>
          <a:ln w="38100">
            <a:solidFill>
              <a:srgbClr val="1B552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4" name="Line 6"/>
          <p:cNvSpPr>
            <a:spLocks noChangeShapeType="1"/>
          </p:cNvSpPr>
          <p:nvPr/>
        </p:nvSpPr>
        <p:spPr bwMode="auto">
          <a:xfrm>
            <a:off x="533400" y="1524000"/>
            <a:ext cx="8458200" cy="0"/>
          </a:xfrm>
          <a:prstGeom prst="line">
            <a:avLst/>
          </a:prstGeom>
          <a:noFill/>
          <a:ln w="38100">
            <a:solidFill>
              <a:srgbClr val="E8BB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7" name="Rectangle 7"/>
          <p:cNvSpPr>
            <a:spLocks noGrp="1" noChangeArrowheads="1"/>
          </p:cNvSpPr>
          <p:nvPr>
            <p:ph type="dt" sz="half" idx="2"/>
          </p:nvPr>
        </p:nvSpPr>
        <p:spPr bwMode="auto">
          <a:xfrm>
            <a:off x="457200" y="65373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900">
                <a:solidFill>
                  <a:srgbClr val="000000"/>
                </a:solidFill>
                <a:latin typeface="Arial" charset="0"/>
                <a:ea typeface="ＭＳ Ｐゴシック" charset="0"/>
                <a:cs typeface="ＭＳ Ｐゴシック" charset="0"/>
              </a:defRPr>
            </a:lvl1pPr>
          </a:lstStyle>
          <a:p>
            <a:pPr>
              <a:defRPr/>
            </a:pPr>
            <a:endParaRPr lang="en-US" dirty="0"/>
          </a:p>
        </p:txBody>
      </p:sp>
      <p:sp>
        <p:nvSpPr>
          <p:cNvPr id="5128" name="Rectangle 8"/>
          <p:cNvSpPr>
            <a:spLocks noGrp="1" noChangeArrowheads="1"/>
          </p:cNvSpPr>
          <p:nvPr>
            <p:ph type="ftr" sz="quarter" idx="3"/>
          </p:nvPr>
        </p:nvSpPr>
        <p:spPr bwMode="auto">
          <a:xfrm>
            <a:off x="2895600" y="6532563"/>
            <a:ext cx="3352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defRPr sz="900">
                <a:solidFill>
                  <a:srgbClr val="000000"/>
                </a:solidFill>
                <a:latin typeface="+mn-lt"/>
                <a:ea typeface="+mn-ea"/>
                <a:cs typeface="+mn-cs"/>
              </a:defRPr>
            </a:lvl1pPr>
          </a:lstStyle>
          <a:p>
            <a:pPr>
              <a:defRPr/>
            </a:pPr>
            <a:r>
              <a:rPr lang="en-US" dirty="0" smtClean="0"/>
              <a:t>NEI Used Fuel Conference 2015</a:t>
            </a:r>
            <a:endParaRPr lang="en-US" dirty="0"/>
          </a:p>
        </p:txBody>
      </p:sp>
      <p:sp>
        <p:nvSpPr>
          <p:cNvPr id="2057" name="Text Box 9"/>
          <p:cNvSpPr txBox="1">
            <a:spLocks noChangeArrowheads="1"/>
          </p:cNvSpPr>
          <p:nvPr/>
        </p:nvSpPr>
        <p:spPr bwMode="auto">
          <a:xfrm>
            <a:off x="7162800" y="6610350"/>
            <a:ext cx="182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defTabSz="914400" eaLnBrk="1" hangingPunct="1">
              <a:spcBef>
                <a:spcPct val="50000"/>
              </a:spcBef>
            </a:pPr>
            <a:fld id="{938CD881-4F21-FF4F-AC25-A16732C3F67D}" type="slidenum">
              <a:rPr lang="en-US" sz="900">
                <a:solidFill>
                  <a:srgbClr val="000000"/>
                </a:solidFill>
              </a:rPr>
              <a:pPr algn="r" defTabSz="914400" eaLnBrk="1" hangingPunct="1">
                <a:spcBef>
                  <a:spcPct val="50000"/>
                </a:spcBef>
              </a:pPr>
              <a:t>‹#›</a:t>
            </a:fld>
            <a:endParaRPr lang="en-US" sz="9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595" r:id="rId1"/>
    <p:sldLayoutId id="2147484596" r:id="rId2"/>
    <p:sldLayoutId id="2147484597" r:id="rId3"/>
    <p:sldLayoutId id="2147484598" r:id="rId4"/>
    <p:sldLayoutId id="2147484599" r:id="rId5"/>
    <p:sldLayoutId id="2147484600" r:id="rId6"/>
    <p:sldLayoutId id="2147484601" r:id="rId7"/>
    <p:sldLayoutId id="2147484602" r:id="rId8"/>
    <p:sldLayoutId id="2147484603" r:id="rId9"/>
    <p:sldLayoutId id="2147484604" r:id="rId10"/>
    <p:sldLayoutId id="2147484605" r:id="rId11"/>
    <p:sldLayoutId id="2147484606" r:id="rId12"/>
    <p:sldLayoutId id="2147484607" r:id="rId13"/>
    <p:sldLayoutId id="2147484608" r:id="rId14"/>
  </p:sldLayoutIdLst>
  <p:hf sldNum="0" hdr="0" dt="0"/>
  <p:txStyles>
    <p:titleStyle>
      <a:lvl1pPr algn="l" rtl="0" eaLnBrk="0" fontAlgn="base" hangingPunct="0">
        <a:spcBef>
          <a:spcPct val="0"/>
        </a:spcBef>
        <a:spcAft>
          <a:spcPct val="0"/>
        </a:spcAft>
        <a:defRPr sz="2400" b="1">
          <a:solidFill>
            <a:srgbClr val="1B5527"/>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rgbClr val="1B5527"/>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1B5527"/>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1B5527"/>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1B5527"/>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1B5527"/>
          </a:solidFill>
          <a:latin typeface="Arial" charset="0"/>
        </a:defRPr>
      </a:lvl6pPr>
      <a:lvl7pPr marL="914400" algn="l" rtl="0" fontAlgn="base">
        <a:spcBef>
          <a:spcPct val="0"/>
        </a:spcBef>
        <a:spcAft>
          <a:spcPct val="0"/>
        </a:spcAft>
        <a:defRPr sz="2400" b="1">
          <a:solidFill>
            <a:srgbClr val="1B5527"/>
          </a:solidFill>
          <a:latin typeface="Arial" charset="0"/>
        </a:defRPr>
      </a:lvl7pPr>
      <a:lvl8pPr marL="1371600" algn="l" rtl="0" fontAlgn="base">
        <a:spcBef>
          <a:spcPct val="0"/>
        </a:spcBef>
        <a:spcAft>
          <a:spcPct val="0"/>
        </a:spcAft>
        <a:defRPr sz="2400" b="1">
          <a:solidFill>
            <a:srgbClr val="1B5527"/>
          </a:solidFill>
          <a:latin typeface="Arial" charset="0"/>
        </a:defRPr>
      </a:lvl8pPr>
      <a:lvl9pPr marL="1828800" algn="l" rtl="0" fontAlgn="base">
        <a:spcBef>
          <a:spcPct val="0"/>
        </a:spcBef>
        <a:spcAft>
          <a:spcPct val="0"/>
        </a:spcAft>
        <a:defRPr sz="2400" b="1">
          <a:solidFill>
            <a:srgbClr val="1B5527"/>
          </a:solidFill>
          <a:latin typeface="Arial" charset="0"/>
        </a:defRPr>
      </a:lvl9pPr>
    </p:titleStyle>
    <p:bodyStyle>
      <a:lvl1pPr marL="231775" indent="-231775" algn="l" rtl="0" eaLnBrk="0" fontAlgn="base" hangingPunct="0">
        <a:spcBef>
          <a:spcPct val="0"/>
        </a:spcBef>
        <a:spcAft>
          <a:spcPct val="20000"/>
        </a:spcAft>
        <a:buClr>
          <a:srgbClr val="1B5527"/>
        </a:buClr>
        <a:buFont typeface="Wingdings" charset="0"/>
        <a:buChar char="n"/>
        <a:defRPr sz="2000" b="1">
          <a:solidFill>
            <a:schemeClr val="tx1"/>
          </a:solidFill>
          <a:latin typeface="+mn-lt"/>
          <a:ea typeface="ＭＳ Ｐゴシック" charset="0"/>
          <a:cs typeface="ＭＳ Ｐゴシック" charset="0"/>
        </a:defRPr>
      </a:lvl1pPr>
      <a:lvl2pPr marL="571500" indent="-225425" algn="l" rtl="0" eaLnBrk="0" fontAlgn="base" hangingPunct="0">
        <a:spcBef>
          <a:spcPct val="0"/>
        </a:spcBef>
        <a:spcAft>
          <a:spcPct val="20000"/>
        </a:spcAft>
        <a:buClr>
          <a:srgbClr val="1B5527"/>
        </a:buClr>
        <a:buSzPct val="110000"/>
        <a:buFont typeface="Symbol" charset="0"/>
        <a:buChar char="·"/>
        <a:defRPr>
          <a:solidFill>
            <a:schemeClr val="tx1"/>
          </a:solidFill>
          <a:latin typeface="+mn-lt"/>
          <a:ea typeface="ＭＳ Ｐゴシック" charset="0"/>
        </a:defRPr>
      </a:lvl2pPr>
      <a:lvl3pPr marL="914400" indent="-228600" algn="l" rtl="0" eaLnBrk="0" fontAlgn="base" hangingPunct="0">
        <a:spcBef>
          <a:spcPct val="0"/>
        </a:spcBef>
        <a:spcAft>
          <a:spcPct val="20000"/>
        </a:spcAft>
        <a:buClr>
          <a:srgbClr val="1B5527"/>
        </a:buClr>
        <a:buSzPct val="110000"/>
        <a:buFont typeface="Arial" charset="0"/>
        <a:buChar char="–"/>
        <a:defRPr sz="1600">
          <a:solidFill>
            <a:schemeClr val="tx1"/>
          </a:solidFill>
          <a:latin typeface="+mn-lt"/>
          <a:ea typeface="ＭＳ Ｐゴシック" charset="0"/>
        </a:defRPr>
      </a:lvl3pPr>
      <a:lvl4pPr marL="1257300" indent="-228600" algn="l" rtl="0" eaLnBrk="0" fontAlgn="base" hangingPunct="0">
        <a:spcBef>
          <a:spcPct val="0"/>
        </a:spcBef>
        <a:spcAft>
          <a:spcPct val="20000"/>
        </a:spcAft>
        <a:buClr>
          <a:srgbClr val="1B5527"/>
        </a:buClr>
        <a:buChar char="•"/>
        <a:defRPr sz="1400">
          <a:solidFill>
            <a:schemeClr val="tx1"/>
          </a:solidFill>
          <a:latin typeface="+mn-lt"/>
          <a:ea typeface="ＭＳ Ｐゴシック" charset="0"/>
        </a:defRPr>
      </a:lvl4pPr>
      <a:lvl5pPr marL="1600200" indent="-228600" algn="l" rtl="0" eaLnBrk="0" fontAlgn="base" hangingPunct="0">
        <a:spcBef>
          <a:spcPct val="0"/>
        </a:spcBef>
        <a:spcAft>
          <a:spcPct val="20000"/>
        </a:spcAft>
        <a:buClr>
          <a:srgbClr val="1B5527"/>
        </a:buClr>
        <a:buChar char="»"/>
        <a:defRPr sz="1200">
          <a:solidFill>
            <a:schemeClr val="tx1"/>
          </a:solidFill>
          <a:latin typeface="+mn-lt"/>
          <a:ea typeface="ＭＳ Ｐゴシック" charset="0"/>
        </a:defRPr>
      </a:lvl5pPr>
      <a:lvl6pPr marL="2057400" indent="-228600" algn="l" rtl="0" fontAlgn="base">
        <a:spcBef>
          <a:spcPct val="0"/>
        </a:spcBef>
        <a:spcAft>
          <a:spcPct val="20000"/>
        </a:spcAft>
        <a:buClr>
          <a:srgbClr val="1B5527"/>
        </a:buClr>
        <a:buChar char="»"/>
        <a:defRPr sz="1200">
          <a:solidFill>
            <a:schemeClr val="tx1"/>
          </a:solidFill>
          <a:latin typeface="+mn-lt"/>
        </a:defRPr>
      </a:lvl6pPr>
      <a:lvl7pPr marL="2514600" indent="-228600" algn="l" rtl="0" fontAlgn="base">
        <a:spcBef>
          <a:spcPct val="0"/>
        </a:spcBef>
        <a:spcAft>
          <a:spcPct val="20000"/>
        </a:spcAft>
        <a:buClr>
          <a:srgbClr val="1B5527"/>
        </a:buClr>
        <a:buChar char="»"/>
        <a:defRPr sz="1200">
          <a:solidFill>
            <a:schemeClr val="tx1"/>
          </a:solidFill>
          <a:latin typeface="+mn-lt"/>
        </a:defRPr>
      </a:lvl7pPr>
      <a:lvl8pPr marL="2971800" indent="-228600" algn="l" rtl="0" fontAlgn="base">
        <a:spcBef>
          <a:spcPct val="0"/>
        </a:spcBef>
        <a:spcAft>
          <a:spcPct val="20000"/>
        </a:spcAft>
        <a:buClr>
          <a:srgbClr val="1B5527"/>
        </a:buClr>
        <a:buChar char="»"/>
        <a:defRPr sz="1200">
          <a:solidFill>
            <a:schemeClr val="tx1"/>
          </a:solidFill>
          <a:latin typeface="+mn-lt"/>
        </a:defRPr>
      </a:lvl8pPr>
      <a:lvl9pPr marL="3429000" indent="-228600" algn="l" rtl="0" fontAlgn="base">
        <a:spcBef>
          <a:spcPct val="0"/>
        </a:spcBef>
        <a:spcAft>
          <a:spcPct val="20000"/>
        </a:spcAft>
        <a:buClr>
          <a:srgbClr val="1B5527"/>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DOE-NE LOGO (Vertital) A"/>
          <p:cNvPicPr>
            <a:picLocks noChangeAspect="1" noChangeArrowheads="1"/>
          </p:cNvPicPr>
          <p:nvPr/>
        </p:nvPicPr>
        <p:blipFill>
          <a:blip r:embed="rId10" cstate="print"/>
          <a:srcRect/>
          <a:stretch>
            <a:fillRect/>
          </a:stretch>
        </p:blipFill>
        <p:spPr bwMode="auto">
          <a:xfrm>
            <a:off x="76200" y="87313"/>
            <a:ext cx="2743200" cy="1512887"/>
          </a:xfrm>
          <a:prstGeom prst="rect">
            <a:avLst/>
          </a:prstGeom>
          <a:noFill/>
          <a:ln w="9525">
            <a:noFill/>
            <a:miter lim="800000"/>
            <a:headEnd/>
            <a:tailEnd/>
          </a:ln>
        </p:spPr>
      </p:pic>
      <p:sp>
        <p:nvSpPr>
          <p:cNvPr id="2051" name="Rectangle 3"/>
          <p:cNvSpPr>
            <a:spLocks noGrp="1" noChangeArrowheads="1"/>
          </p:cNvSpPr>
          <p:nvPr>
            <p:ph type="title"/>
          </p:nvPr>
        </p:nvSpPr>
        <p:spPr bwMode="auto">
          <a:xfrm>
            <a:off x="2895600" y="152400"/>
            <a:ext cx="57912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457200" y="16764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125" name="Line 5"/>
          <p:cNvSpPr>
            <a:spLocks noChangeShapeType="1"/>
          </p:cNvSpPr>
          <p:nvPr/>
        </p:nvSpPr>
        <p:spPr bwMode="auto">
          <a:xfrm>
            <a:off x="381000" y="1470025"/>
            <a:ext cx="8458200" cy="0"/>
          </a:xfrm>
          <a:prstGeom prst="line">
            <a:avLst/>
          </a:prstGeom>
          <a:noFill/>
          <a:ln w="38100">
            <a:solidFill>
              <a:srgbClr val="1B5527"/>
            </a:solidFill>
            <a:round/>
            <a:headEnd/>
            <a:tailEnd/>
          </a:ln>
          <a:effectLst/>
        </p:spPr>
        <p:txBody>
          <a:bodyPr/>
          <a:lstStyle/>
          <a:p>
            <a:pPr defTabSz="914400">
              <a:defRPr/>
            </a:pPr>
            <a:endParaRPr lang="en-US" sz="1600" i="1" dirty="0">
              <a:solidFill>
                <a:srgbClr val="000000"/>
              </a:solidFill>
              <a:latin typeface="Arial"/>
              <a:ea typeface="+mn-ea"/>
              <a:cs typeface="+mn-cs"/>
            </a:endParaRPr>
          </a:p>
        </p:txBody>
      </p:sp>
      <p:sp>
        <p:nvSpPr>
          <p:cNvPr id="5126" name="Line 6"/>
          <p:cNvSpPr>
            <a:spLocks noChangeShapeType="1"/>
          </p:cNvSpPr>
          <p:nvPr/>
        </p:nvSpPr>
        <p:spPr bwMode="auto">
          <a:xfrm>
            <a:off x="533400" y="1524000"/>
            <a:ext cx="8458200" cy="0"/>
          </a:xfrm>
          <a:prstGeom prst="line">
            <a:avLst/>
          </a:prstGeom>
          <a:noFill/>
          <a:ln w="38100">
            <a:solidFill>
              <a:srgbClr val="E8BB00"/>
            </a:solidFill>
            <a:round/>
            <a:headEnd/>
            <a:tailEnd/>
          </a:ln>
          <a:effectLst/>
        </p:spPr>
        <p:txBody>
          <a:bodyPr/>
          <a:lstStyle/>
          <a:p>
            <a:pPr defTabSz="914400">
              <a:defRPr/>
            </a:pPr>
            <a:endParaRPr lang="en-US" sz="1600" i="1" dirty="0">
              <a:solidFill>
                <a:srgbClr val="000000"/>
              </a:solidFill>
              <a:latin typeface="Arial"/>
              <a:ea typeface="+mn-ea"/>
              <a:cs typeface="+mn-cs"/>
            </a:endParaRPr>
          </a:p>
        </p:txBody>
      </p:sp>
      <p:sp>
        <p:nvSpPr>
          <p:cNvPr id="5128" name="Rectangle 8"/>
          <p:cNvSpPr>
            <a:spLocks noGrp="1" noChangeArrowheads="1"/>
          </p:cNvSpPr>
          <p:nvPr>
            <p:ph type="ftr" sz="quarter" idx="3"/>
          </p:nvPr>
        </p:nvSpPr>
        <p:spPr bwMode="auto">
          <a:xfrm>
            <a:off x="2895600" y="6532563"/>
            <a:ext cx="3352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i="0">
                <a:solidFill>
                  <a:srgbClr val="000000"/>
                </a:solidFill>
                <a:latin typeface="+mn-lt"/>
              </a:defRPr>
            </a:lvl1pPr>
          </a:lstStyle>
          <a:p>
            <a:pPr defTabSz="914400">
              <a:defRPr/>
            </a:pPr>
            <a:r>
              <a:rPr lang="es-ES" dirty="0" smtClean="0">
                <a:latin typeface="Arial"/>
                <a:ea typeface="+mn-ea"/>
                <a:cs typeface="+mn-cs"/>
              </a:rPr>
              <a:t>NEI Used Fuel Conference 2015</a:t>
            </a:r>
            <a:endParaRPr lang="en-US" dirty="0">
              <a:latin typeface="Arial"/>
              <a:ea typeface="+mn-ea"/>
              <a:cs typeface="+mn-cs"/>
            </a:endParaRPr>
          </a:p>
        </p:txBody>
      </p:sp>
    </p:spTree>
    <p:extLst>
      <p:ext uri="{BB962C8B-B14F-4D97-AF65-F5344CB8AC3E}">
        <p14:creationId xmlns:p14="http://schemas.microsoft.com/office/powerpoint/2010/main" val="1901657006"/>
      </p:ext>
    </p:extLst>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rgbClr val="1B5527"/>
          </a:solidFill>
          <a:latin typeface="+mj-lt"/>
          <a:ea typeface="+mj-ea"/>
          <a:cs typeface="+mj-cs"/>
        </a:defRPr>
      </a:lvl1pPr>
      <a:lvl2pPr algn="l" rtl="0" eaLnBrk="0" fontAlgn="base" hangingPunct="0">
        <a:spcBef>
          <a:spcPct val="0"/>
        </a:spcBef>
        <a:spcAft>
          <a:spcPct val="0"/>
        </a:spcAft>
        <a:defRPr sz="2400" b="1">
          <a:solidFill>
            <a:srgbClr val="1B5527"/>
          </a:solidFill>
          <a:latin typeface="Arial" charset="0"/>
        </a:defRPr>
      </a:lvl2pPr>
      <a:lvl3pPr algn="l" rtl="0" eaLnBrk="0" fontAlgn="base" hangingPunct="0">
        <a:spcBef>
          <a:spcPct val="0"/>
        </a:spcBef>
        <a:spcAft>
          <a:spcPct val="0"/>
        </a:spcAft>
        <a:defRPr sz="2400" b="1">
          <a:solidFill>
            <a:srgbClr val="1B5527"/>
          </a:solidFill>
          <a:latin typeface="Arial" charset="0"/>
        </a:defRPr>
      </a:lvl3pPr>
      <a:lvl4pPr algn="l" rtl="0" eaLnBrk="0" fontAlgn="base" hangingPunct="0">
        <a:spcBef>
          <a:spcPct val="0"/>
        </a:spcBef>
        <a:spcAft>
          <a:spcPct val="0"/>
        </a:spcAft>
        <a:defRPr sz="2400" b="1">
          <a:solidFill>
            <a:srgbClr val="1B5527"/>
          </a:solidFill>
          <a:latin typeface="Arial" charset="0"/>
        </a:defRPr>
      </a:lvl4pPr>
      <a:lvl5pPr algn="l" rtl="0" eaLnBrk="0" fontAlgn="base" hangingPunct="0">
        <a:spcBef>
          <a:spcPct val="0"/>
        </a:spcBef>
        <a:spcAft>
          <a:spcPct val="0"/>
        </a:spcAft>
        <a:defRPr sz="2400" b="1">
          <a:solidFill>
            <a:srgbClr val="1B5527"/>
          </a:solidFill>
          <a:latin typeface="Arial" charset="0"/>
        </a:defRPr>
      </a:lvl5pPr>
      <a:lvl6pPr marL="457200" algn="l" rtl="0" fontAlgn="base">
        <a:spcBef>
          <a:spcPct val="0"/>
        </a:spcBef>
        <a:spcAft>
          <a:spcPct val="0"/>
        </a:spcAft>
        <a:defRPr sz="2400" b="1">
          <a:solidFill>
            <a:srgbClr val="1B5527"/>
          </a:solidFill>
          <a:latin typeface="Arial" charset="0"/>
        </a:defRPr>
      </a:lvl6pPr>
      <a:lvl7pPr marL="914400" algn="l" rtl="0" fontAlgn="base">
        <a:spcBef>
          <a:spcPct val="0"/>
        </a:spcBef>
        <a:spcAft>
          <a:spcPct val="0"/>
        </a:spcAft>
        <a:defRPr sz="2400" b="1">
          <a:solidFill>
            <a:srgbClr val="1B5527"/>
          </a:solidFill>
          <a:latin typeface="Arial" charset="0"/>
        </a:defRPr>
      </a:lvl7pPr>
      <a:lvl8pPr marL="1371600" algn="l" rtl="0" fontAlgn="base">
        <a:spcBef>
          <a:spcPct val="0"/>
        </a:spcBef>
        <a:spcAft>
          <a:spcPct val="0"/>
        </a:spcAft>
        <a:defRPr sz="2400" b="1">
          <a:solidFill>
            <a:srgbClr val="1B5527"/>
          </a:solidFill>
          <a:latin typeface="Arial" charset="0"/>
        </a:defRPr>
      </a:lvl8pPr>
      <a:lvl9pPr marL="1828800" algn="l" rtl="0" fontAlgn="base">
        <a:spcBef>
          <a:spcPct val="0"/>
        </a:spcBef>
        <a:spcAft>
          <a:spcPct val="0"/>
        </a:spcAft>
        <a:defRPr sz="2400" b="1">
          <a:solidFill>
            <a:srgbClr val="1B5527"/>
          </a:solidFill>
          <a:latin typeface="Arial" charset="0"/>
        </a:defRPr>
      </a:lvl9pPr>
    </p:titleStyle>
    <p:bodyStyle>
      <a:lvl1pPr marL="231775" indent="-231775" algn="l" rtl="0" eaLnBrk="0" fontAlgn="base" hangingPunct="0">
        <a:spcBef>
          <a:spcPct val="0"/>
        </a:spcBef>
        <a:spcAft>
          <a:spcPct val="20000"/>
        </a:spcAft>
        <a:buClr>
          <a:srgbClr val="1B5527"/>
        </a:buClr>
        <a:buFont typeface="Wingdings" pitchFamily="2" charset="2"/>
        <a:buChar char="n"/>
        <a:defRPr sz="2000" b="1">
          <a:solidFill>
            <a:schemeClr val="tx1"/>
          </a:solidFill>
          <a:latin typeface="+mn-lt"/>
          <a:ea typeface="+mn-ea"/>
          <a:cs typeface="+mn-cs"/>
        </a:defRPr>
      </a:lvl1pPr>
      <a:lvl2pPr marL="571500" indent="-225425" algn="l" rtl="0" eaLnBrk="0" fontAlgn="base" hangingPunct="0">
        <a:spcBef>
          <a:spcPct val="0"/>
        </a:spcBef>
        <a:spcAft>
          <a:spcPct val="20000"/>
        </a:spcAft>
        <a:buClr>
          <a:srgbClr val="1B5527"/>
        </a:buClr>
        <a:buSzPct val="110000"/>
        <a:buFont typeface="Symbol" pitchFamily="18" charset="2"/>
        <a:buChar char="·"/>
        <a:defRPr>
          <a:solidFill>
            <a:schemeClr val="tx1"/>
          </a:solidFill>
          <a:latin typeface="+mn-lt"/>
        </a:defRPr>
      </a:lvl2pPr>
      <a:lvl3pPr marL="914400" indent="-228600" algn="l" rtl="0" eaLnBrk="0" fontAlgn="base" hangingPunct="0">
        <a:spcBef>
          <a:spcPct val="0"/>
        </a:spcBef>
        <a:spcAft>
          <a:spcPct val="20000"/>
        </a:spcAft>
        <a:buClr>
          <a:srgbClr val="1B5527"/>
        </a:buClr>
        <a:buSzPct val="110000"/>
        <a:buFont typeface="Arial" pitchFamily="34" charset="0"/>
        <a:buChar char="–"/>
        <a:defRPr sz="1600">
          <a:solidFill>
            <a:schemeClr val="tx1"/>
          </a:solidFill>
          <a:latin typeface="+mn-lt"/>
        </a:defRPr>
      </a:lvl3pPr>
      <a:lvl4pPr marL="1257300" indent="-228600" algn="l" rtl="0" eaLnBrk="0" fontAlgn="base" hangingPunct="0">
        <a:spcBef>
          <a:spcPct val="0"/>
        </a:spcBef>
        <a:spcAft>
          <a:spcPct val="20000"/>
        </a:spcAft>
        <a:buClr>
          <a:srgbClr val="1B5527"/>
        </a:buClr>
        <a:buChar char="•"/>
        <a:defRPr sz="1400">
          <a:solidFill>
            <a:schemeClr val="tx1"/>
          </a:solidFill>
          <a:latin typeface="+mn-lt"/>
        </a:defRPr>
      </a:lvl4pPr>
      <a:lvl5pPr marL="1600200" indent="-228600" algn="l" rtl="0" eaLnBrk="0" fontAlgn="base" hangingPunct="0">
        <a:spcBef>
          <a:spcPct val="0"/>
        </a:spcBef>
        <a:spcAft>
          <a:spcPct val="20000"/>
        </a:spcAft>
        <a:buClr>
          <a:srgbClr val="1B5527"/>
        </a:buClr>
        <a:buChar char="»"/>
        <a:defRPr sz="1200">
          <a:solidFill>
            <a:schemeClr val="tx1"/>
          </a:solidFill>
          <a:latin typeface="+mn-lt"/>
        </a:defRPr>
      </a:lvl5pPr>
      <a:lvl6pPr marL="2057400" indent="-228600" algn="l" rtl="0" fontAlgn="base">
        <a:spcBef>
          <a:spcPct val="0"/>
        </a:spcBef>
        <a:spcAft>
          <a:spcPct val="20000"/>
        </a:spcAft>
        <a:buClr>
          <a:srgbClr val="1B5527"/>
        </a:buClr>
        <a:buChar char="»"/>
        <a:defRPr sz="1200">
          <a:solidFill>
            <a:schemeClr val="tx1"/>
          </a:solidFill>
          <a:latin typeface="+mn-lt"/>
        </a:defRPr>
      </a:lvl6pPr>
      <a:lvl7pPr marL="2514600" indent="-228600" algn="l" rtl="0" fontAlgn="base">
        <a:spcBef>
          <a:spcPct val="0"/>
        </a:spcBef>
        <a:spcAft>
          <a:spcPct val="20000"/>
        </a:spcAft>
        <a:buClr>
          <a:srgbClr val="1B5527"/>
        </a:buClr>
        <a:buChar char="»"/>
        <a:defRPr sz="1200">
          <a:solidFill>
            <a:schemeClr val="tx1"/>
          </a:solidFill>
          <a:latin typeface="+mn-lt"/>
        </a:defRPr>
      </a:lvl7pPr>
      <a:lvl8pPr marL="2971800" indent="-228600" algn="l" rtl="0" fontAlgn="base">
        <a:spcBef>
          <a:spcPct val="0"/>
        </a:spcBef>
        <a:spcAft>
          <a:spcPct val="20000"/>
        </a:spcAft>
        <a:buClr>
          <a:srgbClr val="1B5527"/>
        </a:buClr>
        <a:buChar char="»"/>
        <a:defRPr sz="1200">
          <a:solidFill>
            <a:schemeClr val="tx1"/>
          </a:solidFill>
          <a:latin typeface="+mn-lt"/>
        </a:defRPr>
      </a:lvl8pPr>
      <a:lvl9pPr marL="3429000" indent="-228600" algn="l" rtl="0" fontAlgn="base">
        <a:spcBef>
          <a:spcPct val="0"/>
        </a:spcBef>
        <a:spcAft>
          <a:spcPct val="20000"/>
        </a:spcAft>
        <a:buClr>
          <a:srgbClr val="1B5527"/>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44583" y="1899851"/>
            <a:ext cx="4689968" cy="1541944"/>
          </a:xfrm>
        </p:spPr>
        <p:txBody>
          <a:bodyPr/>
          <a:lstStyle/>
          <a:p>
            <a:r>
              <a:rPr lang="en-US" sz="2400" dirty="0" smtClean="0"/>
              <a:t>Community </a:t>
            </a:r>
            <a:r>
              <a:rPr lang="en-US" sz="2400" dirty="0"/>
              <a:t>Involvement – </a:t>
            </a:r>
            <a:r>
              <a:rPr lang="en-US" sz="2400" dirty="0" smtClean="0"/>
              <a:t> </a:t>
            </a:r>
            <a:r>
              <a:rPr lang="en-US" sz="2400" dirty="0"/>
              <a:t>An Engineering and Project Management Perspective on How to Use the Ongoing Social Science </a:t>
            </a:r>
            <a:r>
              <a:rPr lang="en-US" sz="2400" dirty="0" smtClean="0"/>
              <a:t>Research</a:t>
            </a:r>
            <a:br>
              <a:rPr lang="en-US" sz="2400" dirty="0" smtClean="0"/>
            </a:br>
            <a:endParaRPr lang="en-US" sz="2400" dirty="0" smtClean="0"/>
          </a:p>
        </p:txBody>
      </p:sp>
      <p:sp>
        <p:nvSpPr>
          <p:cNvPr id="3075" name="Rectangle 3"/>
          <p:cNvSpPr>
            <a:spLocks noGrp="1" noChangeArrowheads="1"/>
          </p:cNvSpPr>
          <p:nvPr>
            <p:ph type="subTitle" idx="1"/>
          </p:nvPr>
        </p:nvSpPr>
        <p:spPr>
          <a:xfrm>
            <a:off x="290444" y="3490549"/>
            <a:ext cx="6975550" cy="3510326"/>
          </a:xfrm>
        </p:spPr>
        <p:txBody>
          <a:bodyPr/>
          <a:lstStyle/>
          <a:p>
            <a:pPr>
              <a:spcBef>
                <a:spcPts val="100"/>
              </a:spcBef>
              <a:spcAft>
                <a:spcPts val="600"/>
              </a:spcAft>
            </a:pPr>
            <a:endParaRPr lang="en-US" sz="1600" dirty="0" smtClean="0"/>
          </a:p>
          <a:p>
            <a:pPr>
              <a:spcBef>
                <a:spcPts val="100"/>
              </a:spcBef>
              <a:spcAft>
                <a:spcPts val="600"/>
              </a:spcAft>
            </a:pPr>
            <a:endParaRPr lang="en-US" sz="1600" dirty="0" smtClean="0"/>
          </a:p>
          <a:p>
            <a:pPr>
              <a:spcBef>
                <a:spcPts val="100"/>
              </a:spcBef>
              <a:spcAft>
                <a:spcPts val="600"/>
              </a:spcAft>
            </a:pPr>
            <a:r>
              <a:rPr lang="en-US" sz="1600" dirty="0" smtClean="0"/>
              <a:t>Rob Howard   </a:t>
            </a:r>
          </a:p>
          <a:p>
            <a:pPr>
              <a:spcBef>
                <a:spcPts val="100"/>
              </a:spcBef>
              <a:spcAft>
                <a:spcPts val="600"/>
              </a:spcAft>
            </a:pPr>
            <a:r>
              <a:rPr lang="en-US" sz="1400" b="0" dirty="0" smtClean="0"/>
              <a:t>Nuclear Fuel Storage and Transportation Planning Project</a:t>
            </a:r>
          </a:p>
          <a:p>
            <a:pPr>
              <a:spcBef>
                <a:spcPts val="100"/>
              </a:spcBef>
              <a:spcAft>
                <a:spcPts val="600"/>
              </a:spcAft>
            </a:pPr>
            <a:r>
              <a:rPr lang="en-US" sz="1400" b="0" dirty="0" smtClean="0"/>
              <a:t>Deputy National Technical Director </a:t>
            </a:r>
          </a:p>
          <a:p>
            <a:pPr>
              <a:spcBef>
                <a:spcPts val="100"/>
              </a:spcBef>
              <a:spcAft>
                <a:spcPts val="600"/>
              </a:spcAft>
            </a:pPr>
            <a:r>
              <a:rPr lang="en-US" sz="1400" b="0" dirty="0" smtClean="0"/>
              <a:t>howardrl1@ornl.gov</a:t>
            </a:r>
            <a:endParaRPr lang="en-US" sz="1600" dirty="0"/>
          </a:p>
          <a:p>
            <a:pPr>
              <a:lnSpc>
                <a:spcPct val="50000"/>
              </a:lnSpc>
              <a:spcBef>
                <a:spcPts val="100"/>
              </a:spcBef>
              <a:spcAft>
                <a:spcPts val="600"/>
              </a:spcAft>
            </a:pPr>
            <a:endParaRPr lang="en-US" sz="1600" dirty="0" smtClean="0"/>
          </a:p>
          <a:p>
            <a:pPr>
              <a:lnSpc>
                <a:spcPct val="70000"/>
              </a:lnSpc>
              <a:spcBef>
                <a:spcPts val="100"/>
              </a:spcBef>
              <a:spcAft>
                <a:spcPts val="600"/>
              </a:spcAft>
            </a:pPr>
            <a:r>
              <a:rPr lang="en-US" sz="1400" dirty="0" smtClean="0"/>
              <a:t>NEI Used Fuel Management Conference</a:t>
            </a:r>
          </a:p>
          <a:p>
            <a:pPr>
              <a:lnSpc>
                <a:spcPct val="70000"/>
              </a:lnSpc>
              <a:spcBef>
                <a:spcPts val="100"/>
              </a:spcBef>
              <a:spcAft>
                <a:spcPts val="600"/>
              </a:spcAft>
            </a:pPr>
            <a:r>
              <a:rPr lang="en-US" sz="1400" b="0" dirty="0" smtClean="0"/>
              <a:t>Orlando</a:t>
            </a:r>
            <a:r>
              <a:rPr lang="en-US" sz="1400" b="0" i="0" dirty="0" smtClean="0">
                <a:solidFill>
                  <a:schemeClr val="tx1"/>
                </a:solidFill>
              </a:rPr>
              <a:t>, FL</a:t>
            </a:r>
          </a:p>
          <a:p>
            <a:pPr>
              <a:lnSpc>
                <a:spcPct val="70000"/>
              </a:lnSpc>
              <a:spcBef>
                <a:spcPts val="100"/>
              </a:spcBef>
              <a:spcAft>
                <a:spcPts val="600"/>
              </a:spcAft>
            </a:pPr>
            <a:r>
              <a:rPr lang="en-US" sz="1400" b="0" dirty="0" smtClean="0"/>
              <a:t>May, 6, 2015</a:t>
            </a:r>
            <a:endParaRPr lang="en-US" sz="1400" i="0" dirty="0">
              <a:solidFill>
                <a:schemeClr val="tx1"/>
              </a:solidFill>
            </a:endParaRPr>
          </a:p>
        </p:txBody>
      </p:sp>
      <p:sp>
        <p:nvSpPr>
          <p:cNvPr id="3076" name="Line 6"/>
          <p:cNvSpPr>
            <a:spLocks noChangeShapeType="1"/>
          </p:cNvSpPr>
          <p:nvPr/>
        </p:nvSpPr>
        <p:spPr bwMode="auto">
          <a:xfrm>
            <a:off x="381000" y="1546225"/>
            <a:ext cx="8458200" cy="0"/>
          </a:xfrm>
          <a:prstGeom prst="line">
            <a:avLst/>
          </a:prstGeom>
          <a:noFill/>
          <a:ln w="38100">
            <a:solidFill>
              <a:srgbClr val="1B5527"/>
            </a:solidFill>
            <a:round/>
            <a:headEnd/>
            <a:tailEnd/>
          </a:ln>
        </p:spPr>
        <p:txBody>
          <a:bodyPr/>
          <a:lstStyle/>
          <a:p>
            <a:pPr defTabSz="914400"/>
            <a:endParaRPr lang="en-US" sz="1600" i="1" dirty="0">
              <a:solidFill>
                <a:srgbClr val="000000"/>
              </a:solidFill>
              <a:ea typeface="+mn-ea"/>
              <a:cs typeface="+mn-cs"/>
            </a:endParaRPr>
          </a:p>
        </p:txBody>
      </p:sp>
      <p:sp>
        <p:nvSpPr>
          <p:cNvPr id="3077" name="Line 7"/>
          <p:cNvSpPr>
            <a:spLocks noChangeShapeType="1"/>
          </p:cNvSpPr>
          <p:nvPr/>
        </p:nvSpPr>
        <p:spPr bwMode="auto">
          <a:xfrm>
            <a:off x="533400" y="1600200"/>
            <a:ext cx="8458200" cy="0"/>
          </a:xfrm>
          <a:prstGeom prst="line">
            <a:avLst/>
          </a:prstGeom>
          <a:noFill/>
          <a:ln w="38100">
            <a:solidFill>
              <a:srgbClr val="E8BB00"/>
            </a:solidFill>
            <a:round/>
            <a:headEnd/>
            <a:tailEnd/>
          </a:ln>
        </p:spPr>
        <p:txBody>
          <a:bodyPr/>
          <a:lstStyle/>
          <a:p>
            <a:pPr defTabSz="914400"/>
            <a:endParaRPr lang="en-US" sz="1600" i="1" dirty="0">
              <a:solidFill>
                <a:srgbClr val="000000"/>
              </a:solidFill>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440" y="152400"/>
            <a:ext cx="5791200" cy="1219200"/>
          </a:xfrm>
        </p:spPr>
        <p:txBody>
          <a:bodyPr/>
          <a:lstStyle/>
          <a:p>
            <a:r>
              <a:rPr lang="en-US" dirty="0" smtClean="0"/>
              <a:t>Revised rendition of the design process</a:t>
            </a:r>
            <a:endParaRPr lang="en-US" dirty="0"/>
          </a:p>
        </p:txBody>
      </p:sp>
      <p:sp>
        <p:nvSpPr>
          <p:cNvPr id="4" name="Footer Placeholder 3"/>
          <p:cNvSpPr>
            <a:spLocks noGrp="1"/>
          </p:cNvSpPr>
          <p:nvPr>
            <p:ph type="ftr" sz="quarter" idx="11"/>
          </p:nvPr>
        </p:nvSpPr>
        <p:spPr/>
        <p:txBody>
          <a:bodyPr/>
          <a:lstStyle/>
          <a:p>
            <a:pPr>
              <a:defRPr/>
            </a:pPr>
            <a:r>
              <a:rPr lang="es-ES" dirty="0" smtClean="0">
                <a:latin typeface="Arial"/>
              </a:rPr>
              <a:t>NEI Used Fuel Conference 2015</a:t>
            </a:r>
            <a:endParaRPr lang="en-US" dirty="0">
              <a:latin typeface="Aria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84" y="1757238"/>
            <a:ext cx="6322994" cy="4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33979" y="1661822"/>
            <a:ext cx="3951798" cy="1200329"/>
          </a:xfrm>
          <a:prstGeom prst="rect">
            <a:avLst/>
          </a:prstGeom>
          <a:noFill/>
        </p:spPr>
        <p:txBody>
          <a:bodyPr wrap="square" rtlCol="0">
            <a:spAutoFit/>
          </a:bodyPr>
          <a:lstStyle/>
          <a:p>
            <a:r>
              <a:rPr lang="en-US" dirty="0" smtClean="0"/>
              <a:t>Communications products and processes need to be developed and customized to facilitate the evolution of mutually acceptable designs </a:t>
            </a:r>
            <a:endParaRPr lang="en-US" dirty="0"/>
          </a:p>
        </p:txBody>
      </p:sp>
      <p:sp>
        <p:nvSpPr>
          <p:cNvPr id="5" name="TextBox 4"/>
          <p:cNvSpPr txBox="1"/>
          <p:nvPr/>
        </p:nvSpPr>
        <p:spPr>
          <a:xfrm>
            <a:off x="6809878" y="2961843"/>
            <a:ext cx="2361122"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Communities need </a:t>
            </a:r>
            <a:r>
              <a:rPr lang="en-US" dirty="0"/>
              <a:t>to articulate preferences, needs and tradeoffs</a:t>
            </a:r>
          </a:p>
          <a:p>
            <a:pPr marL="285750" indent="-285750">
              <a:buFont typeface="Arial" panose="020B0604020202020204" pitchFamily="34" charset="0"/>
              <a:buChar char="•"/>
            </a:pPr>
            <a:r>
              <a:rPr lang="en-US" dirty="0" smtClean="0"/>
              <a:t>Designers need to </a:t>
            </a:r>
            <a:r>
              <a:rPr lang="en-US" dirty="0"/>
              <a:t>articulate </a:t>
            </a:r>
            <a:r>
              <a:rPr lang="en-US" dirty="0" smtClean="0"/>
              <a:t>what they are doing </a:t>
            </a:r>
            <a:r>
              <a:rPr lang="en-US" dirty="0"/>
              <a:t>and </a:t>
            </a:r>
            <a:r>
              <a:rPr lang="en-US" dirty="0" smtClean="0"/>
              <a:t>why</a:t>
            </a:r>
          </a:p>
          <a:p>
            <a:pPr marL="285750" indent="-285750">
              <a:buFont typeface="Arial" panose="020B0604020202020204" pitchFamily="34" charset="0"/>
              <a:buChar char="•"/>
            </a:pPr>
            <a:r>
              <a:rPr lang="en-US" dirty="0" smtClean="0"/>
              <a:t>Continuous dialogue is important</a:t>
            </a:r>
            <a:endParaRPr lang="en-US" dirty="0"/>
          </a:p>
          <a:p>
            <a:endParaRPr lang="en-US" dirty="0"/>
          </a:p>
        </p:txBody>
      </p:sp>
    </p:spTree>
    <p:extLst>
      <p:ext uri="{BB962C8B-B14F-4D97-AF65-F5344CB8AC3E}">
        <p14:creationId xmlns:p14="http://schemas.microsoft.com/office/powerpoint/2010/main" val="980156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a:t>
            </a:r>
            <a:endParaRPr lang="en-US" dirty="0"/>
          </a:p>
        </p:txBody>
      </p:sp>
      <p:sp>
        <p:nvSpPr>
          <p:cNvPr id="3" name="Content Placeholder 2"/>
          <p:cNvSpPr>
            <a:spLocks noGrp="1"/>
          </p:cNvSpPr>
          <p:nvPr>
            <p:ph idx="1"/>
          </p:nvPr>
        </p:nvSpPr>
        <p:spPr>
          <a:xfrm>
            <a:off x="422694" y="1676400"/>
            <a:ext cx="5762953" cy="4724400"/>
          </a:xfrm>
        </p:spPr>
        <p:txBody>
          <a:bodyPr/>
          <a:lstStyle/>
          <a:p>
            <a:pPr marL="0" indent="0">
              <a:buNone/>
            </a:pPr>
            <a:r>
              <a:rPr lang="en-US" dirty="0" smtClean="0"/>
              <a:t>“Making things is an activity as old as civilization, and making ever new things is part of being human.  Laypersons and engineers alike are forever encountering new problems, new needs, and new desires that challenge them to invent, to innovate, and to engineer still another thing, another scheme, another dream” Henry Petroski- </a:t>
            </a:r>
            <a:r>
              <a:rPr lang="en-US" i="1" dirty="0" smtClean="0"/>
              <a:t>Pushing the Limits: New Adventures in Engineering</a:t>
            </a:r>
            <a:endParaRPr lang="en-US" i="1" dirty="0"/>
          </a:p>
        </p:txBody>
      </p:sp>
      <p:sp>
        <p:nvSpPr>
          <p:cNvPr id="4" name="Footer Placeholder 3"/>
          <p:cNvSpPr>
            <a:spLocks noGrp="1"/>
          </p:cNvSpPr>
          <p:nvPr>
            <p:ph type="ftr" sz="quarter" idx="11"/>
          </p:nvPr>
        </p:nvSpPr>
        <p:spPr/>
        <p:txBody>
          <a:bodyPr/>
          <a:lstStyle/>
          <a:p>
            <a:pPr>
              <a:defRPr/>
            </a:pPr>
            <a:r>
              <a:rPr lang="es-ES" dirty="0" smtClean="0">
                <a:latin typeface="Arial"/>
              </a:rPr>
              <a:t>NEI Used Fuel Conference 2015</a:t>
            </a:r>
            <a:endParaRPr lang="en-US" dirty="0">
              <a:latin typeface="Arial"/>
            </a:endParaRPr>
          </a:p>
        </p:txBody>
      </p:sp>
      <p:pic>
        <p:nvPicPr>
          <p:cNvPr id="1029" name="Picture 5" descr="C:\Users\rhl\AppData\Local\Microsoft\Windows\INetCache\IE\67NQOX4B\6245030138_14fa848b2b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240" y="3152040"/>
            <a:ext cx="1950720" cy="195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642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 Lector</a:t>
            </a:r>
            <a:endParaRPr lang="en-US" dirty="0"/>
          </a:p>
        </p:txBody>
      </p:sp>
      <p:sp>
        <p:nvSpPr>
          <p:cNvPr id="3" name="Content Placeholder 2"/>
          <p:cNvSpPr>
            <a:spLocks noGrp="1"/>
          </p:cNvSpPr>
          <p:nvPr>
            <p:ph idx="1"/>
          </p:nvPr>
        </p:nvSpPr>
        <p:spPr/>
        <p:txBody>
          <a:bodyPr/>
          <a:lstStyle/>
          <a:p>
            <a:r>
              <a:rPr lang="en-US" dirty="0"/>
              <a:t>It should be noted that this is a technical </a:t>
            </a:r>
            <a:r>
              <a:rPr lang="en-US" dirty="0" smtClean="0"/>
              <a:t>presentation </a:t>
            </a:r>
            <a:r>
              <a:rPr lang="en-US" dirty="0"/>
              <a:t>that does not take into account the contractual limitations under the Standard Contract (10 CFR 961). Under the provisions of the Standard Contract, DOE does not consider spent fuel in canisters to be an acceptable waste form, absent a mutually agreed to contract modification.</a:t>
            </a:r>
          </a:p>
        </p:txBody>
      </p:sp>
      <p:sp>
        <p:nvSpPr>
          <p:cNvPr id="4" name="Footer Placeholder 3"/>
          <p:cNvSpPr>
            <a:spLocks noGrp="1"/>
          </p:cNvSpPr>
          <p:nvPr>
            <p:ph type="ftr" sz="quarter" idx="11"/>
          </p:nvPr>
        </p:nvSpPr>
        <p:spPr/>
        <p:txBody>
          <a:bodyPr/>
          <a:lstStyle/>
          <a:p>
            <a:pPr>
              <a:defRPr/>
            </a:pPr>
            <a:r>
              <a:rPr lang="es-ES" dirty="0" smtClean="0">
                <a:latin typeface="Arial"/>
              </a:rPr>
              <a:t>NEI Used Fuel Conference 2015</a:t>
            </a:r>
            <a:endParaRPr lang="en-US" dirty="0">
              <a:latin typeface="Arial"/>
            </a:endParaRPr>
          </a:p>
        </p:txBody>
      </p:sp>
    </p:spTree>
    <p:extLst>
      <p:ext uri="{BB962C8B-B14F-4D97-AF65-F5344CB8AC3E}">
        <p14:creationId xmlns:p14="http://schemas.microsoft.com/office/powerpoint/2010/main" val="3201646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involvement in the development of large public works puts the “civil” in civil engineering </a:t>
            </a:r>
            <a:endParaRPr lang="en-US" dirty="0"/>
          </a:p>
        </p:txBody>
      </p:sp>
      <p:sp>
        <p:nvSpPr>
          <p:cNvPr id="3" name="Content Placeholder 2"/>
          <p:cNvSpPr>
            <a:spLocks noGrp="1"/>
          </p:cNvSpPr>
          <p:nvPr>
            <p:ph idx="1"/>
          </p:nvPr>
        </p:nvSpPr>
        <p:spPr>
          <a:xfrm>
            <a:off x="406800" y="1784400"/>
            <a:ext cx="7337770" cy="4724400"/>
          </a:xfrm>
        </p:spPr>
        <p:txBody>
          <a:bodyPr/>
          <a:lstStyle/>
          <a:p>
            <a:pPr marL="0" indent="0">
              <a:buNone/>
            </a:pPr>
            <a:r>
              <a:rPr lang="en-US" dirty="0" smtClean="0"/>
              <a:t>“</a:t>
            </a:r>
            <a:r>
              <a:rPr lang="en-US" u="sng" dirty="0" smtClean="0"/>
              <a:t>The process </a:t>
            </a:r>
            <a:r>
              <a:rPr lang="en-US" dirty="0" smtClean="0"/>
              <a:t>by which….an innovative bridge gets transformed from some engineer’s dream to a spectacular structure, </a:t>
            </a:r>
            <a:r>
              <a:rPr lang="en-US" u="sng" dirty="0" smtClean="0"/>
              <a:t>is seldom straight forward</a:t>
            </a:r>
            <a:r>
              <a:rPr lang="en-US" dirty="0" smtClean="0"/>
              <a:t>.  It can </a:t>
            </a:r>
            <a:r>
              <a:rPr lang="en-US" u="sng" dirty="0" smtClean="0"/>
              <a:t>entail decades of painstakingly slow research and development</a:t>
            </a:r>
            <a:r>
              <a:rPr lang="en-US" dirty="0" smtClean="0"/>
              <a:t>, followed by weeks of frenzied activity.  In addition, each engineering project is </a:t>
            </a:r>
            <a:r>
              <a:rPr lang="en-US" u="sng" dirty="0" smtClean="0"/>
              <a:t>touched by the idiosyncrasies' </a:t>
            </a:r>
            <a:r>
              <a:rPr lang="en-US" dirty="0" smtClean="0"/>
              <a:t>of individual engineers, companies, </a:t>
            </a:r>
            <a:r>
              <a:rPr lang="en-US" u="sng" dirty="0" smtClean="0"/>
              <a:t>communities</a:t>
            </a:r>
            <a:r>
              <a:rPr lang="en-US" dirty="0" smtClean="0"/>
              <a:t>, and marketplaces.” Henry Petroski- </a:t>
            </a:r>
            <a:r>
              <a:rPr lang="en-US" i="1" dirty="0" smtClean="0"/>
              <a:t>Invention by Design: How Engineers get from Thought to Thing</a:t>
            </a:r>
            <a:r>
              <a:rPr lang="en-US" dirty="0" smtClean="0"/>
              <a:t>.</a:t>
            </a:r>
            <a:endParaRPr lang="en-US" dirty="0"/>
          </a:p>
          <a:p>
            <a:endParaRPr lang="en-US" dirty="0" smtClean="0"/>
          </a:p>
          <a:p>
            <a:r>
              <a:rPr lang="en-US" dirty="0" smtClean="0"/>
              <a:t>The design process is both creative and collaborative</a:t>
            </a:r>
          </a:p>
          <a:p>
            <a:pPr lvl="1"/>
            <a:r>
              <a:rPr lang="en-US" dirty="0" smtClean="0"/>
              <a:t>The </a:t>
            </a:r>
            <a:r>
              <a:rPr lang="en-US" dirty="0"/>
              <a:t>structured </a:t>
            </a:r>
            <a:r>
              <a:rPr lang="en-US" dirty="0" smtClean="0"/>
              <a:t>evaluation and use of public preferences can </a:t>
            </a:r>
            <a:r>
              <a:rPr lang="en-US" dirty="0"/>
              <a:t>assist </a:t>
            </a:r>
            <a:r>
              <a:rPr lang="en-US" dirty="0" smtClean="0"/>
              <a:t>engineers and project  managers </a:t>
            </a:r>
            <a:r>
              <a:rPr lang="en-US" dirty="0"/>
              <a:t>in making </a:t>
            </a:r>
            <a:r>
              <a:rPr lang="en-US" dirty="0" smtClean="0"/>
              <a:t>projects responsive </a:t>
            </a:r>
            <a:r>
              <a:rPr lang="en-US" dirty="0"/>
              <a:t>and </a:t>
            </a:r>
            <a:r>
              <a:rPr lang="en-US" dirty="0" smtClean="0"/>
              <a:t>adaptive over time</a:t>
            </a:r>
            <a:endParaRPr lang="en-US" dirty="0"/>
          </a:p>
        </p:txBody>
      </p:sp>
      <p:sp>
        <p:nvSpPr>
          <p:cNvPr id="4" name="Footer Placeholder 3"/>
          <p:cNvSpPr>
            <a:spLocks noGrp="1"/>
          </p:cNvSpPr>
          <p:nvPr>
            <p:ph type="ftr" sz="quarter" idx="11"/>
          </p:nvPr>
        </p:nvSpPr>
        <p:spPr/>
        <p:txBody>
          <a:bodyPr/>
          <a:lstStyle/>
          <a:p>
            <a:pPr>
              <a:defRPr/>
            </a:pPr>
            <a:r>
              <a:rPr lang="es-ES" dirty="0" smtClean="0">
                <a:latin typeface="Arial"/>
              </a:rPr>
              <a:t>NEI Used Fuel Conference 2015</a:t>
            </a:r>
            <a:endParaRPr lang="en-US" dirty="0">
              <a:latin typeface="Arial"/>
            </a:endParaRPr>
          </a:p>
        </p:txBody>
      </p:sp>
    </p:spTree>
    <p:extLst>
      <p:ext uri="{BB962C8B-B14F-4D97-AF65-F5344CB8AC3E}">
        <p14:creationId xmlns:p14="http://schemas.microsoft.com/office/powerpoint/2010/main" val="453579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440" y="152400"/>
            <a:ext cx="5791200" cy="1219200"/>
          </a:xfrm>
        </p:spPr>
        <p:txBody>
          <a:bodyPr/>
          <a:lstStyle/>
          <a:p>
            <a:r>
              <a:rPr lang="en-US" dirty="0" smtClean="0"/>
              <a:t>An engineer’s rendition of the system design process (systems engineering)</a:t>
            </a:r>
            <a:endParaRPr lang="en-US" dirty="0"/>
          </a:p>
        </p:txBody>
      </p:sp>
      <p:sp>
        <p:nvSpPr>
          <p:cNvPr id="4" name="Footer Placeholder 3"/>
          <p:cNvSpPr>
            <a:spLocks noGrp="1"/>
          </p:cNvSpPr>
          <p:nvPr>
            <p:ph type="ftr" sz="quarter" idx="11"/>
          </p:nvPr>
        </p:nvSpPr>
        <p:spPr/>
        <p:txBody>
          <a:bodyPr/>
          <a:lstStyle/>
          <a:p>
            <a:pPr>
              <a:defRPr/>
            </a:pPr>
            <a:r>
              <a:rPr lang="es-ES" dirty="0" smtClean="0">
                <a:latin typeface="Arial"/>
              </a:rPr>
              <a:t>NEI Used Fuel Conference 2015</a:t>
            </a:r>
            <a:endParaRPr lang="en-US" dirty="0">
              <a:latin typeface="Arial"/>
            </a:endParaRPr>
          </a:p>
        </p:txBody>
      </p:sp>
      <p:sp>
        <p:nvSpPr>
          <p:cNvPr id="6" name="TextBox 5"/>
          <p:cNvSpPr txBox="1"/>
          <p:nvPr/>
        </p:nvSpPr>
        <p:spPr>
          <a:xfrm>
            <a:off x="7083188" y="1822332"/>
            <a:ext cx="1528549" cy="2585323"/>
          </a:xfrm>
          <a:prstGeom prst="rect">
            <a:avLst/>
          </a:prstGeom>
          <a:noFill/>
        </p:spPr>
        <p:txBody>
          <a:bodyPr wrap="square" rtlCol="0">
            <a:spAutoFit/>
          </a:bodyPr>
          <a:lstStyle/>
          <a:p>
            <a:r>
              <a:rPr lang="en-US" dirty="0" smtClean="0"/>
              <a:t>The process is always iterative and never  straight forward for a complex design project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04" y="1549235"/>
            <a:ext cx="6353094" cy="469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484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science research provides insight on public preferences related to SNF storage</a:t>
            </a:r>
            <a:endParaRPr lang="en-US" dirty="0"/>
          </a:p>
        </p:txBody>
      </p:sp>
      <p:sp>
        <p:nvSpPr>
          <p:cNvPr id="4" name="Footer Placeholder 3"/>
          <p:cNvSpPr>
            <a:spLocks noGrp="1"/>
          </p:cNvSpPr>
          <p:nvPr>
            <p:ph type="ftr" sz="quarter" idx="11"/>
          </p:nvPr>
        </p:nvSpPr>
        <p:spPr/>
        <p:txBody>
          <a:bodyPr/>
          <a:lstStyle/>
          <a:p>
            <a:pPr>
              <a:defRPr/>
            </a:pPr>
            <a:r>
              <a:rPr lang="es-ES" dirty="0" smtClean="0">
                <a:latin typeface="Arial"/>
              </a:rPr>
              <a:t>NEI Used Fuel Conference 2015</a:t>
            </a:r>
            <a:endParaRPr lang="en-US" dirty="0">
              <a:latin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5" y="1565082"/>
            <a:ext cx="6829019" cy="513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925587" y="1649525"/>
            <a:ext cx="2061464" cy="1754326"/>
          </a:xfrm>
          <a:prstGeom prst="rect">
            <a:avLst/>
          </a:prstGeom>
          <a:noFill/>
        </p:spPr>
        <p:txBody>
          <a:bodyPr wrap="square" rtlCol="0">
            <a:spAutoFit/>
          </a:bodyPr>
          <a:lstStyle/>
          <a:p>
            <a:r>
              <a:rPr lang="en-US" dirty="0" smtClean="0"/>
              <a:t>We’ll focus on a 2014 survey by Hank Jenkins-Smith and his colleagues  for this discussion</a:t>
            </a:r>
            <a:endParaRPr lang="en-US" dirty="0"/>
          </a:p>
        </p:txBody>
      </p:sp>
      <p:sp>
        <p:nvSpPr>
          <p:cNvPr id="8" name="Rounded Rectangle 7"/>
          <p:cNvSpPr/>
          <p:nvPr/>
        </p:nvSpPr>
        <p:spPr>
          <a:xfrm>
            <a:off x="3376134" y="3220278"/>
            <a:ext cx="3175741" cy="4770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9274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6118800" cy="1219200"/>
          </a:xfrm>
        </p:spPr>
        <p:txBody>
          <a:bodyPr/>
          <a:lstStyle/>
          <a:p>
            <a:r>
              <a:rPr lang="en-US" dirty="0" smtClean="0"/>
              <a:t>Engineers and Project Managers need to know both </a:t>
            </a:r>
            <a:r>
              <a:rPr lang="en-US" i="1" dirty="0" smtClean="0"/>
              <a:t>what</a:t>
            </a:r>
            <a:r>
              <a:rPr lang="en-US" dirty="0" smtClean="0"/>
              <a:t> people prefer and </a:t>
            </a:r>
            <a:r>
              <a:rPr lang="en-US" i="1" dirty="0" smtClean="0"/>
              <a:t>why</a:t>
            </a:r>
            <a:r>
              <a:rPr lang="en-US" dirty="0" smtClean="0"/>
              <a:t> they might prefer a particular option </a:t>
            </a:r>
            <a:endParaRPr lang="en-US" dirty="0"/>
          </a:p>
        </p:txBody>
      </p:sp>
      <p:sp>
        <p:nvSpPr>
          <p:cNvPr id="4" name="Footer Placeholder 3"/>
          <p:cNvSpPr>
            <a:spLocks noGrp="1"/>
          </p:cNvSpPr>
          <p:nvPr>
            <p:ph type="ftr" sz="quarter" idx="11"/>
          </p:nvPr>
        </p:nvSpPr>
        <p:spPr/>
        <p:txBody>
          <a:bodyPr/>
          <a:lstStyle/>
          <a:p>
            <a:pPr>
              <a:defRPr/>
            </a:pPr>
            <a:r>
              <a:rPr lang="es-ES" dirty="0" smtClean="0">
                <a:latin typeface="Arial"/>
              </a:rPr>
              <a:t>NEI Used Fuel Conference 2015</a:t>
            </a:r>
            <a:endParaRPr lang="en-US" dirty="0">
              <a:latin typeface="Arial"/>
            </a:endParaRPr>
          </a:p>
        </p:txBody>
      </p:sp>
      <p:pic>
        <p:nvPicPr>
          <p:cNvPr id="3074"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8543" y="2601058"/>
            <a:ext cx="2315457" cy="203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1851025" y="2865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03317389"/>
              </p:ext>
            </p:extLst>
          </p:nvPr>
        </p:nvGraphicFramePr>
        <p:xfrm>
          <a:off x="889550" y="2165061"/>
          <a:ext cx="5407883" cy="4000846"/>
        </p:xfrm>
        <a:graphic>
          <a:graphicData uri="http://schemas.openxmlformats.org/drawingml/2006/table">
            <a:tbl>
              <a:tblPr firstRow="1" firstCol="1" bandRow="1"/>
              <a:tblGrid>
                <a:gridCol w="5407883"/>
              </a:tblGrid>
              <a:tr h="242350">
                <a:tc>
                  <a:txBody>
                    <a:bodyPr/>
                    <a:lstStyle/>
                    <a:p>
                      <a:pPr marL="0" marR="0" algn="ctr">
                        <a:spcBef>
                          <a:spcPts val="0"/>
                        </a:spcBef>
                        <a:spcAft>
                          <a:spcPts val="0"/>
                        </a:spcAft>
                      </a:pPr>
                      <a:r>
                        <a:rPr lang="en-US" sz="1800" dirty="0">
                          <a:effectLst/>
                          <a:latin typeface="Times New Roman"/>
                          <a:ea typeface="Times New Roman"/>
                        </a:rPr>
                        <a:t>Option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050">
                <a:tc>
                  <a:txBody>
                    <a:bodyPr/>
                    <a:lstStyle/>
                    <a:p>
                      <a:pPr marL="0" marR="0">
                        <a:spcBef>
                          <a:spcPts val="0"/>
                        </a:spcBef>
                        <a:spcAft>
                          <a:spcPts val="0"/>
                        </a:spcAft>
                      </a:pPr>
                      <a:r>
                        <a:rPr lang="en-US" sz="1800" b="1" dirty="0">
                          <a:effectLst/>
                          <a:latin typeface="Times New Roman"/>
                          <a:ea typeface="Times New Roman"/>
                        </a:rPr>
                        <a:t>Used nuclear fuel would be transported to and stored at an interim storage facility</a:t>
                      </a:r>
                      <a:r>
                        <a:rPr lang="en-US" sz="1800" dirty="0">
                          <a:effectLst/>
                          <a:latin typeface="Times New Roman"/>
                          <a:ea typeface="Times New Roman"/>
                        </a:rPr>
                        <a:t>. As a reminder: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9400">
                <a:tc>
                  <a:txBody>
                    <a:bodyPr/>
                    <a:lstStyle/>
                    <a:p>
                      <a:pPr marL="0" marR="0">
                        <a:spcBef>
                          <a:spcPts val="0"/>
                        </a:spcBef>
                        <a:spcAft>
                          <a:spcPts val="0"/>
                        </a:spcAft>
                      </a:pPr>
                      <a:r>
                        <a:rPr lang="en-US" sz="1800" dirty="0">
                          <a:effectLst/>
                          <a:latin typeface="Times New Roman"/>
                          <a:ea typeface="Times New Roman"/>
                        </a:rPr>
                        <a:t>An interim storage facility could be </a:t>
                      </a:r>
                      <a:r>
                        <a:rPr lang="en-US" sz="1800" dirty="0" smtClean="0">
                          <a:effectLst/>
                          <a:latin typeface="Times New Roman"/>
                          <a:ea typeface="Times New Roman"/>
                        </a:rPr>
                        <a:t>designed </a:t>
                      </a:r>
                      <a:r>
                        <a:rPr lang="en-US" sz="1800" dirty="0">
                          <a:effectLst/>
                          <a:latin typeface="Times New Roman"/>
                          <a:ea typeface="Times New Roman"/>
                        </a:rPr>
                        <a:t>to repackage used nuclear fuel for long-term storage and disposal in a permanent repository.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076">
                <a:tc>
                  <a:txBody>
                    <a:bodyPr/>
                    <a:lstStyle/>
                    <a:p>
                      <a:pPr marL="0" marR="0">
                        <a:spcBef>
                          <a:spcPts val="0"/>
                        </a:spcBef>
                        <a:spcAft>
                          <a:spcPts val="0"/>
                        </a:spcAft>
                      </a:pPr>
                      <a:r>
                        <a:rPr lang="en-US" sz="1800" dirty="0">
                          <a:effectLst/>
                          <a:latin typeface="Times New Roman"/>
                          <a:ea typeface="Times New Roman"/>
                        </a:rPr>
                        <a:t>An interim storage facility could include a research laboratory to study the characteristics of spent nuclear fuel over time, options for storage and permanent disposition, and alternative methods for managing high-level, long-lived radioactive materials.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2"/>
          <p:cNvSpPr>
            <a:spLocks noChangeArrowheads="1"/>
          </p:cNvSpPr>
          <p:nvPr/>
        </p:nvSpPr>
        <p:spPr bwMode="auto">
          <a:xfrm>
            <a:off x="1851025" y="2865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532736" y="1707744"/>
            <a:ext cx="6356420" cy="400110"/>
          </a:xfrm>
          <a:prstGeom prst="rect">
            <a:avLst/>
          </a:prstGeom>
          <a:noFill/>
        </p:spPr>
        <p:txBody>
          <a:bodyPr wrap="none" rtlCol="0">
            <a:spAutoFit/>
          </a:bodyPr>
          <a:lstStyle/>
          <a:p>
            <a:pPr marL="231775" indent="-231775" eaLnBrk="0" hangingPunct="0">
              <a:spcAft>
                <a:spcPct val="20000"/>
              </a:spcAft>
              <a:buClr>
                <a:srgbClr val="1B5527"/>
              </a:buClr>
              <a:buFont typeface="Wingdings" pitchFamily="2" charset="2"/>
              <a:buChar char="n"/>
            </a:pPr>
            <a:r>
              <a:rPr lang="en-US" sz="2000" b="1" dirty="0">
                <a:latin typeface="+mn-lt"/>
                <a:ea typeface="+mn-ea"/>
                <a:cs typeface="+mn-cs"/>
              </a:rPr>
              <a:t>Wording from the survey provides some insight:</a:t>
            </a:r>
          </a:p>
        </p:txBody>
      </p:sp>
    </p:spTree>
    <p:extLst>
      <p:ext uri="{BB962C8B-B14F-4D97-AF65-F5344CB8AC3E}">
        <p14:creationId xmlns:p14="http://schemas.microsoft.com/office/powerpoint/2010/main" val="4269735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functional requirements for a research lab can be broadly interpreted based on the survey</a:t>
            </a:r>
            <a:endParaRPr lang="en-US" dirty="0"/>
          </a:p>
        </p:txBody>
      </p:sp>
      <p:sp>
        <p:nvSpPr>
          <p:cNvPr id="3" name="Content Placeholder 2"/>
          <p:cNvSpPr>
            <a:spLocks noGrp="1"/>
          </p:cNvSpPr>
          <p:nvPr>
            <p:ph idx="1"/>
          </p:nvPr>
        </p:nvSpPr>
        <p:spPr>
          <a:xfrm>
            <a:off x="462459" y="1557758"/>
            <a:ext cx="5715704" cy="3546979"/>
          </a:xfrm>
        </p:spPr>
        <p:txBody>
          <a:bodyPr/>
          <a:lstStyle/>
          <a:p>
            <a:r>
              <a:rPr lang="en-US" dirty="0" smtClean="0">
                <a:latin typeface="Times New Roman"/>
                <a:ea typeface="Times New Roman"/>
              </a:rPr>
              <a:t>“study </a:t>
            </a:r>
            <a:r>
              <a:rPr lang="en-US" dirty="0">
                <a:latin typeface="Times New Roman"/>
                <a:ea typeface="Times New Roman"/>
              </a:rPr>
              <a:t>the characteristics of spent nuclear fuel over time</a:t>
            </a:r>
            <a:r>
              <a:rPr lang="en-US" dirty="0" smtClean="0">
                <a:latin typeface="Times New Roman"/>
                <a:ea typeface="Times New Roman"/>
              </a:rPr>
              <a:t>,”</a:t>
            </a:r>
          </a:p>
          <a:p>
            <a:pPr lvl="1"/>
            <a:r>
              <a:rPr lang="en-US" dirty="0" smtClean="0">
                <a:latin typeface="Times New Roman"/>
                <a:ea typeface="Times New Roman"/>
              </a:rPr>
              <a:t>Could imply hot cells and equipment</a:t>
            </a:r>
          </a:p>
          <a:p>
            <a:pPr lvl="1"/>
            <a:r>
              <a:rPr lang="en-US" dirty="0" smtClean="0">
                <a:latin typeface="Times New Roman"/>
                <a:ea typeface="Times New Roman"/>
              </a:rPr>
              <a:t>May involve a different regulatory regime than the storage facility (Part 70 vs Part 72) </a:t>
            </a:r>
          </a:p>
          <a:p>
            <a:r>
              <a:rPr lang="en-US" dirty="0" smtClean="0">
                <a:latin typeface="Times New Roman"/>
                <a:ea typeface="Times New Roman"/>
              </a:rPr>
              <a:t> </a:t>
            </a:r>
            <a:r>
              <a:rPr lang="en-US" dirty="0">
                <a:latin typeface="Times New Roman"/>
                <a:ea typeface="Times New Roman"/>
              </a:rPr>
              <a:t>options for storage and permanent disposition, </a:t>
            </a:r>
            <a:endParaRPr lang="en-US" dirty="0" smtClean="0">
              <a:latin typeface="Times New Roman"/>
              <a:ea typeface="Times New Roman"/>
            </a:endParaRPr>
          </a:p>
          <a:p>
            <a:pPr lvl="1"/>
            <a:r>
              <a:rPr lang="en-US" dirty="0" smtClean="0">
                <a:latin typeface="Times New Roman"/>
                <a:ea typeface="Times New Roman"/>
              </a:rPr>
              <a:t>Could range from computer modeling to field testing</a:t>
            </a:r>
          </a:p>
          <a:p>
            <a:r>
              <a:rPr lang="en-US" dirty="0" smtClean="0">
                <a:latin typeface="Times New Roman"/>
                <a:ea typeface="Times New Roman"/>
              </a:rPr>
              <a:t>alternative </a:t>
            </a:r>
            <a:r>
              <a:rPr lang="en-US" dirty="0">
                <a:latin typeface="Times New Roman"/>
                <a:ea typeface="Times New Roman"/>
              </a:rPr>
              <a:t>methods for managing high-level, long-lived radioactive </a:t>
            </a:r>
            <a:r>
              <a:rPr lang="en-US" dirty="0" smtClean="0">
                <a:latin typeface="Times New Roman"/>
                <a:ea typeface="Times New Roman"/>
              </a:rPr>
              <a:t>materials</a:t>
            </a:r>
          </a:p>
          <a:p>
            <a:pPr lvl="1"/>
            <a:r>
              <a:rPr lang="en-US" dirty="0" smtClean="0">
                <a:latin typeface="Times New Roman"/>
              </a:rPr>
              <a:t>Wide open</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dirty="0" smtClean="0">
                <a:latin typeface="Arial"/>
              </a:rPr>
              <a:t>NEI Used Fuel Conference 2015</a:t>
            </a:r>
            <a:endParaRPr lang="en-US" dirty="0">
              <a:latin typeface="Arial"/>
            </a:endParaRPr>
          </a:p>
        </p:txBody>
      </p:sp>
      <p:pic>
        <p:nvPicPr>
          <p:cNvPr id="4098"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504" y="1598214"/>
            <a:ext cx="2864208" cy="232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6004" y="4877232"/>
            <a:ext cx="8158038" cy="1569660"/>
          </a:xfrm>
          <a:prstGeom prst="rect">
            <a:avLst/>
          </a:prstGeom>
          <a:noFill/>
        </p:spPr>
        <p:txBody>
          <a:bodyPr wrap="square" rtlCol="0">
            <a:spAutoFit/>
          </a:bodyPr>
          <a:lstStyle/>
          <a:p>
            <a:r>
              <a:rPr lang="en-US" sz="2400" b="1" i="1" dirty="0" smtClean="0"/>
              <a:t>Additional feedback and clarification  mechanisms are needed to develop specific preferences for a research lab.   Details on preferences are likely to be community specific</a:t>
            </a:r>
            <a:r>
              <a:rPr lang="en-US" dirty="0" smtClean="0"/>
              <a:t>.</a:t>
            </a:r>
            <a:endParaRPr lang="en-US" dirty="0"/>
          </a:p>
        </p:txBody>
      </p:sp>
    </p:spTree>
    <p:extLst>
      <p:ext uri="{BB962C8B-B14F-4D97-AF65-F5344CB8AC3E}">
        <p14:creationId xmlns:p14="http://schemas.microsoft.com/office/powerpoint/2010/main" val="4036795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3671" y="5891917"/>
            <a:ext cx="7768424" cy="646331"/>
          </a:xfrm>
          <a:prstGeom prst="rect">
            <a:avLst/>
          </a:prstGeom>
          <a:noFill/>
        </p:spPr>
        <p:txBody>
          <a:bodyPr wrap="square" rtlCol="0">
            <a:spAutoFit/>
          </a:bodyPr>
          <a:lstStyle/>
          <a:p>
            <a:r>
              <a:rPr lang="en-US" dirty="0"/>
              <a:t>Repackaging facility concept  design evolution should involve iterative communication between engineers and communities</a:t>
            </a:r>
          </a:p>
        </p:txBody>
      </p:sp>
      <p:sp>
        <p:nvSpPr>
          <p:cNvPr id="2" name="Title 1"/>
          <p:cNvSpPr>
            <a:spLocks noGrp="1"/>
          </p:cNvSpPr>
          <p:nvPr>
            <p:ph type="title"/>
          </p:nvPr>
        </p:nvSpPr>
        <p:spPr>
          <a:xfrm>
            <a:off x="2721428" y="63610"/>
            <a:ext cx="6288098" cy="1219200"/>
          </a:xfrm>
        </p:spPr>
        <p:txBody>
          <a:bodyPr/>
          <a:lstStyle/>
          <a:p>
            <a:r>
              <a:rPr lang="en-US" dirty="0"/>
              <a:t>Repackaging requires substantial </a:t>
            </a:r>
            <a:r>
              <a:rPr lang="en-US" dirty="0" smtClean="0"/>
              <a:t>planning and facilities: community preferences will evolve</a:t>
            </a:r>
            <a:endParaRPr lang="en-US" dirty="0"/>
          </a:p>
        </p:txBody>
      </p:sp>
      <p:pic>
        <p:nvPicPr>
          <p:cNvPr id="7" name="Picture 6" descr="C:\Users\rhl\AppData\Local\Microsoft\Windows\Temporary Internet Files\Content.Outlook\GCP3TCZ9\2012-09-18 General Isometric (transparent).JPG"/>
          <p:cNvPicPr/>
          <p:nvPr/>
        </p:nvPicPr>
        <p:blipFill rotWithShape="1">
          <a:blip r:embed="rId3" cstate="print"/>
          <a:srcRect t="3970"/>
          <a:stretch/>
        </p:blipFill>
        <p:spPr bwMode="auto">
          <a:xfrm>
            <a:off x="978273" y="1850680"/>
            <a:ext cx="8166688" cy="3961724"/>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5421141" y="4555820"/>
            <a:ext cx="3236784" cy="2031325"/>
          </a:xfrm>
          <a:prstGeom prst="rect">
            <a:avLst/>
          </a:prstGeom>
          <a:noFill/>
        </p:spPr>
        <p:txBody>
          <a:bodyPr wrap="none" rtlCol="0">
            <a:spAutoFit/>
          </a:bodyPr>
          <a:lstStyle/>
          <a:p>
            <a:r>
              <a:rPr lang="en-US" dirty="0" smtClean="0"/>
              <a:t>All of these issues will impact:</a:t>
            </a:r>
          </a:p>
          <a:p>
            <a:pPr marL="285750" indent="-285750">
              <a:buFont typeface="Arial" pitchFamily="34" charset="0"/>
              <a:buChar char="•"/>
            </a:pPr>
            <a:r>
              <a:rPr lang="en-US" dirty="0" smtClean="0"/>
              <a:t>Scope of NEPA analyses</a:t>
            </a:r>
          </a:p>
          <a:p>
            <a:pPr marL="285750" indent="-285750">
              <a:buFont typeface="Arial" pitchFamily="34" charset="0"/>
              <a:buChar char="•"/>
            </a:pPr>
            <a:r>
              <a:rPr lang="en-US" dirty="0" smtClean="0"/>
              <a:t>Land requirements</a:t>
            </a:r>
          </a:p>
          <a:p>
            <a:pPr marL="285750" indent="-285750">
              <a:buFont typeface="Arial" pitchFamily="34" charset="0"/>
              <a:buChar char="•"/>
            </a:pPr>
            <a:r>
              <a:rPr lang="en-US" dirty="0" smtClean="0"/>
              <a:t>Licensing approach</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a:p>
        </p:txBody>
      </p:sp>
      <p:sp>
        <p:nvSpPr>
          <p:cNvPr id="8" name="TextBox 7"/>
          <p:cNvSpPr txBox="1"/>
          <p:nvPr/>
        </p:nvSpPr>
        <p:spPr>
          <a:xfrm>
            <a:off x="304798" y="1757376"/>
            <a:ext cx="5307863" cy="1754326"/>
          </a:xfrm>
          <a:prstGeom prst="rect">
            <a:avLst/>
          </a:prstGeom>
          <a:noFill/>
        </p:spPr>
        <p:txBody>
          <a:bodyPr wrap="none" rtlCol="0">
            <a:spAutoFit/>
          </a:bodyPr>
          <a:lstStyle/>
          <a:p>
            <a:r>
              <a:rPr lang="en-US" dirty="0" smtClean="0"/>
              <a:t>Common understanding of :</a:t>
            </a:r>
          </a:p>
          <a:p>
            <a:pPr marL="285750" indent="-285750">
              <a:buFont typeface="Arial" pitchFamily="34" charset="0"/>
              <a:buChar char="•"/>
            </a:pPr>
            <a:r>
              <a:rPr lang="en-US" dirty="0" smtClean="0"/>
              <a:t>When is the facility needed?</a:t>
            </a:r>
          </a:p>
          <a:p>
            <a:pPr marL="285750" indent="-285750">
              <a:buFont typeface="Arial" pitchFamily="34" charset="0"/>
              <a:buChar char="•"/>
            </a:pPr>
            <a:r>
              <a:rPr lang="en-US" dirty="0" smtClean="0"/>
              <a:t>How will the facility be designed and deployed?</a:t>
            </a:r>
          </a:p>
          <a:p>
            <a:pPr marL="285750" indent="-285750">
              <a:buFont typeface="Arial" pitchFamily="34" charset="0"/>
              <a:buChar char="•"/>
            </a:pPr>
            <a:r>
              <a:rPr lang="en-US" dirty="0" smtClean="0"/>
              <a:t>Options for managing LLW streams</a:t>
            </a:r>
          </a:p>
          <a:p>
            <a:pPr marL="285750" indent="-285750">
              <a:buFont typeface="Arial" pitchFamily="34" charset="0"/>
              <a:buChar char="•"/>
            </a:pPr>
            <a:endParaRPr lang="en-US" dirty="0" smtClean="0"/>
          </a:p>
          <a:p>
            <a:pPr marL="285750" indent="-285750">
              <a:buFont typeface="Arial" pitchFamily="34" charset="0"/>
              <a:buChar char="•"/>
            </a:pPr>
            <a:endParaRPr lang="en-US" dirty="0"/>
          </a:p>
        </p:txBody>
      </p:sp>
      <p:sp>
        <p:nvSpPr>
          <p:cNvPr id="9" name="Footer Placeholder 3"/>
          <p:cNvSpPr>
            <a:spLocks noGrp="1"/>
          </p:cNvSpPr>
          <p:nvPr>
            <p:ph type="ftr" sz="quarter" idx="11"/>
          </p:nvPr>
        </p:nvSpPr>
        <p:spPr/>
        <p:txBody>
          <a:bodyPr/>
          <a:lstStyle/>
          <a:p>
            <a:pPr>
              <a:defRPr/>
            </a:pPr>
            <a:r>
              <a:rPr lang="en-US" dirty="0" smtClean="0">
                <a:latin typeface="Arial"/>
              </a:rPr>
              <a:t>NEI Used Fuel Conference 2015</a:t>
            </a:r>
            <a:endParaRPr lang="en-US" dirty="0">
              <a:latin typeface="Arial"/>
            </a:endParaRPr>
          </a:p>
        </p:txBody>
      </p:sp>
    </p:spTree>
    <p:extLst>
      <p:ext uri="{BB962C8B-B14F-4D97-AF65-F5344CB8AC3E}">
        <p14:creationId xmlns:p14="http://schemas.microsoft.com/office/powerpoint/2010/main" val="430512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engineers and project managers get clarity on public preferences?</a:t>
            </a:r>
            <a:endParaRPr lang="en-US" dirty="0"/>
          </a:p>
        </p:txBody>
      </p:sp>
      <p:sp>
        <p:nvSpPr>
          <p:cNvPr id="4" name="Footer Placeholder 3"/>
          <p:cNvSpPr>
            <a:spLocks noGrp="1"/>
          </p:cNvSpPr>
          <p:nvPr>
            <p:ph type="ftr" sz="quarter" idx="11"/>
          </p:nvPr>
        </p:nvSpPr>
        <p:spPr/>
        <p:txBody>
          <a:bodyPr/>
          <a:lstStyle/>
          <a:p>
            <a:pPr>
              <a:defRPr/>
            </a:pPr>
            <a:r>
              <a:rPr lang="es-ES" dirty="0" smtClean="0">
                <a:latin typeface="Arial"/>
              </a:rPr>
              <a:t>NEI Used Fuel Conference 2015</a:t>
            </a:r>
            <a:endParaRPr lang="en-US" dirty="0">
              <a:latin typeface="Aria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4" y="1545577"/>
            <a:ext cx="6359096" cy="477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59096" y="2266121"/>
            <a:ext cx="2419144"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Each community gets to choose how it wants to engage</a:t>
            </a:r>
          </a:p>
          <a:p>
            <a:pPr marL="285750" indent="-285750">
              <a:buFont typeface="Arial" panose="020B0604020202020204" pitchFamily="34" charset="0"/>
              <a:buChar char="•"/>
            </a:pPr>
            <a:r>
              <a:rPr lang="en-US" dirty="0" smtClean="0"/>
              <a:t>Project managers need to adapt to multiple engagement methods</a:t>
            </a:r>
          </a:p>
          <a:p>
            <a:pPr marL="285750" indent="-285750">
              <a:buFont typeface="Arial" panose="020B0604020202020204" pitchFamily="34" charset="0"/>
              <a:buChar char="•"/>
            </a:pPr>
            <a:r>
              <a:rPr lang="en-US" dirty="0" smtClean="0"/>
              <a:t>One size doesn’t fit all</a:t>
            </a:r>
          </a:p>
          <a:p>
            <a:pPr marL="285750" indent="-285750">
              <a:buFont typeface="Arial" panose="020B0604020202020204" pitchFamily="34" charset="0"/>
              <a:buChar char="•"/>
            </a:pPr>
            <a:r>
              <a:rPr lang="en-US" dirty="0" smtClean="0"/>
              <a:t>2-way, 3-way, 4-way intersection   </a:t>
            </a:r>
            <a:endParaRPr lang="en-US" dirty="0"/>
          </a:p>
        </p:txBody>
      </p:sp>
    </p:spTree>
    <p:extLst>
      <p:ext uri="{BB962C8B-B14F-4D97-AF65-F5344CB8AC3E}">
        <p14:creationId xmlns:p14="http://schemas.microsoft.com/office/powerpoint/2010/main" val="330154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OE NE Large">
  <a:themeElements>
    <a:clrScheme name="DOE NE La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E NE Lar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E NE La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E NE Lar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E NE Lar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E NE Lar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E NE Lar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E NE Lar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E NE Lar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E NE Lar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E NE Lar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E NE Lar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E NE Lar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E NE Lar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OE NE Large">
  <a:themeElements>
    <a:clrScheme name="DOE NE La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E NE Lar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E NE La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E NE Lar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E NE Lar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E NE Lar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E NE Lar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E NE Lar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E NE Lar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E NE Lar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E NE Lar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E NE Lar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E NE Lar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E NE Lar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OE NE Large">
  <a:themeElements>
    <a:clrScheme name="DOE NE La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E NE Lar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E NE La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E NE Lar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E NE Lar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E NE Lar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E NE Lar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E NE Lar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E NE Lar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E NE Lar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E NE Lar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E NE Lar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E NE Lar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E NE Lar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NEUP</Template>
  <TotalTime>19514</TotalTime>
  <Words>1240</Words>
  <Application>Microsoft Office PowerPoint</Application>
  <PresentationFormat>On-screen Show (4:3)</PresentationFormat>
  <Paragraphs>108</Paragraphs>
  <Slides>11</Slides>
  <Notes>9</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DOE NE Large</vt:lpstr>
      <vt:lpstr>1_DOE NE Large</vt:lpstr>
      <vt:lpstr>2_DOE NE Large</vt:lpstr>
      <vt:lpstr>Community Involvement –  An Engineering and Project Management Perspective on How to Use the Ongoing Social Science Research </vt:lpstr>
      <vt:lpstr>Caveat Lector</vt:lpstr>
      <vt:lpstr>Public involvement in the development of large public works puts the “civil” in civil engineering </vt:lpstr>
      <vt:lpstr>An engineer’s rendition of the system design process (systems engineering)</vt:lpstr>
      <vt:lpstr>Social science research provides insight on public preferences related to SNF storage</vt:lpstr>
      <vt:lpstr>Engineers and Project Managers need to know both what people prefer and why they might prefer a particular option </vt:lpstr>
      <vt:lpstr>The functional requirements for a research lab can be broadly interpreted based on the survey</vt:lpstr>
      <vt:lpstr>Repackaging requires substantial planning and facilities: community preferences will evolve</vt:lpstr>
      <vt:lpstr>How can engineers and project managers get clarity on public preferences?</vt:lpstr>
      <vt:lpstr>Revised rendition of the design process</vt:lpstr>
      <vt:lpstr>Thoughts</vt:lpstr>
    </vt:vector>
  </TitlesOfParts>
  <Manager>Oren Hester</Manager>
  <Company>INL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Energy University Programs</dc:title>
  <dc:creator>INL</dc:creator>
  <cp:lastModifiedBy>Howard, Rob L.</cp:lastModifiedBy>
  <cp:revision>917</cp:revision>
  <dcterms:created xsi:type="dcterms:W3CDTF">2012-10-16T06:43:42Z</dcterms:created>
  <dcterms:modified xsi:type="dcterms:W3CDTF">2015-05-04T14:34:55Z</dcterms:modified>
</cp:coreProperties>
</file>