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2"/>
    <p:sldMasterId id="2147483676" r:id="rId3"/>
  </p:sldMasterIdLst>
  <p:notesMasterIdLst>
    <p:notesMasterId r:id="rId21"/>
  </p:notesMasterIdLst>
  <p:sldIdLst>
    <p:sldId id="257" r:id="rId4"/>
    <p:sldId id="262" r:id="rId5"/>
    <p:sldId id="260" r:id="rId6"/>
    <p:sldId id="266" r:id="rId7"/>
    <p:sldId id="290" r:id="rId8"/>
    <p:sldId id="267" r:id="rId9"/>
    <p:sldId id="292" r:id="rId10"/>
    <p:sldId id="261" r:id="rId11"/>
    <p:sldId id="263" r:id="rId12"/>
    <p:sldId id="293" r:id="rId13"/>
    <p:sldId id="269" r:id="rId14"/>
    <p:sldId id="270" r:id="rId15"/>
    <p:sldId id="295" r:id="rId16"/>
    <p:sldId id="271" r:id="rId17"/>
    <p:sldId id="264" r:id="rId18"/>
    <p:sldId id="272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80" autoAdjust="0"/>
  </p:normalViewPr>
  <p:slideViewPr>
    <p:cSldViewPr>
      <p:cViewPr varScale="1">
        <p:scale>
          <a:sx n="84" d="100"/>
          <a:sy n="84" d="100"/>
        </p:scale>
        <p:origin x="140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310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2A275-542E-42B9-9C5C-8AE4DE74D23F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6A47E-AF34-4095-BCC1-92F87EFF0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1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5/15/2014 9:46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fld id="{EC87E0CF-87F6-4B58-B8B8-DCAB2DAAF3C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02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5/15/2014 9:47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06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5/15/2014 9:47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15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5/15/2014 9:47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84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5/15/2014 9:47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57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5/15/2014 9:47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1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5/15/2014 9:47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60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5/15/2014 9:47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3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5/15/2014 9:47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62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5/15/2014 9:47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0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5/15/2014 9:47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87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5/15/2014 9:47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34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5/15/2014 9:47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3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5/15/2014 9:47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20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5/15/2014 9:47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85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5/15/2014 9:47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94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5/15/2014 9:47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03680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  <a:lvl2pPr>
              <a:lnSpc>
                <a:spcPct val="90000"/>
              </a:lnSpc>
              <a:defRPr sz="2800"/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63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4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447800"/>
            <a:ext cx="7681913" cy="1980695"/>
          </a:xfrm>
        </p:spPr>
        <p:txBody>
          <a:bodyPr/>
          <a:lstStyle/>
          <a:p>
            <a:r>
              <a:rPr lang="en-US" sz="4700" dirty="0" smtClean="0"/>
              <a:t>What to Expect When Readying to Move Spent Nuclear Fuel from Commercial Nuclear Power Plants</a:t>
            </a:r>
            <a:endParaRPr lang="en-US" sz="4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3400"/>
            <a:ext cx="7681913" cy="182721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Adam H. Levin</a:t>
            </a:r>
          </a:p>
          <a:p>
            <a:pPr algn="ctr"/>
            <a:r>
              <a:rPr lang="en-US" dirty="0" smtClean="0"/>
              <a:t>AHL Consulting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dirty="0" smtClean="0"/>
              <a:t>May 14, 2014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63395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/>
              <a:t>What Does The Future Hold?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4400" y="63465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962818-D0BC-4B02-A56C-102FAEA57443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0100" y="4313203"/>
            <a:ext cx="7543800" cy="206210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following slides present my speculative view of how spent nuclear fuel might be removed from existing reactor sites to DOE interim storage / disposal facilities</a:t>
            </a:r>
            <a:endParaRPr lang="en-US" sz="3200" dirty="0"/>
          </a:p>
        </p:txBody>
      </p:sp>
      <p:pic>
        <p:nvPicPr>
          <p:cNvPr id="1026" name="Picture 2" descr="http://www.skepticnorth.com/wp-content/uploads/2011/01/normal_THE_WIZARD_OF_OZ-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555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63395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/>
              <a:t>BRC Recommendation &amp; DOE Response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Blue Ribbon Commission</a:t>
            </a:r>
          </a:p>
          <a:p>
            <a:pPr lvl="1"/>
            <a:r>
              <a:rPr lang="en-US" dirty="0" smtClean="0"/>
              <a:t>Construct a central interim storage facility to accept spent fuel</a:t>
            </a:r>
          </a:p>
          <a:p>
            <a:pPr lvl="1"/>
            <a:r>
              <a:rPr lang="en-US" dirty="0" smtClean="0"/>
              <a:t>Move promptly to site a geologic repository</a:t>
            </a:r>
          </a:p>
          <a:p>
            <a:r>
              <a:rPr lang="en-US" dirty="0" smtClean="0"/>
              <a:t>DOE-NE developing program to construct a Pilot Interim Storage Facility (ISF) and Larger ISF</a:t>
            </a:r>
          </a:p>
          <a:p>
            <a:r>
              <a:rPr lang="en-US" dirty="0" smtClean="0"/>
              <a:t>Pilot ISF operational by 2021</a:t>
            </a:r>
          </a:p>
          <a:p>
            <a:r>
              <a:rPr lang="en-US" dirty="0" smtClean="0"/>
              <a:t>Large ISF operational by 2025</a:t>
            </a:r>
          </a:p>
          <a:p>
            <a:r>
              <a:rPr lang="en-US" dirty="0" smtClean="0"/>
              <a:t>Disposal facility operational by 2048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34400" y="63465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962818-D0BC-4B02-A56C-102FAEA574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03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63395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/>
              <a:t>A Path Forward (1)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Unless the federal government finds a way to restart efforts to site a repository quickly, the DOE program may never have to take spent fuel from an operating site</a:t>
            </a:r>
          </a:p>
          <a:p>
            <a:pPr lvl="1"/>
            <a:r>
              <a:rPr lang="en-US" dirty="0"/>
              <a:t>Nuclear operators will be more comfortable with </a:t>
            </a:r>
            <a:r>
              <a:rPr lang="en-US" dirty="0" smtClean="0"/>
              <a:t>shipping SNF </a:t>
            </a:r>
            <a:r>
              <a:rPr lang="en-US" dirty="0"/>
              <a:t>once </a:t>
            </a:r>
            <a:r>
              <a:rPr lang="en-US" dirty="0" smtClean="0"/>
              <a:t>the plant </a:t>
            </a:r>
            <a:r>
              <a:rPr lang="en-US" dirty="0"/>
              <a:t>has retired</a:t>
            </a:r>
          </a:p>
          <a:p>
            <a:pPr lvl="1"/>
            <a:r>
              <a:rPr lang="en-US" dirty="0" smtClean="0"/>
              <a:t>The national SNF management program efficiency may be improved as a result</a:t>
            </a:r>
          </a:p>
          <a:p>
            <a:pPr lvl="1"/>
            <a:r>
              <a:rPr lang="en-US" dirty="0" smtClean="0"/>
              <a:t>Certain changes may need to be made to the currently-existing program framework – Acceptance Priority Ranking</a:t>
            </a:r>
          </a:p>
          <a:p>
            <a:pPr lvl="2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34400" y="63465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962818-D0BC-4B02-A56C-102FAEA574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13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63395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/>
              <a:t>A Path Forward (2)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DOE’s early concept for a Pilot ISF is operations beginning in 2021, accepting initially 500 DSCs</a:t>
            </a:r>
          </a:p>
          <a:p>
            <a:pPr lvl="1"/>
            <a:r>
              <a:rPr lang="en-US" dirty="0" smtClean="0"/>
              <a:t>DOE </a:t>
            </a:r>
            <a:r>
              <a:rPr lang="en-US" dirty="0"/>
              <a:t>Pilot ISF </a:t>
            </a:r>
            <a:r>
              <a:rPr lang="en-US" dirty="0" smtClean="0"/>
              <a:t>will focus </a:t>
            </a:r>
            <a:r>
              <a:rPr lang="en-US" dirty="0"/>
              <a:t>on shutdown units</a:t>
            </a:r>
          </a:p>
          <a:p>
            <a:pPr lvl="1"/>
            <a:r>
              <a:rPr lang="en-US" dirty="0"/>
              <a:t>Excluding Vermont </a:t>
            </a:r>
            <a:r>
              <a:rPr lang="en-US" dirty="0" smtClean="0"/>
              <a:t>Yankee </a:t>
            </a:r>
            <a:r>
              <a:rPr lang="en-US" dirty="0"/>
              <a:t>and </a:t>
            </a:r>
            <a:r>
              <a:rPr lang="en-US" dirty="0" smtClean="0"/>
              <a:t>Oyster Creek</a:t>
            </a:r>
            <a:r>
              <a:rPr lang="en-US" dirty="0"/>
              <a:t>, there will be 472 large </a:t>
            </a:r>
            <a:r>
              <a:rPr lang="en-US" dirty="0" smtClean="0"/>
              <a:t>DSC’s at ISFSI’s at </a:t>
            </a:r>
            <a:r>
              <a:rPr lang="en-US" dirty="0"/>
              <a:t>the retired units – at completion of the current </a:t>
            </a:r>
            <a:r>
              <a:rPr lang="en-US" dirty="0" smtClean="0"/>
              <a:t>projects</a:t>
            </a:r>
            <a:endParaRPr lang="en-US" dirty="0"/>
          </a:p>
          <a:p>
            <a:pPr lvl="1"/>
            <a:r>
              <a:rPr lang="en-US" dirty="0"/>
              <a:t>With the retirement of Vermont Yankee and Oyster Creek, approximately 600 large casks will be available</a:t>
            </a:r>
          </a:p>
          <a:p>
            <a:pPr lvl="1"/>
            <a:r>
              <a:rPr lang="en-US" dirty="0"/>
              <a:t>DOE will have sufficient inventory to operate Pilot </a:t>
            </a:r>
            <a:r>
              <a:rPr lang="en-US" dirty="0" smtClean="0"/>
              <a:t>ISF, and then some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34400" y="63465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962818-D0BC-4B02-A56C-102FAEA574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83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77" y="360605"/>
            <a:ext cx="8382000" cy="1163395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/>
              <a:t>A Path Forward (3)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Large ISF for approximately 2,000 DSCs can come on line in 2025, finish currently retired units (including Vermont Yankee and Oyster Creek)</a:t>
            </a:r>
          </a:p>
          <a:p>
            <a:r>
              <a:rPr lang="en-US" dirty="0" smtClean="0"/>
              <a:t>Begin taking fuel from upcoming retirements beginning with Dresden Unit 2 in 2029</a:t>
            </a:r>
          </a:p>
          <a:p>
            <a:pPr lvl="1"/>
            <a:r>
              <a:rPr lang="en-US" dirty="0" smtClean="0"/>
              <a:t>There may be a short period with some fuel between 2026 and 2028, where fuel may be removed from operating units near retirement</a:t>
            </a:r>
          </a:p>
          <a:p>
            <a:pPr lvl="1"/>
            <a:r>
              <a:rPr lang="en-US" dirty="0" smtClean="0"/>
              <a:t>After 2028, currently-scheduled plant retirements should supply sufficient inventory for Large ISF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34400" y="63465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962818-D0BC-4B02-A56C-102FAEA574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77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63395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/>
              <a:t>Observations (1)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3820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DOE needs to start transportation licensing and designing of ancillary equipment now</a:t>
            </a:r>
          </a:p>
          <a:p>
            <a:r>
              <a:rPr lang="en-US" dirty="0" smtClean="0"/>
              <a:t>DOE should accept large DSCs at both facilities</a:t>
            </a:r>
          </a:p>
          <a:p>
            <a:pPr lvl="1"/>
            <a:r>
              <a:rPr lang="en-US" dirty="0" smtClean="0"/>
              <a:t>Repackaging into smaller systems for disposal should be planned for at the Large ISF – not at utility sites</a:t>
            </a:r>
          </a:p>
          <a:p>
            <a:pPr lvl="1"/>
            <a:r>
              <a:rPr lang="en-US" dirty="0" smtClean="0"/>
              <a:t>Introduce flexibility in disposal system design at the Large ISF</a:t>
            </a:r>
          </a:p>
          <a:p>
            <a:r>
              <a:rPr lang="en-US" dirty="0" smtClean="0"/>
              <a:t>Acceptance order per the DOE Standard Contract is inefficient to the overall SNF management system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34400" y="63465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962818-D0BC-4B02-A56C-102FAEA574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72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63395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/>
              <a:t>Observations (2)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Waiting to transfer spent fuel from retired units allows licensees to focus on shipping activities</a:t>
            </a:r>
          </a:p>
          <a:p>
            <a:r>
              <a:rPr lang="en-US" dirty="0" smtClean="0"/>
              <a:t>Minimize number of shipments allowing five or more DSCs to be transported at one time</a:t>
            </a:r>
          </a:p>
          <a:p>
            <a:r>
              <a:rPr lang="en-US" dirty="0" smtClean="0"/>
              <a:t>Improved opportunities for integrated training of plant staff and first responders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34400" y="63465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962818-D0BC-4B02-A56C-102FAEA5744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04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63395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/>
              <a:t>Conclusions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3820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interface between at-reactor storage and transportation remains nebulous</a:t>
            </a:r>
          </a:p>
          <a:p>
            <a:pPr lvl="1"/>
            <a:r>
              <a:rPr lang="en-US" dirty="0" smtClean="0"/>
              <a:t>Commercial operators want to ship large DSCs, and may have no choice otherwise</a:t>
            </a:r>
          </a:p>
          <a:p>
            <a:pPr lvl="1"/>
            <a:r>
              <a:rPr lang="en-US" dirty="0" smtClean="0"/>
              <a:t>DOE not settled on whether or this is acceptable to a national spent fuel management program</a:t>
            </a:r>
          </a:p>
          <a:p>
            <a:r>
              <a:rPr lang="en-US" dirty="0" smtClean="0"/>
              <a:t>Utilities will continue to do what best fits their business interests – driven by safety and cost</a:t>
            </a:r>
          </a:p>
          <a:p>
            <a:r>
              <a:rPr lang="en-US" dirty="0" smtClean="0"/>
              <a:t>DOE working hard to determine, </a:t>
            </a:r>
            <a:r>
              <a:rPr lang="en-US" smtClean="0"/>
              <a:t>given reality</a:t>
            </a:r>
            <a:r>
              <a:rPr lang="en-US" dirty="0" smtClean="0"/>
              <a:t>, what can/needs to be done to move the program forward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34400" y="63465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962818-D0BC-4B02-A56C-102FAEA5744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688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63395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/>
              <a:t>Acronyms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BWR – Boiling Water Reactor</a:t>
            </a:r>
          </a:p>
          <a:p>
            <a:r>
              <a:rPr lang="en-US" dirty="0" smtClean="0"/>
              <a:t>DOE – Department of Energy</a:t>
            </a:r>
          </a:p>
          <a:p>
            <a:r>
              <a:rPr lang="en-US" dirty="0" smtClean="0"/>
              <a:t>DSC – Dry Storage Canister</a:t>
            </a:r>
          </a:p>
          <a:p>
            <a:r>
              <a:rPr lang="en-US" dirty="0" smtClean="0"/>
              <a:t>ISF – Interim Storage Facility</a:t>
            </a:r>
            <a:endParaRPr lang="en-US" dirty="0"/>
          </a:p>
          <a:p>
            <a:r>
              <a:rPr lang="en-US" dirty="0" smtClean="0"/>
              <a:t>ISFSI – Independent Spent Fuel Storage Installation</a:t>
            </a:r>
          </a:p>
          <a:p>
            <a:r>
              <a:rPr lang="en-US" dirty="0" smtClean="0"/>
              <a:t>PWR – Pressurized Water Reactor</a:t>
            </a:r>
          </a:p>
          <a:p>
            <a:r>
              <a:rPr lang="en-US" dirty="0" smtClean="0"/>
              <a:t>SNF – Spent Nuclear Fuel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34400" y="63465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962818-D0BC-4B02-A56C-102FAEA574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76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63395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/>
              <a:t>Table of Contents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status of spent fuel storage across industry – what’s out there and what is industry likely to turn over to DOE?</a:t>
            </a:r>
          </a:p>
          <a:p>
            <a:r>
              <a:rPr lang="en-US" dirty="0" smtClean="0"/>
              <a:t>Near-term spent fuel management at operating reactor sites – will industry change to meet DOE needs as </a:t>
            </a:r>
            <a:r>
              <a:rPr lang="en-US" smtClean="0"/>
              <a:t>they develop?</a:t>
            </a:r>
            <a:endParaRPr lang="en-US" dirty="0" smtClean="0"/>
          </a:p>
          <a:p>
            <a:r>
              <a:rPr lang="en-US" dirty="0" smtClean="0"/>
              <a:t>When DOE performs – who’s likely to be on first and how might DOE make it work?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34400" y="63465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962818-D0BC-4B02-A56C-102FAEA57443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63395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/>
              <a:t>Status of Spent Fuel Storage (1)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3820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spent fuel located in dry storage systems at 15 retired units</a:t>
            </a:r>
          </a:p>
          <a:p>
            <a:pPr lvl="1"/>
            <a:r>
              <a:rPr lang="en-US" dirty="0" smtClean="0"/>
              <a:t>Big Rock Point, Haddam Neck, Maine Yankee </a:t>
            </a:r>
            <a:r>
              <a:rPr lang="en-US" dirty="0" err="1" smtClean="0"/>
              <a:t>Yankee</a:t>
            </a:r>
            <a:r>
              <a:rPr lang="en-US" dirty="0" smtClean="0"/>
              <a:t> Rowe, Rancho </a:t>
            </a:r>
            <a:r>
              <a:rPr lang="en-US" dirty="0" err="1" smtClean="0"/>
              <a:t>Seco</a:t>
            </a:r>
            <a:r>
              <a:rPr lang="en-US" dirty="0" smtClean="0"/>
              <a:t>, Trojan, Humboldt Bay, </a:t>
            </a:r>
            <a:r>
              <a:rPr lang="en-US" dirty="0" err="1" smtClean="0"/>
              <a:t>LaCrosse</a:t>
            </a:r>
            <a:r>
              <a:rPr lang="en-US" dirty="0" smtClean="0"/>
              <a:t>, Zion (2015), San </a:t>
            </a:r>
            <a:r>
              <a:rPr lang="en-US" dirty="0" err="1" smtClean="0"/>
              <a:t>Onofre</a:t>
            </a:r>
            <a:r>
              <a:rPr lang="en-US" dirty="0" smtClean="0"/>
              <a:t> (not official - 2019), Kewaunee (2020) and Crystal River 3 (2019)</a:t>
            </a:r>
          </a:p>
          <a:p>
            <a:r>
              <a:rPr lang="en-US" dirty="0" smtClean="0"/>
              <a:t>Fourteen of 15 units will not have operating spent fuel pools available after 2020</a:t>
            </a:r>
          </a:p>
          <a:p>
            <a:pPr lvl="1"/>
            <a:r>
              <a:rPr lang="en-US" dirty="0" smtClean="0"/>
              <a:t>Unable to execute repackaging operations at these ISFSIs once spent fuel moved to dry storage</a:t>
            </a:r>
          </a:p>
          <a:p>
            <a:pPr lvl="1"/>
            <a:r>
              <a:rPr lang="en-US" dirty="0" smtClean="0"/>
              <a:t>Crystal River 3 will maintain spent fuel pool in a recoverable configuration, if required later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34400" y="63465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962818-D0BC-4B02-A56C-102FAEA574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17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63395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/>
              <a:t>Status of Spent Fuel Storage (2)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Two additional retirements announced: Vermont </a:t>
            </a:r>
            <a:r>
              <a:rPr lang="en-US" dirty="0"/>
              <a:t>Yankee </a:t>
            </a:r>
            <a:r>
              <a:rPr lang="en-US" dirty="0" smtClean="0"/>
              <a:t>(2014) and Oyster Creek (2019)</a:t>
            </a:r>
            <a:endParaRPr lang="en-US" dirty="0"/>
          </a:p>
          <a:p>
            <a:r>
              <a:rPr lang="en-US" dirty="0" smtClean="0"/>
              <a:t>Currently 11 </a:t>
            </a:r>
            <a:r>
              <a:rPr lang="en-US" dirty="0"/>
              <a:t>dry storage systems with greater-than-Class C </a:t>
            </a:r>
            <a:r>
              <a:rPr lang="en-US" dirty="0" smtClean="0"/>
              <a:t>low-level </a:t>
            </a:r>
            <a:r>
              <a:rPr lang="en-US" dirty="0"/>
              <a:t>radioactive </a:t>
            </a:r>
            <a:r>
              <a:rPr lang="en-US" dirty="0" smtClean="0"/>
              <a:t>waste (excluding SONGS 2/3, Kewaunee, Crystal River and Zion)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34400" y="63465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962818-D0BC-4B02-A56C-102FAEA574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863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63395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/>
              <a:t>Status of Spent Fuel Storage (3)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Dry cask storage systems at operating sites</a:t>
            </a:r>
          </a:p>
          <a:p>
            <a:pPr lvl="1"/>
            <a:r>
              <a:rPr lang="en-US" dirty="0" smtClean="0"/>
              <a:t>1917 DSCs containing used fuel (as of 5/1/14)</a:t>
            </a:r>
          </a:p>
          <a:p>
            <a:pPr lvl="1"/>
            <a:r>
              <a:rPr lang="en-US" dirty="0" smtClean="0"/>
              <a:t>Estimated 2900 DSCs in 2020 [EPRI 2012]</a:t>
            </a:r>
          </a:p>
          <a:p>
            <a:pPr lvl="1"/>
            <a:r>
              <a:rPr lang="en-US" dirty="0" smtClean="0"/>
              <a:t>Almost all are “large” DSCs (24 or more PWR assemblies, 52 or more BWR assemblies), most likely to be transported large distances by rail</a:t>
            </a:r>
          </a:p>
          <a:p>
            <a:r>
              <a:rPr lang="en-US" dirty="0" smtClean="0"/>
              <a:t>EPRI estimates all currently operating plants will need dry cask storage by 2025 [EPRI 2012] 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34400" y="63465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962818-D0BC-4B02-A56C-102FAEA574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97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63395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/>
              <a:t>Near-Term Industry Practices (1)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4400" y="63465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962818-D0BC-4B02-A56C-102FAEA57443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4262497"/>
            <a:ext cx="7543800" cy="206210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 the absence of NRC regulatory or DOE program guidance, nuclear power plant operators will continue to load large dry cask storage systems.</a:t>
            </a:r>
            <a:endParaRPr lang="en-US" sz="3200" dirty="0"/>
          </a:p>
        </p:txBody>
      </p:sp>
      <p:pic>
        <p:nvPicPr>
          <p:cNvPr id="5" name="Picture 3" descr="P:\Other\Stoermer Stuff\Bill by HI-STOR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2133600" cy="2844800"/>
          </a:xfrm>
          <a:prstGeom prst="rect">
            <a:avLst/>
          </a:prstGeom>
          <a:noFill/>
          <a:ln w="31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:\Other\Stoermer Stuff\Dry Cast Storage\Crawler with HiStor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282981"/>
            <a:ext cx="2641935" cy="2857219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87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63395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/>
              <a:t>Near-Term Industry Practices (2)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Dose / safety considerations</a:t>
            </a:r>
          </a:p>
          <a:p>
            <a:pPr lvl="1"/>
            <a:r>
              <a:rPr lang="en-US" dirty="0" smtClean="0"/>
              <a:t>Minimize radiation exposure</a:t>
            </a:r>
          </a:p>
          <a:p>
            <a:pPr lvl="1"/>
            <a:r>
              <a:rPr lang="en-US" dirty="0" smtClean="0"/>
              <a:t>Reduce the number of heavy lifts</a:t>
            </a:r>
          </a:p>
          <a:p>
            <a:r>
              <a:rPr lang="en-US" dirty="0" smtClean="0"/>
              <a:t>Plant operations</a:t>
            </a:r>
          </a:p>
          <a:p>
            <a:pPr lvl="1"/>
            <a:r>
              <a:rPr lang="en-US" dirty="0" smtClean="0"/>
              <a:t>Minimize spent fuel pool overhead crane use</a:t>
            </a:r>
          </a:p>
          <a:p>
            <a:pPr lvl="1"/>
            <a:r>
              <a:rPr lang="en-US" dirty="0" smtClean="0"/>
              <a:t>Radiation protection and security requirements</a:t>
            </a:r>
          </a:p>
          <a:p>
            <a:r>
              <a:rPr lang="en-US" dirty="0" smtClean="0"/>
              <a:t>Cost considerations</a:t>
            </a:r>
          </a:p>
          <a:p>
            <a:pPr lvl="1"/>
            <a:r>
              <a:rPr lang="en-US" dirty="0" smtClean="0"/>
              <a:t>Additional support staffing</a:t>
            </a:r>
          </a:p>
          <a:p>
            <a:pPr lvl="1"/>
            <a:r>
              <a:rPr lang="en-US" dirty="0" smtClean="0"/>
              <a:t>Cask loading costs ($300k - $400k)</a:t>
            </a:r>
          </a:p>
          <a:p>
            <a:r>
              <a:rPr lang="en-US" dirty="0" smtClean="0"/>
              <a:t>Public Service and Public Utility Commissions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34400" y="63465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962818-D0BC-4B02-A56C-102FAEA574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46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163395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/>
              <a:t>Near-Term Industry Practices (3)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Given the Administration’s position on Yucca Mountain, industry executives have little confidence that DOE will be able to make real progress in the near-term</a:t>
            </a:r>
          </a:p>
          <a:p>
            <a:pPr lvl="1"/>
            <a:r>
              <a:rPr lang="en-US" dirty="0" smtClean="0"/>
              <a:t>Specifications for transportation requirements</a:t>
            </a:r>
          </a:p>
          <a:p>
            <a:pPr lvl="1"/>
            <a:r>
              <a:rPr lang="en-US" dirty="0" smtClean="0"/>
              <a:t>Specifications for storage systems compatible with DOE disposal facility</a:t>
            </a:r>
          </a:p>
          <a:p>
            <a:r>
              <a:rPr lang="en-US" dirty="0" smtClean="0"/>
              <a:t>When DOE begins acceptance of SNF, they will be faced with accepting currently-licensed large storage systems from industry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34400" y="634655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9962818-D0BC-4B02-A56C-102FAEA574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41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rple Segoe 4-3 template-template_April-17-2007">
  <a:themeElements>
    <a:clrScheme name="Purple Template-Template">
      <a:dk1>
        <a:srgbClr val="000000"/>
      </a:dk1>
      <a:lt1>
        <a:srgbClr val="FFFFFF"/>
      </a:lt1>
      <a:dk2>
        <a:srgbClr val="663474"/>
      </a:dk2>
      <a:lt2>
        <a:srgbClr val="DBB7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2681E6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6747C8-A33C-4F04-B7F1-0C74CD913C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(Blue and purple rays design)</Template>
  <TotalTime>1782</TotalTime>
  <Words>1084</Words>
  <Application>Microsoft Office PowerPoint</Application>
  <PresentationFormat>On-screen Show (4:3)</PresentationFormat>
  <Paragraphs>146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Wingdings</vt:lpstr>
      <vt:lpstr>Purple Segoe 4-3 template-template_April-17-2007</vt:lpstr>
      <vt:lpstr>White with Courier font for code slides</vt:lpstr>
      <vt:lpstr>What to Expect When Readying to Move Spent Nuclear Fuel from Commercial Nuclear Power Plants</vt:lpstr>
      <vt:lpstr>Acronyms</vt:lpstr>
      <vt:lpstr>Table of Contents</vt:lpstr>
      <vt:lpstr>Status of Spent Fuel Storage (1)</vt:lpstr>
      <vt:lpstr>Status of Spent Fuel Storage (2)</vt:lpstr>
      <vt:lpstr>Status of Spent Fuel Storage (3)</vt:lpstr>
      <vt:lpstr>Near-Term Industry Practices (1)</vt:lpstr>
      <vt:lpstr>Near-Term Industry Practices (2)</vt:lpstr>
      <vt:lpstr>Near-Term Industry Practices (3)</vt:lpstr>
      <vt:lpstr>What Does The Future Hold?</vt:lpstr>
      <vt:lpstr>BRC Recommendation &amp; DOE Response</vt:lpstr>
      <vt:lpstr>A Path Forward (1)</vt:lpstr>
      <vt:lpstr>A Path Forward (2)</vt:lpstr>
      <vt:lpstr>A Path Forward (3)</vt:lpstr>
      <vt:lpstr>Observations (1) </vt:lpstr>
      <vt:lpstr>Observations (2)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Adam Levin</dc:creator>
  <cp:keywords/>
  <cp:lastModifiedBy>Adam Levin</cp:lastModifiedBy>
  <cp:revision>191</cp:revision>
  <dcterms:created xsi:type="dcterms:W3CDTF">2013-06-21T01:13:01Z</dcterms:created>
  <dcterms:modified xsi:type="dcterms:W3CDTF">2014-05-15T13:49:49Z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TC102867189990</vt:lpwstr>
  </property>
</Properties>
</file>