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11"/>
  </p:notesMasterIdLst>
  <p:sldIdLst>
    <p:sldId id="259" r:id="rId3"/>
    <p:sldId id="266" r:id="rId4"/>
    <p:sldId id="260" r:id="rId5"/>
    <p:sldId id="261" r:id="rId6"/>
    <p:sldId id="262" r:id="rId7"/>
    <p:sldId id="264" r:id="rId8"/>
    <p:sldId id="263" r:id="rId9"/>
    <p:sldId id="265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993" autoAdjust="0"/>
  </p:normalViewPr>
  <p:slideViewPr>
    <p:cSldViewPr>
      <p:cViewPr varScale="1">
        <p:scale>
          <a:sx n="57" d="100"/>
          <a:sy n="57" d="100"/>
        </p:scale>
        <p:origin x="-146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A57D285-9DFA-40EE-84F4-4638EE307BB6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C8C5A53-C12E-4D98-BA62-A2D0C4CBD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4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document has been reviewed and is determined to be</a:t>
            </a:r>
          </a:p>
          <a:p>
            <a:r>
              <a:rPr lang="en-US" dirty="0"/>
              <a:t>APPROVED FOR PUBLIC RELEASE.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Name/Title:  </a:t>
            </a:r>
            <a:r>
              <a:rPr lang="en-US" u="sng" dirty="0"/>
              <a:t>Leesa Laymance / ORNL TIO</a:t>
            </a:r>
            <a:endParaRPr lang="en-US" dirty="0"/>
          </a:p>
          <a:p>
            <a:r>
              <a:rPr lang="en-US" dirty="0"/>
              <a:t>Date:  1/25/2016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5A53-C12E-4D98-BA62-A2D0C4CBD0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25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document has been reviewed and is determined to be</a:t>
            </a:r>
          </a:p>
          <a:p>
            <a:r>
              <a:rPr lang="en-US" dirty="0"/>
              <a:t>APPROVED FOR PUBLIC RELEASE.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Name/Title:  </a:t>
            </a:r>
            <a:r>
              <a:rPr lang="en-US" u="sng" dirty="0"/>
              <a:t>Leesa Laymance / ORNL TIO</a:t>
            </a:r>
            <a:endParaRPr lang="en-US" dirty="0"/>
          </a:p>
          <a:p>
            <a:r>
              <a:rPr lang="en-US" dirty="0"/>
              <a:t>Date:  1/25/2016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5A53-C12E-4D98-BA62-A2D0C4CBD0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06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document has been reviewed and is determined to be</a:t>
            </a:r>
          </a:p>
          <a:p>
            <a:r>
              <a:rPr lang="en-US" dirty="0"/>
              <a:t>APPROVED FOR PUBLIC RELEASE.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Name/Title:  </a:t>
            </a:r>
            <a:r>
              <a:rPr lang="en-US" u="sng" dirty="0"/>
              <a:t>Leesa Laymance / ORNL TIO</a:t>
            </a:r>
            <a:endParaRPr lang="en-US" dirty="0"/>
          </a:p>
          <a:p>
            <a:r>
              <a:rPr lang="en-US" dirty="0"/>
              <a:t>Date:  1/25/2016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5A53-C12E-4D98-BA62-A2D0C4CBD0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9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document has been reviewed and is determined to be</a:t>
            </a:r>
          </a:p>
          <a:p>
            <a:r>
              <a:rPr lang="en-US" dirty="0"/>
              <a:t>APPROVED FOR PUBLIC RELEASE.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Name/Title:  </a:t>
            </a:r>
            <a:r>
              <a:rPr lang="en-US" u="sng" dirty="0"/>
              <a:t>Leesa Laymance / ORNL TIO</a:t>
            </a:r>
            <a:endParaRPr lang="en-US" dirty="0"/>
          </a:p>
          <a:p>
            <a:r>
              <a:rPr lang="en-US" dirty="0"/>
              <a:t>Date:  1/25/2016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5A53-C12E-4D98-BA62-A2D0C4CBD0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07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document has been reviewed and is determined to be</a:t>
            </a:r>
          </a:p>
          <a:p>
            <a:r>
              <a:rPr lang="en-US" dirty="0"/>
              <a:t>APPROVED FOR PUBLIC RELEASE.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Name/Title:  </a:t>
            </a:r>
            <a:r>
              <a:rPr lang="en-US" u="sng" dirty="0"/>
              <a:t>Leesa Laymance / ORNL TIO</a:t>
            </a:r>
            <a:endParaRPr lang="en-US" dirty="0"/>
          </a:p>
          <a:p>
            <a:r>
              <a:rPr lang="en-US" dirty="0"/>
              <a:t>Date:  1/25/2016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5A53-C12E-4D98-BA62-A2D0C4CBD0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0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document has been reviewed and is determined to be</a:t>
            </a:r>
          </a:p>
          <a:p>
            <a:r>
              <a:rPr lang="en-US" dirty="0"/>
              <a:t>APPROVED FOR PUBLIC RELEASE.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Name/Title:  </a:t>
            </a:r>
            <a:r>
              <a:rPr lang="en-US" u="sng" dirty="0"/>
              <a:t>Leesa Laymance / ORNL TIO</a:t>
            </a:r>
            <a:endParaRPr lang="en-US" dirty="0"/>
          </a:p>
          <a:p>
            <a:r>
              <a:rPr lang="en-US" dirty="0"/>
              <a:t>Date:  1/25/2016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5A53-C12E-4D98-BA62-A2D0C4CBD0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50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document has been reviewed and is determined to be</a:t>
            </a:r>
          </a:p>
          <a:p>
            <a:r>
              <a:rPr lang="en-US" dirty="0"/>
              <a:t>APPROVED FOR PUBLIC RELEASE.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Name/Title:  </a:t>
            </a:r>
            <a:r>
              <a:rPr lang="en-US" u="sng" dirty="0"/>
              <a:t>Leesa Laymance / ORNL TIO</a:t>
            </a:r>
            <a:endParaRPr lang="en-US" dirty="0"/>
          </a:p>
          <a:p>
            <a:r>
              <a:rPr lang="en-US" dirty="0"/>
              <a:t>Date:  1/25/2016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5A53-C12E-4D98-BA62-A2D0C4CBD0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61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86" y="64"/>
            <a:ext cx="8839114" cy="66293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849" y="6272784"/>
            <a:ext cx="1329900" cy="320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" y="246888"/>
            <a:ext cx="4160172" cy="92648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224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33" y="660861"/>
            <a:ext cx="4484719" cy="45207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/>
          <a:stretch/>
        </p:blipFill>
        <p:spPr>
          <a:xfrm>
            <a:off x="5786057" y="-2184"/>
            <a:ext cx="3377288" cy="669608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5791200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8628678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46888"/>
            <a:ext cx="8631936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64264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46888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44752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270334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4752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0334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46888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791200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86" y="64"/>
            <a:ext cx="8839114" cy="66293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03" y="6272784"/>
            <a:ext cx="132990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46888"/>
            <a:ext cx="8628678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/>
          <a:stretch/>
        </p:blipFill>
        <p:spPr>
          <a:xfrm>
            <a:off x="5786057" y="-2184"/>
            <a:ext cx="3377288" cy="6696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" y="254995"/>
            <a:ext cx="4160172" cy="92648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224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33" y="660860"/>
            <a:ext cx="4626280" cy="46634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64264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87" y="25603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44752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270334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4752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0334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3860" y="244475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7" t="13722"/>
          <a:stretch/>
        </p:blipFill>
        <p:spPr>
          <a:xfrm>
            <a:off x="4067403" y="659263"/>
            <a:ext cx="5076597" cy="62059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03" y="6272784"/>
            <a:ext cx="132990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083728" y="1812022"/>
            <a:ext cx="4060272" cy="5045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3860" y="244475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ORNL</a:t>
            </a:r>
            <a:r>
              <a:rPr lang="en-US" sz="1000" baseline="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 Photos </a:t>
            </a:r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" y="246888"/>
            <a:ext cx="4465320" cy="2057615"/>
          </a:xfrm>
        </p:spPr>
        <p:txBody>
          <a:bodyPr/>
          <a:lstStyle/>
          <a:p>
            <a:r>
              <a:rPr lang="en-US" dirty="0" smtClean="0"/>
              <a:t>Oak Ridge National Laboratory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Response to DOE call for photos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971800"/>
            <a:ext cx="3255297" cy="757130"/>
          </a:xfrm>
        </p:spPr>
        <p:txBody>
          <a:bodyPr/>
          <a:lstStyle/>
          <a:p>
            <a:r>
              <a:rPr lang="en-US" dirty="0" smtClean="0"/>
              <a:t>January 25, 2016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5038332"/>
            <a:ext cx="373380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/>
              <a:t>APROVED FOR PUBLIC RELEASE</a:t>
            </a:r>
          </a:p>
        </p:txBody>
      </p:sp>
    </p:spTree>
    <p:extLst>
      <p:ext uri="{BB962C8B-B14F-4D97-AF65-F5344CB8AC3E}">
        <p14:creationId xmlns:p14="http://schemas.microsoft.com/office/powerpoint/2010/main" val="1836424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1143000"/>
            <a:ext cx="5029200" cy="129540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This document has been reviewed and is determined to be</a:t>
            </a:r>
          </a:p>
          <a:p>
            <a:r>
              <a:rPr lang="en-US" sz="1400" dirty="0">
                <a:solidFill>
                  <a:schemeClr val="tx1"/>
                </a:solidFill>
              </a:rPr>
              <a:t>APPROVED FOR PUBLIC RELEASE.</a:t>
            </a:r>
          </a:p>
          <a:p>
            <a:r>
              <a:rPr lang="en-US" sz="1400" dirty="0">
                <a:solidFill>
                  <a:schemeClr val="tx1"/>
                </a:solidFill>
              </a:rPr>
              <a:t> </a:t>
            </a:r>
          </a:p>
          <a:p>
            <a:r>
              <a:rPr lang="en-US" sz="1400" dirty="0">
                <a:solidFill>
                  <a:schemeClr val="tx1"/>
                </a:solidFill>
              </a:rPr>
              <a:t>Name/Title:  </a:t>
            </a:r>
            <a:r>
              <a:rPr lang="en-US" sz="1400" u="sng" dirty="0">
                <a:solidFill>
                  <a:schemeClr val="tx1"/>
                </a:solidFill>
              </a:rPr>
              <a:t>Leesa Laymance / ORNL TIO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Date:  1/25/2016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3657600"/>
            <a:ext cx="76200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Please use the following credit line for all photos</a:t>
            </a:r>
          </a:p>
          <a:p>
            <a:pPr algn="ctr">
              <a:lnSpc>
                <a:spcPct val="90000"/>
              </a:lnSpc>
            </a:pPr>
            <a:endParaRPr lang="en-US" dirty="0"/>
          </a:p>
          <a:p>
            <a:pPr algn="ctr">
              <a:lnSpc>
                <a:spcPct val="90000"/>
              </a:lnSpc>
            </a:pPr>
            <a:r>
              <a:rPr lang="en-US" dirty="0" smtClean="0"/>
              <a:t>“Courtesy </a:t>
            </a:r>
            <a:r>
              <a:rPr lang="en-US" dirty="0"/>
              <a:t>of Oak Ridge National Laboratory, U.S. Dept. of Energy.”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2496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46888"/>
            <a:ext cx="8628678" cy="487954"/>
          </a:xfrm>
        </p:spPr>
        <p:txBody>
          <a:bodyPr/>
          <a:lstStyle/>
          <a:p>
            <a:r>
              <a:rPr lang="en-US" dirty="0"/>
              <a:t>Transuranic Waste Packaging Center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66800"/>
            <a:ext cx="6248400" cy="41500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5900" y="5334000"/>
            <a:ext cx="60198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1600">
                <a:latin typeface="Arial Narrow" panose="020B0606020202030204" pitchFamily="34" charset="0"/>
              </a:defRPr>
            </a:lvl1pPr>
          </a:lstStyle>
          <a:p>
            <a:pPr algn="l"/>
            <a:r>
              <a:rPr lang="en-US" dirty="0"/>
              <a:t>Loading of a TRUPACT II Type B transportation package being prepared to ship Oak Ridge Contact Handled (CH) transuranic waste to the Waste Isolation Pilot Plant (WIPP) for disposal.</a:t>
            </a:r>
          </a:p>
        </p:txBody>
      </p:sp>
    </p:spTree>
    <p:extLst>
      <p:ext uri="{BB962C8B-B14F-4D97-AF65-F5344CB8AC3E}">
        <p14:creationId xmlns:p14="http://schemas.microsoft.com/office/powerpoint/2010/main" val="1450113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Transuranic Waste Packaging Center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762000"/>
            <a:ext cx="6248400" cy="4686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5562600"/>
            <a:ext cx="67056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160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Loaded RH-72B Type B transportation package being prepared to ship Oak Ridge Remote Handled (RH) transuranic waste to the Waste Isolation Pilot Plant (WIPP) for disposal.</a:t>
            </a:r>
          </a:p>
        </p:txBody>
      </p:sp>
    </p:spTree>
    <p:extLst>
      <p:ext uri="{BB962C8B-B14F-4D97-AF65-F5344CB8AC3E}">
        <p14:creationId xmlns:p14="http://schemas.microsoft.com/office/powerpoint/2010/main" val="3851815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Irradiated Fuel Examination Laboratory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63" y="838200"/>
            <a:ext cx="3400425" cy="2266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3105150"/>
            <a:ext cx="377075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latin typeface="Arial Narrow" panose="020B0606020202030204" pitchFamily="34" charset="0"/>
              </a:rPr>
              <a:t>Exterior photo of ORNL’s Irradiated Fuel Examination Laboratory (2009-P02111)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24656"/>
            <a:ext cx="3694553" cy="2527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911" y="904874"/>
            <a:ext cx="3030009" cy="38957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5274" y="6233448"/>
            <a:ext cx="450532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160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Photo of manipulators inside hot cell ORNL’s Irradiated Fuel Examination </a:t>
            </a:r>
            <a:r>
              <a:rPr lang="en-US" dirty="0" smtClean="0"/>
              <a:t>Laboratory (2014-P05908)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5004722"/>
            <a:ext cx="32766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latin typeface="Arial Narrow" panose="020B0606020202030204" pitchFamily="34" charset="0"/>
              </a:rPr>
              <a:t>Hot cells inside the Irradiated Fuel Examination Laboratory (2014-P05913)</a:t>
            </a:r>
          </a:p>
        </p:txBody>
      </p:sp>
    </p:spTree>
    <p:extLst>
      <p:ext uri="{BB962C8B-B14F-4D97-AF65-F5344CB8AC3E}">
        <p14:creationId xmlns:p14="http://schemas.microsoft.com/office/powerpoint/2010/main" val="1820056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Spent fuel storage cask movement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066800"/>
            <a:ext cx="3244850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38400"/>
            <a:ext cx="4303971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24400" y="1066800"/>
            <a:ext cx="35052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latin typeface="Arial Narrow" panose="020B0606020202030204" pitchFamily="34" charset="0"/>
              </a:rPr>
              <a:t>Transferring the cask into the ORNL Irradiated Fuel Examination Laboratory for post-irradiation experiments of the spent fuel rods, related to irradiation and aging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0034" y="6356350"/>
            <a:ext cx="25146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latin typeface="Arial Narrow" panose="020B0606020202030204" pitchFamily="34" charset="0"/>
              </a:rPr>
              <a:t>(2016-P00287)</a:t>
            </a:r>
            <a:endParaRPr lang="en-US" sz="1600" dirty="0" smtClean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7862" y="5629275"/>
            <a:ext cx="25146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latin typeface="Arial Narrow" panose="020B0606020202030204" pitchFamily="34" charset="0"/>
              </a:rPr>
              <a:t>(2016-P00289)</a:t>
            </a:r>
            <a:endParaRPr lang="en-US" sz="16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641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Spent fuel storage cask movement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066800"/>
            <a:ext cx="4681252" cy="2641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810000"/>
            <a:ext cx="4562474" cy="250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1" y="1600200"/>
            <a:ext cx="32004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latin typeface="Arial Narrow" panose="020B0606020202030204" pitchFamily="34" charset="0"/>
              </a:rPr>
              <a:t>Transferring the cask into the Irradiated Fuel Examination Laboratory for post-irradiation experiments of the spent fuel rods, related to irradiation and aging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94088" y="3810000"/>
            <a:ext cx="25146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latin typeface="Arial Narrow" panose="020B0606020202030204" pitchFamily="34" charset="0"/>
              </a:rPr>
              <a:t>(2016-P00292)</a:t>
            </a:r>
            <a:endParaRPr lang="en-US" sz="1600" dirty="0" smtClean="0"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6312972"/>
            <a:ext cx="25146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latin typeface="Arial Narrow" panose="020B0606020202030204" pitchFamily="34" charset="0"/>
              </a:rPr>
              <a:t>(2016-P00293)</a:t>
            </a:r>
            <a:endParaRPr lang="en-US" sz="16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801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Waste Storage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14400"/>
            <a:ext cx="6705600" cy="447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5467984"/>
            <a:ext cx="60960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latin typeface="Arial Narrow" panose="020B0606020202030204" pitchFamily="34" charset="0"/>
              </a:rPr>
              <a:t>Bethel Valley Waste Collection Tanks at ORNL (2010-P05548)</a:t>
            </a:r>
          </a:p>
        </p:txBody>
      </p:sp>
    </p:spTree>
    <p:extLst>
      <p:ext uri="{BB962C8B-B14F-4D97-AF65-F5344CB8AC3E}">
        <p14:creationId xmlns:p14="http://schemas.microsoft.com/office/powerpoint/2010/main" val="269398432"/>
      </p:ext>
    </p:extLst>
  </p:cSld>
  <p:clrMapOvr>
    <a:masterClrMapping/>
  </p:clrMapOvr>
</p:sld>
</file>

<file path=ppt/theme/theme1.xml><?xml version="1.0" encoding="utf-8"?>
<a:theme xmlns:a="http://schemas.openxmlformats.org/drawingml/2006/main" name="NSED-Theme1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Presentations (Standard Screen)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NSED-Theme1</Template>
  <TotalTime>467</TotalTime>
  <Words>357</Words>
  <Application>Microsoft Office PowerPoint</Application>
  <PresentationFormat>On-screen Show (4:3)</PresentationFormat>
  <Paragraphs>71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NSED-Theme1</vt:lpstr>
      <vt:lpstr>Presentations (Standard Screen)</vt:lpstr>
      <vt:lpstr>Oak Ridge National Laboratory   Response to DOE call for photos</vt:lpstr>
      <vt:lpstr>PowerPoint Presentation</vt:lpstr>
      <vt:lpstr>Transuranic Waste Packaging Center </vt:lpstr>
      <vt:lpstr>Transuranic Waste Packaging Center </vt:lpstr>
      <vt:lpstr>Irradiated Fuel Examination Laboratory</vt:lpstr>
      <vt:lpstr>Spent fuel storage cask movement</vt:lpstr>
      <vt:lpstr>Spent fuel storage cask movement</vt:lpstr>
      <vt:lpstr>Waste Storage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zyh</dc:creator>
  <cp:lastModifiedBy>zyh</cp:lastModifiedBy>
  <cp:revision>9</cp:revision>
  <cp:lastPrinted>2016-02-01T13:50:09Z</cp:lastPrinted>
  <dcterms:created xsi:type="dcterms:W3CDTF">2016-01-22T15:04:01Z</dcterms:created>
  <dcterms:modified xsi:type="dcterms:W3CDTF">2016-02-01T13:57:11Z</dcterms:modified>
</cp:coreProperties>
</file>