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15" r:id="rId1"/>
  </p:sldMasterIdLst>
  <p:notesMasterIdLst>
    <p:notesMasterId r:id="rId22"/>
  </p:notesMasterIdLst>
  <p:handoutMasterIdLst>
    <p:handoutMasterId r:id="rId23"/>
  </p:handoutMasterIdLst>
  <p:sldIdLst>
    <p:sldId id="256" r:id="rId2"/>
    <p:sldId id="286" r:id="rId3"/>
    <p:sldId id="263" r:id="rId4"/>
    <p:sldId id="277" r:id="rId5"/>
    <p:sldId id="274" r:id="rId6"/>
    <p:sldId id="267" r:id="rId7"/>
    <p:sldId id="278" r:id="rId8"/>
    <p:sldId id="268" r:id="rId9"/>
    <p:sldId id="282" r:id="rId10"/>
    <p:sldId id="283" r:id="rId11"/>
    <p:sldId id="269" r:id="rId12"/>
    <p:sldId id="279" r:id="rId13"/>
    <p:sldId id="281" r:id="rId14"/>
    <p:sldId id="280" r:id="rId15"/>
    <p:sldId id="285" r:id="rId16"/>
    <p:sldId id="272" r:id="rId17"/>
    <p:sldId id="284" r:id="rId18"/>
    <p:sldId id="276" r:id="rId19"/>
    <p:sldId id="273" r:id="rId20"/>
    <p:sldId id="265" r:id="rId21"/>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6C3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100" d="100"/>
          <a:sy n="100" d="100"/>
        </p:scale>
        <p:origin x="-1224" y="-168"/>
      </p:cViewPr>
      <p:guideLst>
        <p:guide orient="horz" pos="144"/>
        <p:guide orient="horz" pos="4176"/>
        <p:guide pos="3120"/>
        <p:guide pos="5657"/>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2603" cy="465615"/>
          </a:xfrm>
          <a:prstGeom prst="rect">
            <a:avLst/>
          </a:prstGeom>
        </p:spPr>
        <p:txBody>
          <a:bodyPr vert="horz" lIns="91541" tIns="45770" rIns="91541" bIns="45770" rtlCol="0"/>
          <a:lstStyle>
            <a:lvl1pPr algn="l">
              <a:defRPr sz="1200"/>
            </a:lvl1pPr>
          </a:lstStyle>
          <a:p>
            <a:endParaRPr lang="en-US" dirty="0"/>
          </a:p>
        </p:txBody>
      </p:sp>
      <p:sp>
        <p:nvSpPr>
          <p:cNvPr id="3" name="Date Placeholder 2"/>
          <p:cNvSpPr>
            <a:spLocks noGrp="1"/>
          </p:cNvSpPr>
          <p:nvPr>
            <p:ph type="dt" sz="quarter" idx="1"/>
          </p:nvPr>
        </p:nvSpPr>
        <p:spPr>
          <a:xfrm>
            <a:off x="3975733" y="0"/>
            <a:ext cx="3042603" cy="465615"/>
          </a:xfrm>
          <a:prstGeom prst="rect">
            <a:avLst/>
          </a:prstGeom>
        </p:spPr>
        <p:txBody>
          <a:bodyPr vert="horz" lIns="91541" tIns="45770" rIns="91541" bIns="45770" rtlCol="0"/>
          <a:lstStyle>
            <a:lvl1pPr algn="r">
              <a:defRPr sz="1200"/>
            </a:lvl1pPr>
          </a:lstStyle>
          <a:p>
            <a:fld id="{D8D8DCC0-DCF5-4489-B9F6-C90CCA649A14}" type="datetimeFigureOut">
              <a:rPr lang="en-US" smtClean="0"/>
              <a:pPr/>
              <a:t>11/30/2011</a:t>
            </a:fld>
            <a:endParaRPr lang="en-US" dirty="0"/>
          </a:p>
        </p:txBody>
      </p:sp>
      <p:sp>
        <p:nvSpPr>
          <p:cNvPr id="4" name="Footer Placeholder 3"/>
          <p:cNvSpPr>
            <a:spLocks noGrp="1"/>
          </p:cNvSpPr>
          <p:nvPr>
            <p:ph type="ftr" sz="quarter" idx="2"/>
          </p:nvPr>
        </p:nvSpPr>
        <p:spPr>
          <a:xfrm>
            <a:off x="1" y="8838722"/>
            <a:ext cx="3042603" cy="465615"/>
          </a:xfrm>
          <a:prstGeom prst="rect">
            <a:avLst/>
          </a:prstGeom>
        </p:spPr>
        <p:txBody>
          <a:bodyPr vert="horz" lIns="91541" tIns="45770" rIns="91541" bIns="457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5733" y="8838722"/>
            <a:ext cx="3042603" cy="465615"/>
          </a:xfrm>
          <a:prstGeom prst="rect">
            <a:avLst/>
          </a:prstGeom>
        </p:spPr>
        <p:txBody>
          <a:bodyPr vert="horz" lIns="91541" tIns="45770" rIns="91541" bIns="45770" rtlCol="0" anchor="b"/>
          <a:lstStyle>
            <a:lvl1pPr algn="r">
              <a:defRPr sz="1200"/>
            </a:lvl1pPr>
          </a:lstStyle>
          <a:p>
            <a:fld id="{AF8914F7-0D2B-4EB6-A551-A8572643868D}" type="slidenum">
              <a:rPr lang="en-US" smtClean="0"/>
              <a:pPr/>
              <a:t>‹#›</a:t>
            </a:fld>
            <a:endParaRPr lang="en-US" dirty="0"/>
          </a:p>
        </p:txBody>
      </p:sp>
    </p:spTree>
    <p:extLst>
      <p:ext uri="{BB962C8B-B14F-4D97-AF65-F5344CB8AC3E}">
        <p14:creationId xmlns="" xmlns:p14="http://schemas.microsoft.com/office/powerpoint/2010/main" val="88878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2603" cy="465615"/>
          </a:xfrm>
          <a:prstGeom prst="rect">
            <a:avLst/>
          </a:prstGeom>
        </p:spPr>
        <p:txBody>
          <a:bodyPr vert="horz" lIns="91541" tIns="45770" rIns="91541" bIns="45770" rtlCol="0"/>
          <a:lstStyle>
            <a:lvl1pPr algn="l">
              <a:defRPr sz="1200"/>
            </a:lvl1pPr>
          </a:lstStyle>
          <a:p>
            <a:endParaRPr lang="en-US" dirty="0"/>
          </a:p>
        </p:txBody>
      </p:sp>
      <p:sp>
        <p:nvSpPr>
          <p:cNvPr id="3" name="Date Placeholder 2"/>
          <p:cNvSpPr>
            <a:spLocks noGrp="1"/>
          </p:cNvSpPr>
          <p:nvPr>
            <p:ph type="dt" idx="1"/>
          </p:nvPr>
        </p:nvSpPr>
        <p:spPr>
          <a:xfrm>
            <a:off x="3975733" y="0"/>
            <a:ext cx="3042603" cy="465615"/>
          </a:xfrm>
          <a:prstGeom prst="rect">
            <a:avLst/>
          </a:prstGeom>
        </p:spPr>
        <p:txBody>
          <a:bodyPr vert="horz" lIns="91541" tIns="45770" rIns="91541" bIns="45770" rtlCol="0"/>
          <a:lstStyle>
            <a:lvl1pPr algn="r">
              <a:defRPr sz="1200"/>
            </a:lvl1pPr>
          </a:lstStyle>
          <a:p>
            <a:fld id="{E6BE2B68-31E4-4C87-8F1C-D4B328141DFE}" type="datetimeFigureOut">
              <a:rPr lang="en-US" smtClean="0"/>
              <a:pPr/>
              <a:t>11/30/2011</a:t>
            </a:fld>
            <a:endParaRPr lang="en-US" dirty="0"/>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1541" tIns="45770" rIns="91541" bIns="45770" rtlCol="0" anchor="ctr"/>
          <a:lstStyle/>
          <a:p>
            <a:endParaRPr lang="en-US" dirty="0"/>
          </a:p>
        </p:txBody>
      </p:sp>
      <p:sp>
        <p:nvSpPr>
          <p:cNvPr id="5" name="Notes Placeholder 4"/>
          <p:cNvSpPr>
            <a:spLocks noGrp="1"/>
          </p:cNvSpPr>
          <p:nvPr>
            <p:ph type="body" sz="quarter" idx="3"/>
          </p:nvPr>
        </p:nvSpPr>
        <p:spPr>
          <a:xfrm>
            <a:off x="702629" y="4420950"/>
            <a:ext cx="5614668" cy="4187349"/>
          </a:xfrm>
          <a:prstGeom prst="rect">
            <a:avLst/>
          </a:prstGeom>
        </p:spPr>
        <p:txBody>
          <a:bodyPr vert="horz" lIns="91541" tIns="45770" rIns="91541" bIns="4577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8722"/>
            <a:ext cx="3042603" cy="465615"/>
          </a:xfrm>
          <a:prstGeom prst="rect">
            <a:avLst/>
          </a:prstGeom>
        </p:spPr>
        <p:txBody>
          <a:bodyPr vert="horz" lIns="91541" tIns="45770" rIns="91541" bIns="457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5733" y="8838722"/>
            <a:ext cx="3042603" cy="465615"/>
          </a:xfrm>
          <a:prstGeom prst="rect">
            <a:avLst/>
          </a:prstGeom>
        </p:spPr>
        <p:txBody>
          <a:bodyPr vert="horz" lIns="91541" tIns="45770" rIns="91541" bIns="45770" rtlCol="0" anchor="b"/>
          <a:lstStyle>
            <a:lvl1pPr algn="r">
              <a:defRPr sz="1200"/>
            </a:lvl1pPr>
          </a:lstStyle>
          <a:p>
            <a:fld id="{BD673619-BE6C-4654-8B61-6729BC0400C7}" type="slidenum">
              <a:rPr lang="en-US" smtClean="0"/>
              <a:pPr/>
              <a:t>‹#›</a:t>
            </a:fld>
            <a:endParaRPr lang="en-US" dirty="0"/>
          </a:p>
        </p:txBody>
      </p:sp>
    </p:spTree>
    <p:extLst>
      <p:ext uri="{BB962C8B-B14F-4D97-AF65-F5344CB8AC3E}">
        <p14:creationId xmlns="" xmlns:p14="http://schemas.microsoft.com/office/powerpoint/2010/main" val="2510731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Indicate this is PWR concept, but BWR one would be available</a:t>
            </a:r>
            <a:r>
              <a:rPr lang="en-US" baseline="0" dirty="0" smtClean="0"/>
              <a:t> also (need some calculations to vet the design)</a:t>
            </a:r>
            <a:endParaRPr lang="en-US" dirty="0"/>
          </a:p>
        </p:txBody>
      </p:sp>
      <p:sp>
        <p:nvSpPr>
          <p:cNvPr id="4" name="Slide Number Placeholder 3"/>
          <p:cNvSpPr>
            <a:spLocks noGrp="1"/>
          </p:cNvSpPr>
          <p:nvPr>
            <p:ph type="sldNum" sz="quarter" idx="10"/>
          </p:nvPr>
        </p:nvSpPr>
        <p:spPr/>
        <p:txBody>
          <a:bodyPr/>
          <a:lstStyle/>
          <a:p>
            <a:fld id="{1294D2D1-6163-4494-9FAF-4E944828C4D5}" type="slidenum">
              <a:rPr lang="en-US" smtClean="0"/>
              <a:pPr/>
              <a:t>10</a:t>
            </a:fld>
            <a:endParaRPr lang="en-US"/>
          </a:p>
        </p:txBody>
      </p:sp>
    </p:spTree>
    <p:extLst>
      <p:ext uri="{BB962C8B-B14F-4D97-AF65-F5344CB8AC3E}">
        <p14:creationId xmlns="" xmlns:p14="http://schemas.microsoft.com/office/powerpoint/2010/main" val="2441171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5610225" y="0"/>
            <a:ext cx="26988" cy="6858000"/>
          </a:xfrm>
          <a:prstGeom prst="rect">
            <a:avLst/>
          </a:prstGeom>
          <a:solidFill>
            <a:schemeClr val="tx2"/>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cs typeface="Arial" pitchFamily="34" charset="0"/>
            </a:endParaRPr>
          </a:p>
        </p:txBody>
      </p:sp>
      <p:sp>
        <p:nvSpPr>
          <p:cNvPr id="2" name="Title 1"/>
          <p:cNvSpPr>
            <a:spLocks noGrp="1"/>
          </p:cNvSpPr>
          <p:nvPr>
            <p:ph type="ctrTitle"/>
          </p:nvPr>
        </p:nvSpPr>
        <p:spPr>
          <a:xfrm>
            <a:off x="117378" y="1085334"/>
            <a:ext cx="4454622" cy="877163"/>
          </a:xfrm>
        </p:spPr>
        <p:txBody>
          <a:bodyPr wrap="square">
            <a:spAutoFit/>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7378" y="2667000"/>
            <a:ext cx="4170536" cy="424732"/>
          </a:xfrm>
        </p:spPr>
        <p:txBody>
          <a:bodyPr wrap="square">
            <a:sp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New_DOE_Logo_Color_042808.png"/>
          <p:cNvPicPr>
            <a:picLocks noChangeAspect="1"/>
          </p:cNvPicPr>
          <p:nvPr userDrawn="1"/>
        </p:nvPicPr>
        <p:blipFill>
          <a:blip r:embed="rId2" cstate="print"/>
          <a:srcRect/>
          <a:stretch>
            <a:fillRect/>
          </a:stretch>
        </p:blipFill>
        <p:spPr bwMode="auto">
          <a:xfrm>
            <a:off x="228600" y="6238875"/>
            <a:ext cx="1743075" cy="438150"/>
          </a:xfrm>
          <a:prstGeom prst="rect">
            <a:avLst/>
          </a:prstGeom>
          <a:noFill/>
          <a:ln w="9525">
            <a:noFill/>
            <a:miter lim="800000"/>
            <a:headEnd/>
            <a:tailEnd/>
          </a:ln>
        </p:spPr>
      </p:pic>
      <p:pic>
        <p:nvPicPr>
          <p:cNvPr id="7" name="Picture 6" descr="ORNL_managed by.png"/>
          <p:cNvPicPr>
            <a:picLocks noChangeAspect="1"/>
          </p:cNvPicPr>
          <p:nvPr userDrawn="1"/>
        </p:nvPicPr>
        <p:blipFill>
          <a:blip r:embed="rId3" cstate="print"/>
          <a:stretch>
            <a:fillRect/>
          </a:stretch>
        </p:blipFill>
        <p:spPr>
          <a:xfrm>
            <a:off x="5647038" y="6201688"/>
            <a:ext cx="3505200" cy="452426"/>
          </a:xfrm>
          <a:prstGeom prst="rect">
            <a:avLst/>
          </a:prstGeom>
        </p:spPr>
      </p:pic>
      <p:pic>
        <p:nvPicPr>
          <p:cNvPr id="11" name="Picture 10" descr="template graphic_090l.png"/>
          <p:cNvPicPr>
            <a:picLocks noChangeAspect="1"/>
          </p:cNvPicPr>
          <p:nvPr userDrawn="1"/>
        </p:nvPicPr>
        <p:blipFill>
          <a:blip r:embed="rId4" cstate="print"/>
          <a:stretch>
            <a:fillRect/>
          </a:stretch>
        </p:blipFill>
        <p:spPr>
          <a:xfrm>
            <a:off x="4734314" y="1233948"/>
            <a:ext cx="4292392" cy="422452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204" y="177114"/>
            <a:ext cx="8229600" cy="484748"/>
          </a:xfrm>
          <a:prstGeom prst="rect">
            <a:avLst/>
          </a:prstGeom>
        </p:spPr>
        <p:txBody>
          <a:bodyPr vert="horz" lIns="91440" tIns="45720" rIns="9144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111204" y="1344823"/>
            <a:ext cx="8229600" cy="2024144"/>
          </a:xfrm>
          <a:prstGeom prst="rect">
            <a:avLst/>
          </a:prstGeom>
        </p:spPr>
        <p:txBody>
          <a:bodyPr vert="horz" lIns="91440" tIns="45720" rIns="91440" bIns="4572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6"/>
          <p:cNvSpPr>
            <a:spLocks noChangeArrowheads="1"/>
          </p:cNvSpPr>
          <p:nvPr/>
        </p:nvSpPr>
        <p:spPr bwMode="auto">
          <a:xfrm flipH="1">
            <a:off x="228600" y="6402858"/>
            <a:ext cx="2819400" cy="304800"/>
          </a:xfrm>
          <a:prstGeom prst="rect">
            <a:avLst/>
          </a:prstGeom>
          <a:noFill/>
          <a:ln w="9525">
            <a:noFill/>
            <a:miter lim="800000"/>
            <a:headEnd/>
            <a:tailEnd/>
          </a:ln>
          <a:effectLst/>
        </p:spPr>
        <p:txBody>
          <a:bodyPr lIns="0" tIns="0" rIns="0" bIns="0"/>
          <a:lstStyle/>
          <a:p>
            <a:pPr algn="l" defTabSz="173038" eaLnBrk="1" hangingPunct="1">
              <a:lnSpc>
                <a:spcPct val="90000"/>
              </a:lnSpc>
              <a:tabLst>
                <a:tab pos="230188" algn="l"/>
              </a:tabLst>
              <a:defRPr/>
            </a:pPr>
            <a:fld id="{5090E27C-CA13-484A-97F4-0144A35C19E2}" type="slidenum">
              <a:rPr lang="en-US" sz="900" b="0" smtClean="0">
                <a:solidFill>
                  <a:schemeClr val="bg1">
                    <a:lumMod val="75000"/>
                  </a:schemeClr>
                </a:solidFill>
                <a:latin typeface="Times New Roman" pitchFamily="18" charset="0"/>
                <a:cs typeface="Times New Roman" pitchFamily="18" charset="0"/>
              </a:rPr>
              <a:pPr algn="l" defTabSz="173038" eaLnBrk="1" hangingPunct="1">
                <a:lnSpc>
                  <a:spcPct val="90000"/>
                </a:lnSpc>
                <a:tabLst>
                  <a:tab pos="230188" algn="l"/>
                </a:tabLst>
                <a:defRPr/>
              </a:pPr>
              <a:t>‹#›</a:t>
            </a:fld>
            <a:r>
              <a:rPr lang="en-US" sz="900" b="0" dirty="0" smtClean="0">
                <a:solidFill>
                  <a:schemeClr val="bg1">
                    <a:lumMod val="75000"/>
                  </a:schemeClr>
                </a:solidFill>
                <a:latin typeface="Times New Roman" pitchFamily="18" charset="0"/>
                <a:cs typeface="Times New Roman" pitchFamily="18" charset="0"/>
              </a:rPr>
              <a:t>	Managed by UT-Battelle</a:t>
            </a:r>
            <a:br>
              <a:rPr lang="en-US" sz="900" b="0" dirty="0" smtClean="0">
                <a:solidFill>
                  <a:schemeClr val="bg1">
                    <a:lumMod val="75000"/>
                  </a:schemeClr>
                </a:solidFill>
                <a:latin typeface="Times New Roman" pitchFamily="18" charset="0"/>
                <a:cs typeface="Times New Roman" pitchFamily="18" charset="0"/>
              </a:rPr>
            </a:br>
            <a:r>
              <a:rPr lang="en-US" sz="900" b="0" dirty="0" smtClean="0">
                <a:solidFill>
                  <a:schemeClr val="bg1">
                    <a:lumMod val="75000"/>
                  </a:schemeClr>
                </a:solidFill>
                <a:latin typeface="Times New Roman" pitchFamily="18" charset="0"/>
                <a:cs typeface="Times New Roman" pitchFamily="18" charset="0"/>
              </a:rPr>
              <a:t>	for the U.S. Department of Energy</a:t>
            </a:r>
            <a:endParaRPr lang="en-US" sz="900" b="0" dirty="0">
              <a:solidFill>
                <a:schemeClr val="bg1">
                  <a:lumMod val="75000"/>
                </a:schemeClr>
              </a:solidFill>
              <a:latin typeface="Times New Roman" pitchFamily="18" charset="0"/>
              <a:cs typeface="Times New Roman" pitchFamily="18" charset="0"/>
            </a:endParaRPr>
          </a:p>
        </p:txBody>
      </p:sp>
      <p:pic>
        <p:nvPicPr>
          <p:cNvPr id="6" name="Content Placeholder 10" descr="ORNL emboss_2.png"/>
          <p:cNvPicPr>
            <a:picLocks noChangeAspect="1"/>
          </p:cNvPicPr>
          <p:nvPr userDrawn="1"/>
        </p:nvPicPr>
        <p:blipFill>
          <a:blip r:embed="rId8" cstate="print"/>
          <a:srcRect/>
          <a:stretch>
            <a:fillRect/>
          </a:stretch>
        </p:blipFill>
        <p:spPr bwMode="auto">
          <a:xfrm>
            <a:off x="8077200" y="6216650"/>
            <a:ext cx="890588" cy="457200"/>
          </a:xfrm>
          <a:prstGeom prst="rect">
            <a:avLst/>
          </a:prstGeom>
          <a:noFill/>
          <a:ln w="9525">
            <a:noFill/>
            <a:miter lim="800000"/>
            <a:headEnd/>
            <a:tailEnd/>
          </a:ln>
        </p:spPr>
      </p:pic>
      <p:sp>
        <p:nvSpPr>
          <p:cNvPr id="7" name="Rectangle 256"/>
          <p:cNvSpPr txBox="1">
            <a:spLocks noChangeArrowheads="1"/>
          </p:cNvSpPr>
          <p:nvPr userDrawn="1"/>
        </p:nvSpPr>
        <p:spPr>
          <a:xfrm>
            <a:off x="3124200" y="6476464"/>
            <a:ext cx="2895600" cy="182562"/>
          </a:xfrm>
          <a:prstGeom prst="rect">
            <a:avLst/>
          </a:prstGeom>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smtClean="0">
                <a:ln>
                  <a:noFill/>
                </a:ln>
                <a:solidFill>
                  <a:schemeClr val="bg1">
                    <a:lumMod val="75000"/>
                  </a:schemeClr>
                </a:solidFill>
                <a:effectLst/>
                <a:uLnTx/>
                <a:uFillTx/>
                <a:latin typeface="Times New Roman" pitchFamily="18" charset="0"/>
                <a:ea typeface="+mn-ea"/>
                <a:cs typeface="Times New Roman" pitchFamily="18" charset="0"/>
              </a:rPr>
              <a:t>Presentation_name</a:t>
            </a:r>
            <a:endParaRPr kumimoji="0" lang="en-US" sz="900" b="0" i="0" u="none" strike="noStrike" kern="1200" cap="none" spc="0" normalizeH="0" baseline="0" noProof="0" dirty="0">
              <a:ln>
                <a:noFill/>
              </a:ln>
              <a:solidFill>
                <a:schemeClr val="bg1">
                  <a:lumMod val="75000"/>
                </a:schemeClr>
              </a:solidFill>
              <a:effectLst/>
              <a:uLnTx/>
              <a:uFillTx/>
              <a:latin typeface="Times New Roman" pitchFamily="18" charset="0"/>
              <a:ea typeface="+mn-ea"/>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9" r:id="rId3"/>
    <p:sldLayoutId id="2147483920" r:id="rId4"/>
    <p:sldLayoutId id="2147483921" r:id="rId5"/>
    <p:sldLayoutId id="2147483853" r:id="rId6"/>
  </p:sldLayoutIdLst>
  <p:hf hdr="0" ftr="0" dt="0"/>
  <p:txStyles>
    <p:titleStyle>
      <a:lvl1pPr algn="l" defTabSz="914400" rtl="0" eaLnBrk="1" latinLnBrk="0" hangingPunct="1">
        <a:lnSpc>
          <a:spcPct val="85000"/>
        </a:lnSpc>
        <a:spcBef>
          <a:spcPct val="0"/>
        </a:spcBef>
        <a:buNone/>
        <a:defRPr sz="3000" kern="1200">
          <a:solidFill>
            <a:srgbClr val="006C3A"/>
          </a:solidFill>
          <a:latin typeface="Arial Black" pitchFamily="34" charset="0"/>
          <a:ea typeface="+mj-ea"/>
          <a:cs typeface="+mj-cs"/>
        </a:defRPr>
      </a:lvl1pPr>
    </p:titleStyle>
    <p:bodyStyle>
      <a:lvl1pPr marL="230188" indent="-230188" algn="l" defTabSz="914400" rtl="0" eaLnBrk="1" latinLnBrk="0" hangingPunct="1">
        <a:lnSpc>
          <a:spcPct val="90000"/>
        </a:lnSpc>
        <a:spcBef>
          <a:spcPts val="1400"/>
        </a:spcBef>
        <a:buClr>
          <a:srgbClr val="006C3A"/>
        </a:buClr>
        <a:buFont typeface="Arial" pitchFamily="34" charset="0"/>
        <a:buChar char="•"/>
        <a:defRPr sz="2800" b="1" kern="1200">
          <a:solidFill>
            <a:schemeClr val="tx1"/>
          </a:solidFill>
          <a:latin typeface="Arial Narrow" pitchFamily="34" charset="0"/>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1" kern="1200">
          <a:solidFill>
            <a:schemeClr val="tx1"/>
          </a:solidFill>
          <a:latin typeface="Arial Narrow" pitchFamily="34" charset="0"/>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1" kern="1200">
          <a:solidFill>
            <a:schemeClr val="tx1"/>
          </a:solidFill>
          <a:latin typeface="Arial Narrow" pitchFamily="34" charset="0"/>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1" kern="1200">
          <a:solidFill>
            <a:schemeClr val="tx1"/>
          </a:solidFill>
          <a:latin typeface="Arial Narrow" pitchFamily="34" charset="0"/>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1"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831" y="1840313"/>
            <a:ext cx="4454622" cy="1191095"/>
          </a:xfrm>
        </p:spPr>
        <p:txBody>
          <a:bodyPr/>
          <a:lstStyle/>
          <a:p>
            <a:r>
              <a:rPr lang="en-US" sz="2800" dirty="0" smtClean="0"/>
              <a:t>Flexible Integrated Modular Nuclear Fuel Canister System</a:t>
            </a:r>
            <a:endParaRPr lang="en-US" sz="2800" dirty="0"/>
          </a:p>
        </p:txBody>
      </p:sp>
      <p:sp>
        <p:nvSpPr>
          <p:cNvPr id="3" name="Subtitle 2"/>
          <p:cNvSpPr>
            <a:spLocks noGrp="1"/>
          </p:cNvSpPr>
          <p:nvPr>
            <p:ph type="subTitle" idx="1"/>
          </p:nvPr>
        </p:nvSpPr>
        <p:spPr>
          <a:xfrm>
            <a:off x="154433" y="4481920"/>
            <a:ext cx="4835920" cy="1559401"/>
          </a:xfrm>
        </p:spPr>
        <p:txBody>
          <a:bodyPr/>
          <a:lstStyle/>
          <a:p>
            <a:r>
              <a:rPr lang="en-US" sz="2000" dirty="0" smtClean="0"/>
              <a:t>Presenter:   </a:t>
            </a:r>
            <a:r>
              <a:rPr lang="en-US" sz="2000" dirty="0" smtClean="0">
                <a:solidFill>
                  <a:srgbClr val="006C3A"/>
                </a:solidFill>
              </a:rPr>
              <a:t>Mark Reeves</a:t>
            </a:r>
          </a:p>
          <a:p>
            <a:r>
              <a:rPr lang="en-US" sz="2000" dirty="0" smtClean="0"/>
              <a:t>Principal Investigators:  </a:t>
            </a:r>
            <a:r>
              <a:rPr lang="en-US" sz="2000" dirty="0" smtClean="0">
                <a:solidFill>
                  <a:srgbClr val="006C3A"/>
                </a:solidFill>
              </a:rPr>
              <a:t>John Scaglione, John Wagner</a:t>
            </a:r>
          </a:p>
          <a:p>
            <a:r>
              <a:rPr lang="en-US" sz="2000" dirty="0" smtClean="0"/>
              <a:t>Commercialization Manager:  </a:t>
            </a:r>
            <a:r>
              <a:rPr lang="en-US" sz="2000" dirty="0" smtClean="0">
                <a:solidFill>
                  <a:srgbClr val="006C3A"/>
                </a:solidFill>
              </a:rPr>
              <a:t>Doug Speight</a:t>
            </a:r>
            <a:endParaRPr lang="en-US" sz="2000" dirty="0">
              <a:solidFill>
                <a:srgbClr val="006C3A"/>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FIrST</a:t>
            </a:r>
            <a:endParaRPr lang="en-US" dirty="0"/>
          </a:p>
        </p:txBody>
      </p:sp>
      <p:grpSp>
        <p:nvGrpSpPr>
          <p:cNvPr id="3" name="Group 98"/>
          <p:cNvGrpSpPr/>
          <p:nvPr/>
        </p:nvGrpSpPr>
        <p:grpSpPr>
          <a:xfrm>
            <a:off x="779934" y="1408941"/>
            <a:ext cx="2286000" cy="2362200"/>
            <a:chOff x="3733800" y="1555062"/>
            <a:chExt cx="2286000" cy="2362200"/>
          </a:xfrm>
        </p:grpSpPr>
        <p:sp>
          <p:nvSpPr>
            <p:cNvPr id="6" name="Regular Pentagon 5"/>
            <p:cNvSpPr/>
            <p:nvPr/>
          </p:nvSpPr>
          <p:spPr>
            <a:xfrm>
              <a:off x="4149943" y="1979878"/>
              <a:ext cx="1486513" cy="1381536"/>
            </a:xfrm>
            <a:prstGeom prst="pen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6"/>
            <p:cNvGrpSpPr/>
            <p:nvPr/>
          </p:nvGrpSpPr>
          <p:grpSpPr>
            <a:xfrm>
              <a:off x="4127587" y="3028498"/>
              <a:ext cx="654741" cy="690193"/>
              <a:chOff x="3377125" y="2655776"/>
              <a:chExt cx="1317968" cy="1295399"/>
            </a:xfrm>
          </p:grpSpPr>
          <p:sp>
            <p:nvSpPr>
              <p:cNvPr id="8" name="Oval 7"/>
              <p:cNvSpPr/>
              <p:nvPr/>
            </p:nvSpPr>
            <p:spPr>
              <a:xfrm>
                <a:off x="3377125" y="2655776"/>
                <a:ext cx="1317968" cy="1295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8"/>
              <p:cNvGrpSpPr/>
              <p:nvPr/>
            </p:nvGrpSpPr>
            <p:grpSpPr>
              <a:xfrm>
                <a:off x="3622430" y="2884376"/>
                <a:ext cx="854612" cy="838200"/>
                <a:chOff x="4794738" y="990600"/>
                <a:chExt cx="854612" cy="838200"/>
              </a:xfrm>
            </p:grpSpPr>
            <p:sp>
              <p:nvSpPr>
                <p:cNvPr id="14" name="Rounded Rectangle 13"/>
                <p:cNvSpPr/>
                <p:nvPr/>
              </p:nvSpPr>
              <p:spPr>
                <a:xfrm>
                  <a:off x="48006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2578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794738"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257800"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7"/>
                <p:cNvGrpSpPr/>
                <p:nvPr/>
              </p:nvGrpSpPr>
              <p:grpSpPr>
                <a:xfrm>
                  <a:off x="4811150" y="990600"/>
                  <a:ext cx="838200" cy="838200"/>
                  <a:chOff x="5547359" y="990600"/>
                  <a:chExt cx="838200" cy="838200"/>
                </a:xfrm>
              </p:grpSpPr>
              <p:sp>
                <p:nvSpPr>
                  <p:cNvPr id="19" name="Rectangle 18"/>
                  <p:cNvSpPr/>
                  <p:nvPr/>
                </p:nvSpPr>
                <p:spPr>
                  <a:xfrm>
                    <a:off x="5943600" y="990600"/>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5400000">
                    <a:off x="5943599" y="990601"/>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Pie 9"/>
              <p:cNvSpPr/>
              <p:nvPr/>
            </p:nvSpPr>
            <p:spPr>
              <a:xfrm rot="5400000">
                <a:off x="3845609" y="2503376"/>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e 10"/>
              <p:cNvSpPr/>
              <p:nvPr/>
            </p:nvSpPr>
            <p:spPr>
              <a:xfrm rot="16200000">
                <a:off x="3867442" y="3348413"/>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ie 11"/>
              <p:cNvSpPr/>
              <p:nvPr/>
            </p:nvSpPr>
            <p:spPr>
              <a:xfrm>
                <a:off x="3437792" y="2899616"/>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Pie 12"/>
              <p:cNvSpPr/>
              <p:nvPr/>
            </p:nvSpPr>
            <p:spPr>
              <a:xfrm rot="10800000">
                <a:off x="4275992" y="2899617"/>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20"/>
            <p:cNvGrpSpPr/>
            <p:nvPr/>
          </p:nvGrpSpPr>
          <p:grpSpPr>
            <a:xfrm>
              <a:off x="4574141" y="2411365"/>
              <a:ext cx="654741" cy="690193"/>
              <a:chOff x="3377125" y="2655776"/>
              <a:chExt cx="1317968" cy="1295399"/>
            </a:xfrm>
          </p:grpSpPr>
          <p:sp>
            <p:nvSpPr>
              <p:cNvPr id="22" name="Oval 21"/>
              <p:cNvSpPr/>
              <p:nvPr/>
            </p:nvSpPr>
            <p:spPr>
              <a:xfrm>
                <a:off x="3377125" y="2655776"/>
                <a:ext cx="1317968" cy="1295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22"/>
              <p:cNvGrpSpPr/>
              <p:nvPr/>
            </p:nvGrpSpPr>
            <p:grpSpPr>
              <a:xfrm>
                <a:off x="3622430" y="2884376"/>
                <a:ext cx="854612" cy="838200"/>
                <a:chOff x="4794738" y="990600"/>
                <a:chExt cx="854612" cy="838200"/>
              </a:xfrm>
            </p:grpSpPr>
            <p:sp>
              <p:nvSpPr>
                <p:cNvPr id="28" name="Rounded Rectangle 27"/>
                <p:cNvSpPr/>
                <p:nvPr/>
              </p:nvSpPr>
              <p:spPr>
                <a:xfrm>
                  <a:off x="48006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52578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4794738"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5257800"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31"/>
                <p:cNvGrpSpPr/>
                <p:nvPr/>
              </p:nvGrpSpPr>
              <p:grpSpPr>
                <a:xfrm>
                  <a:off x="4811150" y="990600"/>
                  <a:ext cx="838200" cy="838200"/>
                  <a:chOff x="5547359" y="990600"/>
                  <a:chExt cx="838200" cy="838200"/>
                </a:xfrm>
              </p:grpSpPr>
              <p:sp>
                <p:nvSpPr>
                  <p:cNvPr id="33" name="Rectangle 32"/>
                  <p:cNvSpPr/>
                  <p:nvPr/>
                </p:nvSpPr>
                <p:spPr>
                  <a:xfrm>
                    <a:off x="5943600" y="990600"/>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5400000">
                    <a:off x="5943599" y="990601"/>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Pie 23"/>
              <p:cNvSpPr/>
              <p:nvPr/>
            </p:nvSpPr>
            <p:spPr>
              <a:xfrm rot="5400000">
                <a:off x="3845609" y="2503376"/>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Pie 24"/>
              <p:cNvSpPr/>
              <p:nvPr/>
            </p:nvSpPr>
            <p:spPr>
              <a:xfrm rot="16200000">
                <a:off x="3867442" y="3348413"/>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Pie 25"/>
              <p:cNvSpPr/>
              <p:nvPr/>
            </p:nvSpPr>
            <p:spPr>
              <a:xfrm>
                <a:off x="3437792" y="2899616"/>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Pie 26"/>
              <p:cNvSpPr/>
              <p:nvPr/>
            </p:nvSpPr>
            <p:spPr>
              <a:xfrm rot="10800000">
                <a:off x="4275992" y="2899617"/>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34"/>
            <p:cNvGrpSpPr/>
            <p:nvPr/>
          </p:nvGrpSpPr>
          <p:grpSpPr>
            <a:xfrm>
              <a:off x="3841059" y="2154460"/>
              <a:ext cx="654741" cy="690193"/>
              <a:chOff x="3377125" y="2655776"/>
              <a:chExt cx="1317968" cy="1295399"/>
            </a:xfrm>
          </p:grpSpPr>
          <p:sp>
            <p:nvSpPr>
              <p:cNvPr id="36" name="Oval 35"/>
              <p:cNvSpPr/>
              <p:nvPr/>
            </p:nvSpPr>
            <p:spPr>
              <a:xfrm>
                <a:off x="3377125" y="2655776"/>
                <a:ext cx="1317968" cy="1295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6"/>
              <p:cNvGrpSpPr/>
              <p:nvPr/>
            </p:nvGrpSpPr>
            <p:grpSpPr>
              <a:xfrm>
                <a:off x="3622430" y="2884376"/>
                <a:ext cx="854612" cy="838200"/>
                <a:chOff x="4794738" y="990600"/>
                <a:chExt cx="854612" cy="838200"/>
              </a:xfrm>
            </p:grpSpPr>
            <p:sp>
              <p:nvSpPr>
                <p:cNvPr id="42" name="Rounded Rectangle 41"/>
                <p:cNvSpPr/>
                <p:nvPr/>
              </p:nvSpPr>
              <p:spPr>
                <a:xfrm>
                  <a:off x="48006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52578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4794738"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5257800"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45"/>
                <p:cNvGrpSpPr/>
                <p:nvPr/>
              </p:nvGrpSpPr>
              <p:grpSpPr>
                <a:xfrm>
                  <a:off x="4811150" y="990600"/>
                  <a:ext cx="838200" cy="838200"/>
                  <a:chOff x="5547359" y="990600"/>
                  <a:chExt cx="838200" cy="838200"/>
                </a:xfrm>
              </p:grpSpPr>
              <p:sp>
                <p:nvSpPr>
                  <p:cNvPr id="47" name="Rectangle 46"/>
                  <p:cNvSpPr/>
                  <p:nvPr/>
                </p:nvSpPr>
                <p:spPr>
                  <a:xfrm>
                    <a:off x="5943600" y="990600"/>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5400000">
                    <a:off x="5943599" y="990601"/>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 name="Pie 37"/>
              <p:cNvSpPr/>
              <p:nvPr/>
            </p:nvSpPr>
            <p:spPr>
              <a:xfrm rot="5400000">
                <a:off x="3845609" y="2503376"/>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Pie 38"/>
              <p:cNvSpPr/>
              <p:nvPr/>
            </p:nvSpPr>
            <p:spPr>
              <a:xfrm rot="16200000">
                <a:off x="3867442" y="3348413"/>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Pie 39"/>
              <p:cNvSpPr/>
              <p:nvPr/>
            </p:nvSpPr>
            <p:spPr>
              <a:xfrm>
                <a:off x="3437792" y="2899616"/>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Pie 40"/>
              <p:cNvSpPr/>
              <p:nvPr/>
            </p:nvSpPr>
            <p:spPr>
              <a:xfrm rot="10800000">
                <a:off x="4275992" y="2899617"/>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48"/>
            <p:cNvGrpSpPr/>
            <p:nvPr/>
          </p:nvGrpSpPr>
          <p:grpSpPr>
            <a:xfrm>
              <a:off x="5271216" y="2155448"/>
              <a:ext cx="654741" cy="690193"/>
              <a:chOff x="3377125" y="2655776"/>
              <a:chExt cx="1317968" cy="1295399"/>
            </a:xfrm>
          </p:grpSpPr>
          <p:sp>
            <p:nvSpPr>
              <p:cNvPr id="50" name="Oval 49"/>
              <p:cNvSpPr/>
              <p:nvPr/>
            </p:nvSpPr>
            <p:spPr>
              <a:xfrm>
                <a:off x="3377125" y="2655776"/>
                <a:ext cx="1317968" cy="1295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50"/>
              <p:cNvGrpSpPr/>
              <p:nvPr/>
            </p:nvGrpSpPr>
            <p:grpSpPr>
              <a:xfrm>
                <a:off x="3622430" y="2884376"/>
                <a:ext cx="854612" cy="838200"/>
                <a:chOff x="4794738" y="990600"/>
                <a:chExt cx="854612" cy="838200"/>
              </a:xfrm>
            </p:grpSpPr>
            <p:sp>
              <p:nvSpPr>
                <p:cNvPr id="56" name="Rounded Rectangle 55"/>
                <p:cNvSpPr/>
                <p:nvPr/>
              </p:nvSpPr>
              <p:spPr>
                <a:xfrm>
                  <a:off x="48006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52578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4794738"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5257800"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59"/>
                <p:cNvGrpSpPr/>
                <p:nvPr/>
              </p:nvGrpSpPr>
              <p:grpSpPr>
                <a:xfrm>
                  <a:off x="4811150" y="990600"/>
                  <a:ext cx="838200" cy="838200"/>
                  <a:chOff x="5547359" y="990600"/>
                  <a:chExt cx="838200" cy="838200"/>
                </a:xfrm>
              </p:grpSpPr>
              <p:sp>
                <p:nvSpPr>
                  <p:cNvPr id="61" name="Rectangle 60"/>
                  <p:cNvSpPr/>
                  <p:nvPr/>
                </p:nvSpPr>
                <p:spPr>
                  <a:xfrm>
                    <a:off x="5943600" y="990600"/>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rot="5400000">
                    <a:off x="5943599" y="990601"/>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Pie 51"/>
              <p:cNvSpPr/>
              <p:nvPr/>
            </p:nvSpPr>
            <p:spPr>
              <a:xfrm rot="5400000">
                <a:off x="3845609" y="2503376"/>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Pie 52"/>
              <p:cNvSpPr/>
              <p:nvPr/>
            </p:nvSpPr>
            <p:spPr>
              <a:xfrm rot="16200000">
                <a:off x="3867442" y="3348413"/>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Pie 53"/>
              <p:cNvSpPr/>
              <p:nvPr/>
            </p:nvSpPr>
            <p:spPr>
              <a:xfrm>
                <a:off x="3437792" y="2899616"/>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Pie 54"/>
              <p:cNvSpPr/>
              <p:nvPr/>
            </p:nvSpPr>
            <p:spPr>
              <a:xfrm rot="10800000">
                <a:off x="4275992" y="2899617"/>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62"/>
            <p:cNvGrpSpPr/>
            <p:nvPr/>
          </p:nvGrpSpPr>
          <p:grpSpPr>
            <a:xfrm>
              <a:off x="4565828" y="1634781"/>
              <a:ext cx="654741" cy="690193"/>
              <a:chOff x="3377125" y="2655776"/>
              <a:chExt cx="1317968" cy="1295399"/>
            </a:xfrm>
          </p:grpSpPr>
          <p:sp>
            <p:nvSpPr>
              <p:cNvPr id="64" name="Oval 63"/>
              <p:cNvSpPr/>
              <p:nvPr/>
            </p:nvSpPr>
            <p:spPr>
              <a:xfrm>
                <a:off x="3377125" y="2655776"/>
                <a:ext cx="1317968" cy="1295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64"/>
              <p:cNvGrpSpPr/>
              <p:nvPr/>
            </p:nvGrpSpPr>
            <p:grpSpPr>
              <a:xfrm>
                <a:off x="3622430" y="2884376"/>
                <a:ext cx="854612" cy="838200"/>
                <a:chOff x="4794738" y="990600"/>
                <a:chExt cx="854612" cy="838200"/>
              </a:xfrm>
            </p:grpSpPr>
            <p:sp>
              <p:nvSpPr>
                <p:cNvPr id="70" name="Rounded Rectangle 69"/>
                <p:cNvSpPr/>
                <p:nvPr/>
              </p:nvSpPr>
              <p:spPr>
                <a:xfrm>
                  <a:off x="48006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52578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4794738"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5257800"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73"/>
                <p:cNvGrpSpPr/>
                <p:nvPr/>
              </p:nvGrpSpPr>
              <p:grpSpPr>
                <a:xfrm>
                  <a:off x="4811150" y="990600"/>
                  <a:ext cx="838200" cy="838200"/>
                  <a:chOff x="5547359" y="990600"/>
                  <a:chExt cx="838200" cy="838200"/>
                </a:xfrm>
              </p:grpSpPr>
              <p:sp>
                <p:nvSpPr>
                  <p:cNvPr id="75" name="Rectangle 74"/>
                  <p:cNvSpPr/>
                  <p:nvPr/>
                </p:nvSpPr>
                <p:spPr>
                  <a:xfrm>
                    <a:off x="5943600" y="990600"/>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rot="5400000">
                    <a:off x="5943599" y="990601"/>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6" name="Pie 65"/>
              <p:cNvSpPr/>
              <p:nvPr/>
            </p:nvSpPr>
            <p:spPr>
              <a:xfrm rot="5400000">
                <a:off x="3845609" y="2503376"/>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Pie 66"/>
              <p:cNvSpPr/>
              <p:nvPr/>
            </p:nvSpPr>
            <p:spPr>
              <a:xfrm rot="16200000">
                <a:off x="3867442" y="3348413"/>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Pie 67"/>
              <p:cNvSpPr/>
              <p:nvPr/>
            </p:nvSpPr>
            <p:spPr>
              <a:xfrm>
                <a:off x="3437792" y="2899616"/>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Pie 68"/>
              <p:cNvSpPr/>
              <p:nvPr/>
            </p:nvSpPr>
            <p:spPr>
              <a:xfrm rot="10800000">
                <a:off x="4275992" y="2899617"/>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5" name="Group 76"/>
            <p:cNvGrpSpPr/>
            <p:nvPr/>
          </p:nvGrpSpPr>
          <p:grpSpPr>
            <a:xfrm>
              <a:off x="5024797" y="3016317"/>
              <a:ext cx="654741" cy="690193"/>
              <a:chOff x="3377125" y="2655776"/>
              <a:chExt cx="1317968" cy="1295399"/>
            </a:xfrm>
          </p:grpSpPr>
          <p:sp>
            <p:nvSpPr>
              <p:cNvPr id="78" name="Oval 77"/>
              <p:cNvSpPr/>
              <p:nvPr/>
            </p:nvSpPr>
            <p:spPr>
              <a:xfrm>
                <a:off x="3377125" y="2655776"/>
                <a:ext cx="1317968" cy="1295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8"/>
              <p:cNvGrpSpPr/>
              <p:nvPr/>
            </p:nvGrpSpPr>
            <p:grpSpPr>
              <a:xfrm>
                <a:off x="3622430" y="2884376"/>
                <a:ext cx="854612" cy="838200"/>
                <a:chOff x="4794738" y="990600"/>
                <a:chExt cx="854612" cy="838200"/>
              </a:xfrm>
            </p:grpSpPr>
            <p:sp>
              <p:nvSpPr>
                <p:cNvPr id="84" name="Rounded Rectangle 83"/>
                <p:cNvSpPr/>
                <p:nvPr/>
              </p:nvSpPr>
              <p:spPr>
                <a:xfrm>
                  <a:off x="48006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52578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4794738"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5257800"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87"/>
                <p:cNvGrpSpPr/>
                <p:nvPr/>
              </p:nvGrpSpPr>
              <p:grpSpPr>
                <a:xfrm>
                  <a:off x="4811150" y="990600"/>
                  <a:ext cx="838200" cy="838200"/>
                  <a:chOff x="5547359" y="990600"/>
                  <a:chExt cx="838200" cy="838200"/>
                </a:xfrm>
              </p:grpSpPr>
              <p:sp>
                <p:nvSpPr>
                  <p:cNvPr id="89" name="Rectangle 88"/>
                  <p:cNvSpPr/>
                  <p:nvPr/>
                </p:nvSpPr>
                <p:spPr>
                  <a:xfrm>
                    <a:off x="5943600" y="990600"/>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5400000">
                    <a:off x="5943599" y="990601"/>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 name="Pie 79"/>
              <p:cNvSpPr/>
              <p:nvPr/>
            </p:nvSpPr>
            <p:spPr>
              <a:xfrm rot="5400000">
                <a:off x="3845609" y="2503376"/>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Pie 80"/>
              <p:cNvSpPr/>
              <p:nvPr/>
            </p:nvSpPr>
            <p:spPr>
              <a:xfrm rot="16200000">
                <a:off x="3867442" y="3348413"/>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Pie 81"/>
              <p:cNvSpPr/>
              <p:nvPr/>
            </p:nvSpPr>
            <p:spPr>
              <a:xfrm>
                <a:off x="3437792" y="2899616"/>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Pie 82"/>
              <p:cNvSpPr/>
              <p:nvPr/>
            </p:nvSpPr>
            <p:spPr>
              <a:xfrm rot="10800000">
                <a:off x="4275992" y="2899617"/>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1" name="Oval 90"/>
            <p:cNvSpPr/>
            <p:nvPr/>
          </p:nvSpPr>
          <p:spPr>
            <a:xfrm>
              <a:off x="3733800" y="1555062"/>
              <a:ext cx="2286000" cy="2362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4530814" y="1603249"/>
              <a:ext cx="724769" cy="753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235692" y="2122928"/>
              <a:ext cx="724769" cy="753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539126" y="2377758"/>
              <a:ext cx="724769" cy="753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989273" y="2984785"/>
              <a:ext cx="724769" cy="753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3806045" y="2123918"/>
              <a:ext cx="724769" cy="753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4092063" y="2996968"/>
              <a:ext cx="724769" cy="753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TextBox 99"/>
          <p:cNvSpPr txBox="1"/>
          <p:nvPr/>
        </p:nvSpPr>
        <p:spPr>
          <a:xfrm>
            <a:off x="230028" y="3962400"/>
            <a:ext cx="3957997" cy="830997"/>
          </a:xfrm>
          <a:prstGeom prst="rect">
            <a:avLst/>
          </a:prstGeom>
          <a:noFill/>
        </p:spPr>
        <p:txBody>
          <a:bodyPr wrap="square" rtlCol="0">
            <a:spAutoFit/>
          </a:bodyPr>
          <a:lstStyle/>
          <a:p>
            <a:r>
              <a:rPr lang="en-US" sz="1200" dirty="0" smtClean="0"/>
              <a:t>Modular canisters can be stored in large, up-right concrete </a:t>
            </a:r>
            <a:r>
              <a:rPr lang="en-US" sz="1200" dirty="0" err="1" smtClean="0"/>
              <a:t>overpacks</a:t>
            </a:r>
            <a:r>
              <a:rPr lang="en-US" sz="1200" dirty="0" smtClean="0"/>
              <a:t>, horizontal storage similar to </a:t>
            </a:r>
            <a:r>
              <a:rPr lang="en-US" sz="1200" dirty="0" err="1" smtClean="0"/>
              <a:t>Nuhoms</a:t>
            </a:r>
            <a:r>
              <a:rPr lang="en-US" sz="1200" dirty="0" smtClean="0"/>
              <a:t>, or potentially in-earth/building storage, with suitable seismic constraints</a:t>
            </a:r>
            <a:endParaRPr lang="en-US" sz="1200" dirty="0"/>
          </a:p>
        </p:txBody>
      </p:sp>
      <p:sp>
        <p:nvSpPr>
          <p:cNvPr id="102" name="Oval 101"/>
          <p:cNvSpPr/>
          <p:nvPr/>
        </p:nvSpPr>
        <p:spPr>
          <a:xfrm>
            <a:off x="4549433" y="762000"/>
            <a:ext cx="1317968" cy="1295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102"/>
          <p:cNvGrpSpPr/>
          <p:nvPr/>
        </p:nvGrpSpPr>
        <p:grpSpPr>
          <a:xfrm>
            <a:off x="4794738" y="990600"/>
            <a:ext cx="854612" cy="838200"/>
            <a:chOff x="4794738" y="990600"/>
            <a:chExt cx="854612" cy="838200"/>
          </a:xfrm>
        </p:grpSpPr>
        <p:sp>
          <p:nvSpPr>
            <p:cNvPr id="104" name="Rounded Rectangle 103"/>
            <p:cNvSpPr/>
            <p:nvPr/>
          </p:nvSpPr>
          <p:spPr>
            <a:xfrm>
              <a:off x="48006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52578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4794738"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a:off x="5257800"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107"/>
            <p:cNvGrpSpPr/>
            <p:nvPr/>
          </p:nvGrpSpPr>
          <p:grpSpPr>
            <a:xfrm>
              <a:off x="4811150" y="990600"/>
              <a:ext cx="838200" cy="838200"/>
              <a:chOff x="5547359" y="990600"/>
              <a:chExt cx="838200" cy="838200"/>
            </a:xfrm>
          </p:grpSpPr>
          <p:sp>
            <p:nvSpPr>
              <p:cNvPr id="109" name="Rectangle 108"/>
              <p:cNvSpPr/>
              <p:nvPr/>
            </p:nvSpPr>
            <p:spPr>
              <a:xfrm>
                <a:off x="5943600" y="990600"/>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rot="5400000">
                <a:off x="5943599" y="990601"/>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Pie 110"/>
          <p:cNvSpPr/>
          <p:nvPr/>
        </p:nvSpPr>
        <p:spPr>
          <a:xfrm rot="5400000">
            <a:off x="5017917" y="609600"/>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Pie 111"/>
          <p:cNvSpPr/>
          <p:nvPr/>
        </p:nvSpPr>
        <p:spPr>
          <a:xfrm rot="16200000">
            <a:off x="5039750" y="1454637"/>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Pie 112"/>
          <p:cNvSpPr/>
          <p:nvPr/>
        </p:nvSpPr>
        <p:spPr>
          <a:xfrm>
            <a:off x="4610100" y="1005840"/>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Pie 113"/>
          <p:cNvSpPr/>
          <p:nvPr/>
        </p:nvSpPr>
        <p:spPr>
          <a:xfrm rot="10800000">
            <a:off x="5448300" y="1005841"/>
            <a:ext cx="381000" cy="762000"/>
          </a:xfrm>
          <a:prstGeom prst="pie">
            <a:avLst>
              <a:gd name="adj1" fmla="val 5447739"/>
              <a:gd name="adj2" fmla="val 1620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TextBox 114"/>
          <p:cNvSpPr txBox="1"/>
          <p:nvPr/>
        </p:nvSpPr>
        <p:spPr>
          <a:xfrm>
            <a:off x="6096000" y="457200"/>
            <a:ext cx="2438400" cy="276999"/>
          </a:xfrm>
          <a:prstGeom prst="rect">
            <a:avLst/>
          </a:prstGeom>
          <a:noFill/>
        </p:spPr>
        <p:txBody>
          <a:bodyPr wrap="square" rtlCol="0">
            <a:spAutoFit/>
          </a:bodyPr>
          <a:lstStyle/>
          <a:p>
            <a:r>
              <a:rPr lang="en-US" sz="1200" dirty="0" smtClean="0"/>
              <a:t>Assemblies in SS tubes (FBT)</a:t>
            </a:r>
            <a:endParaRPr lang="en-US" sz="1200" dirty="0"/>
          </a:p>
        </p:txBody>
      </p:sp>
      <p:sp>
        <p:nvSpPr>
          <p:cNvPr id="116" name="TextBox 115"/>
          <p:cNvSpPr txBox="1"/>
          <p:nvPr/>
        </p:nvSpPr>
        <p:spPr>
          <a:xfrm>
            <a:off x="6172200" y="800100"/>
            <a:ext cx="2286000" cy="276999"/>
          </a:xfrm>
          <a:prstGeom prst="rect">
            <a:avLst/>
          </a:prstGeom>
          <a:noFill/>
        </p:spPr>
        <p:txBody>
          <a:bodyPr wrap="square" rtlCol="0">
            <a:spAutoFit/>
          </a:bodyPr>
          <a:lstStyle/>
          <a:p>
            <a:r>
              <a:rPr lang="en-US" sz="1200" dirty="0" smtClean="0"/>
              <a:t>Neutron Absorber (B-SS)</a:t>
            </a:r>
            <a:endParaRPr lang="en-US" sz="1200" dirty="0"/>
          </a:p>
        </p:txBody>
      </p:sp>
      <p:sp>
        <p:nvSpPr>
          <p:cNvPr id="117" name="TextBox 116"/>
          <p:cNvSpPr txBox="1"/>
          <p:nvPr/>
        </p:nvSpPr>
        <p:spPr>
          <a:xfrm>
            <a:off x="6096000" y="1661745"/>
            <a:ext cx="2514600" cy="461665"/>
          </a:xfrm>
          <a:prstGeom prst="rect">
            <a:avLst/>
          </a:prstGeom>
          <a:noFill/>
        </p:spPr>
        <p:txBody>
          <a:bodyPr wrap="square" rtlCol="0">
            <a:spAutoFit/>
          </a:bodyPr>
          <a:lstStyle/>
          <a:p>
            <a:r>
              <a:rPr lang="en-US" sz="1200" dirty="0" smtClean="0"/>
              <a:t>Al thermal shunts or some additional heat transfer ability</a:t>
            </a:r>
            <a:endParaRPr lang="en-US" sz="1200" dirty="0"/>
          </a:p>
        </p:txBody>
      </p:sp>
      <p:cxnSp>
        <p:nvCxnSpPr>
          <p:cNvPr id="118" name="Straight Arrow Connector 117"/>
          <p:cNvCxnSpPr>
            <a:stCxn id="117" idx="1"/>
          </p:cNvCxnSpPr>
          <p:nvPr/>
        </p:nvCxnSpPr>
        <p:spPr>
          <a:xfrm flipH="1" flipV="1">
            <a:off x="5448300" y="1409700"/>
            <a:ext cx="647700" cy="4828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flipV="1">
            <a:off x="5410200" y="1944354"/>
            <a:ext cx="228600" cy="5333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16" idx="1"/>
            <a:endCxn id="110" idx="3"/>
          </p:cNvCxnSpPr>
          <p:nvPr/>
        </p:nvCxnSpPr>
        <p:spPr>
          <a:xfrm flipH="1">
            <a:off x="5230250" y="938600"/>
            <a:ext cx="941950" cy="4939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15" idx="1"/>
          </p:cNvCxnSpPr>
          <p:nvPr/>
        </p:nvCxnSpPr>
        <p:spPr>
          <a:xfrm flipH="1">
            <a:off x="5448300" y="595700"/>
            <a:ext cx="647700" cy="585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772150" y="2362200"/>
            <a:ext cx="3067050" cy="461665"/>
          </a:xfrm>
          <a:prstGeom prst="rect">
            <a:avLst/>
          </a:prstGeom>
          <a:noFill/>
        </p:spPr>
        <p:txBody>
          <a:bodyPr wrap="square" rtlCol="0">
            <a:spAutoFit/>
          </a:bodyPr>
          <a:lstStyle/>
          <a:p>
            <a:r>
              <a:rPr lang="en-US" sz="1200" dirty="0" smtClean="0"/>
              <a:t>Disc structural support system with heat transfer needs incorporated. </a:t>
            </a:r>
            <a:endParaRPr lang="en-US" sz="1200" dirty="0"/>
          </a:p>
        </p:txBody>
      </p:sp>
      <p:grpSp>
        <p:nvGrpSpPr>
          <p:cNvPr id="98" name="Group 125"/>
          <p:cNvGrpSpPr/>
          <p:nvPr/>
        </p:nvGrpSpPr>
        <p:grpSpPr>
          <a:xfrm>
            <a:off x="4114800" y="2833639"/>
            <a:ext cx="304800" cy="3460480"/>
            <a:chOff x="4114800" y="1524000"/>
            <a:chExt cx="304800" cy="4770119"/>
          </a:xfrm>
        </p:grpSpPr>
        <p:sp>
          <p:nvSpPr>
            <p:cNvPr id="123" name="Rectangle 122"/>
            <p:cNvSpPr/>
            <p:nvPr/>
          </p:nvSpPr>
          <p:spPr>
            <a:xfrm>
              <a:off x="4114800" y="1524000"/>
              <a:ext cx="304800" cy="472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4114800" y="6248400"/>
              <a:ext cx="3048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229100" y="1600200"/>
              <a:ext cx="76200" cy="76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TextBox 126"/>
          <p:cNvSpPr txBox="1"/>
          <p:nvPr/>
        </p:nvSpPr>
        <p:spPr>
          <a:xfrm>
            <a:off x="4549433" y="5410200"/>
            <a:ext cx="2965938" cy="646331"/>
          </a:xfrm>
          <a:prstGeom prst="rect">
            <a:avLst/>
          </a:prstGeom>
          <a:noFill/>
        </p:spPr>
        <p:txBody>
          <a:bodyPr wrap="square" rtlCol="0">
            <a:spAutoFit/>
          </a:bodyPr>
          <a:lstStyle/>
          <a:p>
            <a:r>
              <a:rPr lang="en-US" sz="1200" dirty="0" smtClean="0"/>
              <a:t>FBT bottom meets existing damage fuel canister mesh requirements for containment</a:t>
            </a:r>
            <a:endParaRPr lang="en-US" sz="1200" dirty="0"/>
          </a:p>
        </p:txBody>
      </p:sp>
      <p:sp>
        <p:nvSpPr>
          <p:cNvPr id="128" name="TextBox 127"/>
          <p:cNvSpPr txBox="1"/>
          <p:nvPr/>
        </p:nvSpPr>
        <p:spPr>
          <a:xfrm>
            <a:off x="4587360" y="3130255"/>
            <a:ext cx="2209800" cy="461665"/>
          </a:xfrm>
          <a:prstGeom prst="rect">
            <a:avLst/>
          </a:prstGeom>
          <a:noFill/>
        </p:spPr>
        <p:txBody>
          <a:bodyPr wrap="square" rtlCol="0">
            <a:spAutoFit/>
          </a:bodyPr>
          <a:lstStyle/>
          <a:p>
            <a:r>
              <a:rPr lang="en-US" sz="1200" dirty="0" smtClean="0"/>
              <a:t>Secondary retrieval mechanism</a:t>
            </a:r>
            <a:endParaRPr lang="en-US" sz="1200" dirty="0"/>
          </a:p>
        </p:txBody>
      </p:sp>
      <p:cxnSp>
        <p:nvCxnSpPr>
          <p:cNvPr id="130" name="Straight Arrow Connector 129"/>
          <p:cNvCxnSpPr>
            <a:stCxn id="128" idx="1"/>
            <a:endCxn id="125" idx="6"/>
          </p:cNvCxnSpPr>
          <p:nvPr/>
        </p:nvCxnSpPr>
        <p:spPr>
          <a:xfrm flipH="1" flipV="1">
            <a:off x="4305300" y="2916558"/>
            <a:ext cx="282060" cy="4445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92" idx="7"/>
          </p:cNvCxnSpPr>
          <p:nvPr/>
        </p:nvCxnSpPr>
        <p:spPr>
          <a:xfrm flipH="1">
            <a:off x="2195577" y="1005840"/>
            <a:ext cx="668191" cy="561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endCxn id="52" idx="2"/>
          </p:cNvCxnSpPr>
          <p:nvPr/>
        </p:nvCxnSpPr>
        <p:spPr>
          <a:xfrm flipH="1">
            <a:off x="2644720" y="1005840"/>
            <a:ext cx="219048" cy="10237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2926723" y="455643"/>
            <a:ext cx="1622710" cy="830997"/>
          </a:xfrm>
          <a:prstGeom prst="rect">
            <a:avLst/>
          </a:prstGeom>
          <a:noFill/>
        </p:spPr>
        <p:txBody>
          <a:bodyPr wrap="square" rtlCol="0">
            <a:spAutoFit/>
          </a:bodyPr>
          <a:lstStyle/>
          <a:p>
            <a:r>
              <a:rPr lang="en-US" sz="1200" dirty="0" smtClean="0"/>
              <a:t>Multiple sealed canisters within larger reusable container</a:t>
            </a:r>
            <a:endParaRPr lang="en-US" sz="1200" dirty="0"/>
          </a:p>
        </p:txBody>
      </p:sp>
      <p:grpSp>
        <p:nvGrpSpPr>
          <p:cNvPr id="99" name="Group 135"/>
          <p:cNvGrpSpPr/>
          <p:nvPr/>
        </p:nvGrpSpPr>
        <p:grpSpPr>
          <a:xfrm>
            <a:off x="5716253" y="4039226"/>
            <a:ext cx="455947" cy="455948"/>
            <a:chOff x="2285999" y="2211053"/>
            <a:chExt cx="455947" cy="455948"/>
          </a:xfrm>
        </p:grpSpPr>
        <p:cxnSp>
          <p:nvCxnSpPr>
            <p:cNvPr id="137" name="Straight Connector 136"/>
            <p:cNvCxnSpPr/>
            <p:nvPr/>
          </p:nvCxnSpPr>
          <p:spPr>
            <a:xfrm>
              <a:off x="2286000" y="2211053"/>
              <a:ext cx="0" cy="4559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2513973" y="2439027"/>
              <a:ext cx="0" cy="45594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1" name="Group 138"/>
          <p:cNvGrpSpPr/>
          <p:nvPr/>
        </p:nvGrpSpPr>
        <p:grpSpPr>
          <a:xfrm rot="5400000">
            <a:off x="5716254" y="4548008"/>
            <a:ext cx="455947" cy="455948"/>
            <a:chOff x="2285999" y="2211053"/>
            <a:chExt cx="455947" cy="455948"/>
          </a:xfrm>
        </p:grpSpPr>
        <p:cxnSp>
          <p:nvCxnSpPr>
            <p:cNvPr id="140" name="Straight Connector 139"/>
            <p:cNvCxnSpPr/>
            <p:nvPr/>
          </p:nvCxnSpPr>
          <p:spPr>
            <a:xfrm>
              <a:off x="2286000" y="2211053"/>
              <a:ext cx="0" cy="4559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a:off x="2513973" y="2439027"/>
              <a:ext cx="0" cy="45594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3" name="Group 141"/>
          <p:cNvGrpSpPr/>
          <p:nvPr/>
        </p:nvGrpSpPr>
        <p:grpSpPr>
          <a:xfrm rot="16200000">
            <a:off x="5201216" y="4039225"/>
            <a:ext cx="455947" cy="455948"/>
            <a:chOff x="2285999" y="2211053"/>
            <a:chExt cx="455947" cy="455948"/>
          </a:xfrm>
        </p:grpSpPr>
        <p:cxnSp>
          <p:nvCxnSpPr>
            <p:cNvPr id="143" name="Straight Connector 142"/>
            <p:cNvCxnSpPr/>
            <p:nvPr/>
          </p:nvCxnSpPr>
          <p:spPr>
            <a:xfrm>
              <a:off x="2286000" y="2211053"/>
              <a:ext cx="0" cy="4559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5400000">
              <a:off x="2513973" y="2439027"/>
              <a:ext cx="0" cy="45594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8" name="Group 144"/>
          <p:cNvGrpSpPr/>
          <p:nvPr/>
        </p:nvGrpSpPr>
        <p:grpSpPr>
          <a:xfrm rot="10800000">
            <a:off x="5193403" y="4548010"/>
            <a:ext cx="455947" cy="455948"/>
            <a:chOff x="2285999" y="2211053"/>
            <a:chExt cx="455947" cy="455948"/>
          </a:xfrm>
        </p:grpSpPr>
        <p:cxnSp>
          <p:nvCxnSpPr>
            <p:cNvPr id="146" name="Straight Connector 145"/>
            <p:cNvCxnSpPr/>
            <p:nvPr/>
          </p:nvCxnSpPr>
          <p:spPr>
            <a:xfrm>
              <a:off x="2286000" y="2211053"/>
              <a:ext cx="0" cy="4559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5400000">
              <a:off x="2513973" y="2439027"/>
              <a:ext cx="0" cy="45594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8" name="TextBox 147"/>
          <p:cNvSpPr txBox="1"/>
          <p:nvPr/>
        </p:nvSpPr>
        <p:spPr>
          <a:xfrm>
            <a:off x="6324600" y="4039225"/>
            <a:ext cx="2286000" cy="461665"/>
          </a:xfrm>
          <a:prstGeom prst="rect">
            <a:avLst/>
          </a:prstGeom>
          <a:noFill/>
        </p:spPr>
        <p:txBody>
          <a:bodyPr wrap="square" rtlCol="0">
            <a:spAutoFit/>
          </a:bodyPr>
          <a:lstStyle/>
          <a:p>
            <a:r>
              <a:rPr lang="en-US" sz="1200" dirty="0" smtClean="0"/>
              <a:t>B-SS plates  slide between tubes</a:t>
            </a:r>
            <a:endParaRPr lang="en-US" sz="1200" dirty="0"/>
          </a:p>
        </p:txBody>
      </p:sp>
    </p:spTree>
    <p:extLst>
      <p:ext uri="{BB962C8B-B14F-4D97-AF65-F5344CB8AC3E}">
        <p14:creationId xmlns="" xmlns:p14="http://schemas.microsoft.com/office/powerpoint/2010/main" val="774062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484748"/>
          </a:xfrm>
        </p:spPr>
        <p:txBody>
          <a:bodyPr/>
          <a:lstStyle/>
          <a:p>
            <a:r>
              <a:rPr lang="en-US" dirty="0" smtClean="0"/>
              <a:t>Advantages of ORNL Remedy</a:t>
            </a:r>
            <a:endParaRPr lang="en-US" dirty="0"/>
          </a:p>
        </p:txBody>
      </p:sp>
      <p:sp>
        <p:nvSpPr>
          <p:cNvPr id="8" name="Content Placeholder 2"/>
          <p:cNvSpPr>
            <a:spLocks noGrp="1"/>
          </p:cNvSpPr>
          <p:nvPr>
            <p:ph idx="1"/>
          </p:nvPr>
        </p:nvSpPr>
        <p:spPr>
          <a:xfrm>
            <a:off x="373063" y="688975"/>
            <a:ext cx="8229600" cy="5978047"/>
          </a:xfrm>
        </p:spPr>
        <p:txBody>
          <a:bodyPr/>
          <a:lstStyle/>
          <a:p>
            <a:r>
              <a:rPr lang="en-US" sz="2000" dirty="0" err="1" smtClean="0"/>
              <a:t>Retrievability</a:t>
            </a:r>
            <a:r>
              <a:rPr lang="en-US" sz="2000" dirty="0" smtClean="0"/>
              <a:t> during/after storage</a:t>
            </a:r>
          </a:p>
          <a:p>
            <a:pPr lvl="1"/>
            <a:r>
              <a:rPr lang="en-US" sz="1800" dirty="0" smtClean="0"/>
              <a:t>Sealed inner canister should suffice</a:t>
            </a:r>
          </a:p>
          <a:p>
            <a:pPr lvl="1"/>
            <a:r>
              <a:rPr lang="en-US" sz="1800" dirty="0" smtClean="0"/>
              <a:t>Secondary retrieval option is to open modular canister and remove fuel assembly as intact assembly if intact</a:t>
            </a:r>
          </a:p>
          <a:p>
            <a:pPr lvl="1"/>
            <a:r>
              <a:rPr lang="en-US" sz="1800" dirty="0" smtClean="0"/>
              <a:t>Tertiary retrieval mechanism would be for damaged fuel through FBT removal with assembly components contained inside FBT (special grapple) </a:t>
            </a:r>
          </a:p>
          <a:p>
            <a:r>
              <a:rPr lang="en-US" sz="2000" dirty="0" smtClean="0"/>
              <a:t>Maintain integrity after transportation</a:t>
            </a:r>
          </a:p>
          <a:p>
            <a:pPr lvl="1"/>
            <a:r>
              <a:rPr lang="en-US" sz="1800" dirty="0"/>
              <a:t>Sealed inner canister should </a:t>
            </a:r>
            <a:r>
              <a:rPr lang="en-US" sz="1800" dirty="0" smtClean="0"/>
              <a:t>suffice for all disposal options </a:t>
            </a:r>
          </a:p>
          <a:p>
            <a:pPr lvl="1"/>
            <a:r>
              <a:rPr lang="en-US" sz="1800" dirty="0" smtClean="0"/>
              <a:t>Sealed inner canister should remove 45 </a:t>
            </a:r>
            <a:r>
              <a:rPr lang="en-US" sz="1800" dirty="0" err="1" smtClean="0"/>
              <a:t>GWd</a:t>
            </a:r>
            <a:r>
              <a:rPr lang="en-US" sz="1800" dirty="0" smtClean="0"/>
              <a:t>/MTU </a:t>
            </a:r>
            <a:r>
              <a:rPr lang="en-US" sz="1800" dirty="0" err="1" smtClean="0"/>
              <a:t>burnup</a:t>
            </a:r>
            <a:r>
              <a:rPr lang="en-US" sz="1800" dirty="0" smtClean="0"/>
              <a:t> threshold</a:t>
            </a:r>
          </a:p>
          <a:p>
            <a:pPr lvl="1"/>
            <a:r>
              <a:rPr lang="en-US" sz="1800" dirty="0" smtClean="0"/>
              <a:t>Tertiary storage retrieval mechanism should work for reprocessing plant</a:t>
            </a:r>
          </a:p>
          <a:p>
            <a:r>
              <a:rPr lang="en-US" sz="2000" dirty="0" smtClean="0"/>
              <a:t>Physical size and thermal limits</a:t>
            </a:r>
          </a:p>
          <a:p>
            <a:pPr lvl="1"/>
            <a:r>
              <a:rPr lang="en-US" sz="1800" dirty="0" smtClean="0"/>
              <a:t>Sealed inner canister can be used for clay/shale or salt concepts</a:t>
            </a:r>
          </a:p>
          <a:p>
            <a:pPr lvl="1"/>
            <a:r>
              <a:rPr lang="en-US" sz="1800" dirty="0" smtClean="0"/>
              <a:t>FBT removal used for deep borehole concept </a:t>
            </a:r>
          </a:p>
          <a:p>
            <a:r>
              <a:rPr lang="en-US" sz="2000" dirty="0" smtClean="0"/>
              <a:t>Reduced life-cycle costs because no repackaging of bare fuel</a:t>
            </a:r>
          </a:p>
          <a:p>
            <a:pPr marL="396875" lvl="1" indent="0">
              <a:buNone/>
            </a:pPr>
            <a:r>
              <a:rPr lang="en-US" dirty="0" smtClean="0"/>
              <a:t>  </a:t>
            </a:r>
          </a:p>
          <a:p>
            <a:pPr lvl="1"/>
            <a:endParaRPr lang="en-US" dirty="0" smtClean="0"/>
          </a:p>
        </p:txBody>
      </p:sp>
      <p:sp>
        <p:nvSpPr>
          <p:cNvPr id="9" name="TextBox 8"/>
          <p:cNvSpPr txBox="1"/>
          <p:nvPr/>
        </p:nvSpPr>
        <p:spPr>
          <a:xfrm>
            <a:off x="409575" y="5835080"/>
            <a:ext cx="8191500" cy="338554"/>
          </a:xfrm>
          <a:prstGeom prst="rect">
            <a:avLst/>
          </a:prstGeom>
          <a:solidFill>
            <a:srgbClr val="006600"/>
          </a:solidFill>
          <a:ln w="22225" cap="rnd">
            <a:solidFill>
              <a:schemeClr val="tx1"/>
            </a:solidFill>
          </a:ln>
          <a:effectLst>
            <a:innerShdw blurRad="63500" dist="50800" dir="2700000">
              <a:prstClr val="black">
                <a:alpha val="50000"/>
              </a:prstClr>
            </a:innerShdw>
          </a:effectLst>
          <a:scene3d>
            <a:camera prst="orthographicFront"/>
            <a:lightRig rig="threePt" dir="t"/>
          </a:scene3d>
          <a:sp3d>
            <a:bevelB/>
          </a:sp3d>
        </p:spPr>
        <p:txBody>
          <a:bodyPr wrap="square" rtlCol="0">
            <a:spAutoFit/>
          </a:bodyPr>
          <a:lstStyle/>
          <a:p>
            <a:pPr algn="ctr"/>
            <a:r>
              <a:rPr lang="en-US" sz="1600" i="1" dirty="0" smtClean="0">
                <a:solidFill>
                  <a:srgbClr val="FFFFFF"/>
                </a:solidFill>
                <a:cs typeface="+mn-cs"/>
              </a:rPr>
              <a:t>FIRST system can meet all used fuel disposition concepts envisioned for the future</a:t>
            </a:r>
          </a:p>
        </p:txBody>
      </p:sp>
    </p:spTree>
    <p:extLst>
      <p:ext uri="{BB962C8B-B14F-4D97-AF65-F5344CB8AC3E}">
        <p14:creationId xmlns="" xmlns:p14="http://schemas.microsoft.com/office/powerpoint/2010/main" val="253392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484748"/>
          </a:xfrm>
        </p:spPr>
        <p:txBody>
          <a:bodyPr/>
          <a:lstStyle/>
          <a:p>
            <a:r>
              <a:rPr lang="en-US" dirty="0" smtClean="0"/>
              <a:t>Intellectual Property Status</a:t>
            </a:r>
            <a:endParaRPr lang="en-US" dirty="0"/>
          </a:p>
        </p:txBody>
      </p:sp>
      <p:sp>
        <p:nvSpPr>
          <p:cNvPr id="3" name="Content Placeholder 2"/>
          <p:cNvSpPr>
            <a:spLocks noGrp="1"/>
          </p:cNvSpPr>
          <p:nvPr>
            <p:ph idx="1"/>
          </p:nvPr>
        </p:nvSpPr>
        <p:spPr>
          <a:xfrm>
            <a:off x="111204" y="1344823"/>
            <a:ext cx="8229600" cy="4300665"/>
          </a:xfrm>
        </p:spPr>
        <p:txBody>
          <a:bodyPr/>
          <a:lstStyle/>
          <a:p>
            <a:r>
              <a:rPr lang="en-US" dirty="0" smtClean="0"/>
              <a:t>One Invention Disclosure to date—UT-Battelle ID 2603, “</a:t>
            </a:r>
            <a:r>
              <a:rPr lang="en-US" u="sng" dirty="0" smtClean="0"/>
              <a:t>F</a:t>
            </a:r>
            <a:r>
              <a:rPr lang="en-US" dirty="0" smtClean="0"/>
              <a:t>lexible, </a:t>
            </a:r>
            <a:r>
              <a:rPr lang="en-US" u="sng" dirty="0" smtClean="0"/>
              <a:t>I</a:t>
            </a:r>
            <a:r>
              <a:rPr lang="en-US" dirty="0" smtClean="0"/>
              <a:t>ntegrated Modula</a:t>
            </a:r>
            <a:r>
              <a:rPr lang="en-US" u="sng" dirty="0" smtClean="0"/>
              <a:t>r</a:t>
            </a:r>
            <a:r>
              <a:rPr lang="en-US" dirty="0" smtClean="0"/>
              <a:t> Used Nuclear Fuel </a:t>
            </a:r>
            <a:r>
              <a:rPr lang="en-US" u="sng" dirty="0" smtClean="0"/>
              <a:t>S</a:t>
            </a:r>
            <a:r>
              <a:rPr lang="en-US" dirty="0" smtClean="0"/>
              <a:t>torage, </a:t>
            </a:r>
            <a:r>
              <a:rPr lang="en-US" u="sng" dirty="0" smtClean="0"/>
              <a:t>T</a:t>
            </a:r>
            <a:r>
              <a:rPr lang="en-US" dirty="0" smtClean="0"/>
              <a:t>ransportation, and Disposal Canister System” (</a:t>
            </a:r>
            <a:r>
              <a:rPr lang="en-US" dirty="0" err="1" smtClean="0"/>
              <a:t>FIrST</a:t>
            </a:r>
            <a:r>
              <a:rPr lang="en-US" dirty="0" smtClean="0"/>
              <a:t>)</a:t>
            </a:r>
          </a:p>
          <a:p>
            <a:r>
              <a:rPr lang="en-US" dirty="0" smtClean="0"/>
              <a:t>U.S. provisional patent application filed July 20, 2011</a:t>
            </a:r>
          </a:p>
          <a:p>
            <a:r>
              <a:rPr lang="en-US" dirty="0" smtClean="0"/>
              <a:t>Foreign patent protection still possible</a:t>
            </a:r>
          </a:p>
          <a:p>
            <a:r>
              <a:rPr lang="en-US" dirty="0" smtClean="0"/>
              <a:t>Future inventions will flow as development proceeds; ~$750K in funding in hand now to advance design</a:t>
            </a:r>
          </a:p>
          <a:p>
            <a:endParaRPr lang="en-US" dirty="0"/>
          </a:p>
        </p:txBody>
      </p:sp>
    </p:spTree>
    <p:extLst>
      <p:ext uri="{BB962C8B-B14F-4D97-AF65-F5344CB8AC3E}">
        <p14:creationId xmlns="" xmlns:p14="http://schemas.microsoft.com/office/powerpoint/2010/main" val="792702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880369"/>
          </a:xfrm>
        </p:spPr>
        <p:txBody>
          <a:bodyPr/>
          <a:lstStyle/>
          <a:p>
            <a:r>
              <a:rPr lang="en-US" dirty="0" smtClean="0"/>
              <a:t>Potential Market Value of ORNL Remedy</a:t>
            </a:r>
            <a:endParaRPr lang="en-US" dirty="0"/>
          </a:p>
        </p:txBody>
      </p:sp>
      <p:sp>
        <p:nvSpPr>
          <p:cNvPr id="3" name="Content Placeholder 2"/>
          <p:cNvSpPr>
            <a:spLocks noGrp="1"/>
          </p:cNvSpPr>
          <p:nvPr>
            <p:ph idx="1"/>
          </p:nvPr>
        </p:nvSpPr>
        <p:spPr>
          <a:xfrm>
            <a:off x="196929" y="1849648"/>
            <a:ext cx="8229600" cy="3345531"/>
          </a:xfrm>
        </p:spPr>
        <p:txBody>
          <a:bodyPr/>
          <a:lstStyle/>
          <a:p>
            <a:r>
              <a:rPr lang="en-US" dirty="0" smtClean="0"/>
              <a:t>1,900 existing casks will have to be replaced</a:t>
            </a:r>
          </a:p>
          <a:p>
            <a:r>
              <a:rPr lang="en-US" dirty="0" err="1" smtClean="0"/>
              <a:t>Casking</a:t>
            </a:r>
            <a:r>
              <a:rPr lang="en-US" dirty="0" smtClean="0"/>
              <a:t> of current pond-stored wastes will require 17,100 more casks</a:t>
            </a:r>
          </a:p>
          <a:p>
            <a:r>
              <a:rPr lang="en-US" dirty="0" smtClean="0"/>
              <a:t>Additional metric tonnage of spent fuel generated by 2020 will require 25,500 casks</a:t>
            </a:r>
          </a:p>
          <a:p>
            <a:r>
              <a:rPr lang="en-US" dirty="0" smtClean="0"/>
              <a:t>Current </a:t>
            </a:r>
            <a:r>
              <a:rPr lang="en-US" dirty="0" err="1" smtClean="0"/>
              <a:t>Holtec</a:t>
            </a:r>
            <a:r>
              <a:rPr lang="en-US" dirty="0" smtClean="0"/>
              <a:t> casks (not viable for future storage options; will need to be replaced) cost $1MM each.</a:t>
            </a:r>
          </a:p>
        </p:txBody>
      </p:sp>
    </p:spTree>
    <p:extLst>
      <p:ext uri="{BB962C8B-B14F-4D97-AF65-F5344CB8AC3E}">
        <p14:creationId xmlns="" xmlns:p14="http://schemas.microsoft.com/office/powerpoint/2010/main" val="792702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877163"/>
          </a:xfrm>
        </p:spPr>
        <p:txBody>
          <a:bodyPr/>
          <a:lstStyle/>
          <a:p>
            <a:r>
              <a:rPr lang="en-US" dirty="0" smtClean="0"/>
              <a:t>Potential Market Value of ORNL Remedy </a:t>
            </a:r>
            <a:r>
              <a:rPr lang="en-US" sz="2400" dirty="0" smtClean="0"/>
              <a:t>(cont’d.)</a:t>
            </a:r>
            <a:endParaRPr lang="en-US" dirty="0"/>
          </a:p>
        </p:txBody>
      </p:sp>
      <p:sp>
        <p:nvSpPr>
          <p:cNvPr id="3" name="Content Placeholder 2"/>
          <p:cNvSpPr>
            <a:spLocks noGrp="1"/>
          </p:cNvSpPr>
          <p:nvPr>
            <p:ph idx="1"/>
          </p:nvPr>
        </p:nvSpPr>
        <p:spPr>
          <a:xfrm>
            <a:off x="225504" y="2278273"/>
            <a:ext cx="8229600" cy="1643527"/>
          </a:xfrm>
        </p:spPr>
        <p:txBody>
          <a:bodyPr/>
          <a:lstStyle/>
          <a:p>
            <a:r>
              <a:rPr lang="en-US" dirty="0" smtClean="0"/>
              <a:t>Presuming a profit margin of 20% and a cost of $1.5MM each for modular casks, the world market for casks by 2020 would result in </a:t>
            </a:r>
            <a:r>
              <a:rPr lang="en-US" u="sng" dirty="0" smtClean="0">
                <a:solidFill>
                  <a:srgbClr val="FF0000"/>
                </a:solidFill>
              </a:rPr>
              <a:t>$66.75B in revenues </a:t>
            </a:r>
            <a:r>
              <a:rPr lang="en-US" dirty="0" smtClean="0"/>
              <a:t>and </a:t>
            </a:r>
            <a:r>
              <a:rPr lang="en-US" u="sng" dirty="0" smtClean="0">
                <a:solidFill>
                  <a:srgbClr val="FF0000"/>
                </a:solidFill>
              </a:rPr>
              <a:t>$13.35B in profits</a:t>
            </a:r>
          </a:p>
        </p:txBody>
      </p:sp>
    </p:spTree>
    <p:extLst>
      <p:ext uri="{BB962C8B-B14F-4D97-AF65-F5344CB8AC3E}">
        <p14:creationId xmlns="" xmlns:p14="http://schemas.microsoft.com/office/powerpoint/2010/main" val="792702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877163"/>
          </a:xfrm>
        </p:spPr>
        <p:txBody>
          <a:bodyPr/>
          <a:lstStyle/>
          <a:p>
            <a:r>
              <a:rPr lang="en-US" dirty="0" smtClean="0"/>
              <a:t>Potential Market Value of ORNL Remedy </a:t>
            </a:r>
            <a:r>
              <a:rPr lang="en-US" sz="2400" dirty="0" smtClean="0"/>
              <a:t>(cont’d.)</a:t>
            </a:r>
            <a:endParaRPr lang="en-US" dirty="0"/>
          </a:p>
        </p:txBody>
      </p:sp>
      <p:sp>
        <p:nvSpPr>
          <p:cNvPr id="3" name="Content Placeholder 2"/>
          <p:cNvSpPr>
            <a:spLocks noGrp="1"/>
          </p:cNvSpPr>
          <p:nvPr>
            <p:ph idx="1"/>
          </p:nvPr>
        </p:nvSpPr>
        <p:spPr>
          <a:xfrm>
            <a:off x="111203" y="1344823"/>
            <a:ext cx="8870871" cy="4506875"/>
          </a:xfrm>
        </p:spPr>
        <p:txBody>
          <a:bodyPr/>
          <a:lstStyle/>
          <a:p>
            <a:r>
              <a:rPr lang="en-US" dirty="0" smtClean="0"/>
              <a:t>The yearly waste generation total would thus support $1.575B yearly in revenues and $315MM yearly in profits</a:t>
            </a:r>
          </a:p>
          <a:p>
            <a:pPr>
              <a:buNone/>
            </a:pPr>
            <a:endParaRPr lang="en-US" u="sng" dirty="0" smtClean="0"/>
          </a:p>
          <a:p>
            <a:pPr>
              <a:buNone/>
            </a:pPr>
            <a:r>
              <a:rPr lang="en-US" u="sng" dirty="0" smtClean="0"/>
              <a:t>Market Share</a:t>
            </a:r>
            <a:r>
              <a:rPr lang="en-US" dirty="0" smtClean="0"/>
              <a:t>	</a:t>
            </a:r>
            <a:r>
              <a:rPr lang="en-US" u="sng" dirty="0" smtClean="0"/>
              <a:t>Yearly Revenues</a:t>
            </a:r>
            <a:r>
              <a:rPr lang="en-US" dirty="0" smtClean="0"/>
              <a:t>		</a:t>
            </a:r>
            <a:r>
              <a:rPr lang="en-US" u="sng" dirty="0" smtClean="0"/>
              <a:t>Yearly Profits</a:t>
            </a:r>
            <a:endParaRPr lang="en-US" dirty="0" smtClean="0"/>
          </a:p>
          <a:p>
            <a:pPr>
              <a:buNone/>
            </a:pPr>
            <a:r>
              <a:rPr lang="en-US" dirty="0" smtClean="0"/>
              <a:t>	</a:t>
            </a:r>
            <a:r>
              <a:rPr lang="en-US" sz="2000" dirty="0" smtClean="0"/>
              <a:t>100%			$1,575MM			$315MM</a:t>
            </a:r>
          </a:p>
          <a:p>
            <a:pPr>
              <a:buNone/>
            </a:pPr>
            <a:r>
              <a:rPr lang="en-US" sz="2000" dirty="0" smtClean="0"/>
              <a:t>	50%			$787.5MM			$157.5MM</a:t>
            </a:r>
          </a:p>
          <a:p>
            <a:pPr>
              <a:buNone/>
            </a:pPr>
            <a:r>
              <a:rPr lang="en-US" sz="2000" dirty="0" smtClean="0"/>
              <a:t>	20%			$315MM				$63MM</a:t>
            </a:r>
          </a:p>
          <a:p>
            <a:pPr>
              <a:buNone/>
            </a:pPr>
            <a:endParaRPr lang="en-US" sz="2000" dirty="0" smtClean="0"/>
          </a:p>
          <a:p>
            <a:r>
              <a:rPr lang="en-US" dirty="0" smtClean="0">
                <a:solidFill>
                  <a:srgbClr val="FF0000"/>
                </a:solidFill>
              </a:rPr>
              <a:t>Does not take into account backlogs of existing wastes!</a:t>
            </a:r>
          </a:p>
        </p:txBody>
      </p:sp>
    </p:spTree>
    <p:extLst>
      <p:ext uri="{BB962C8B-B14F-4D97-AF65-F5344CB8AC3E}">
        <p14:creationId xmlns="" xmlns:p14="http://schemas.microsoft.com/office/powerpoint/2010/main" val="792702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Promising Path to Market</a:t>
            </a:r>
            <a:endParaRPr lang="en-US" dirty="0"/>
          </a:p>
        </p:txBody>
      </p:sp>
      <p:sp>
        <p:nvSpPr>
          <p:cNvPr id="3" name="Content Placeholder 2"/>
          <p:cNvSpPr>
            <a:spLocks noGrp="1"/>
          </p:cNvSpPr>
          <p:nvPr>
            <p:ph idx="1"/>
          </p:nvPr>
        </p:nvSpPr>
        <p:spPr>
          <a:xfrm>
            <a:off x="111204" y="1344823"/>
            <a:ext cx="8229600" cy="4508927"/>
          </a:xfrm>
        </p:spPr>
        <p:txBody>
          <a:bodyPr/>
          <a:lstStyle/>
          <a:p>
            <a:r>
              <a:rPr lang="en-US" dirty="0" smtClean="0"/>
              <a:t>The spent fuel disposal dilemma must and will be solved</a:t>
            </a:r>
          </a:p>
          <a:p>
            <a:r>
              <a:rPr lang="en-US" dirty="0" smtClean="0"/>
              <a:t>Regulatory decisions will be made; disposal options will be chosen</a:t>
            </a:r>
          </a:p>
          <a:p>
            <a:r>
              <a:rPr lang="en-US" dirty="0" smtClean="0"/>
              <a:t>Future disposal options will require a modular, multipurpose cask (does not exist in the marketplace now)</a:t>
            </a:r>
          </a:p>
          <a:p>
            <a:r>
              <a:rPr lang="en-US" dirty="0" smtClean="0"/>
              <a:t>The opportunity is now to influence policy decisions by helping to create—and making available—a compelling technology</a:t>
            </a:r>
          </a:p>
        </p:txBody>
      </p:sp>
    </p:spTree>
    <p:extLst>
      <p:ext uri="{BB962C8B-B14F-4D97-AF65-F5344CB8AC3E}">
        <p14:creationId xmlns="" xmlns:p14="http://schemas.microsoft.com/office/powerpoint/2010/main" val="792702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Promising Path to Market </a:t>
            </a:r>
            <a:r>
              <a:rPr lang="en-US" sz="2400" dirty="0" smtClean="0"/>
              <a:t>(cont’d.)</a:t>
            </a:r>
            <a:endParaRPr lang="en-US" dirty="0"/>
          </a:p>
        </p:txBody>
      </p:sp>
      <p:sp>
        <p:nvSpPr>
          <p:cNvPr id="3" name="Content Placeholder 2"/>
          <p:cNvSpPr>
            <a:spLocks noGrp="1"/>
          </p:cNvSpPr>
          <p:nvPr>
            <p:ph idx="1"/>
          </p:nvPr>
        </p:nvSpPr>
        <p:spPr>
          <a:xfrm>
            <a:off x="111204" y="1344823"/>
            <a:ext cx="8229600" cy="3165995"/>
          </a:xfrm>
        </p:spPr>
        <p:txBody>
          <a:bodyPr/>
          <a:lstStyle/>
          <a:p>
            <a:r>
              <a:rPr lang="en-US" dirty="0" smtClean="0"/>
              <a:t>Commercial firms who are partners in technology development will have first adopter opportunity</a:t>
            </a:r>
          </a:p>
          <a:p>
            <a:r>
              <a:rPr lang="en-US" dirty="0" smtClean="0"/>
              <a:t>Likely to be significant U.S. government funding available to implement technology</a:t>
            </a:r>
          </a:p>
          <a:p>
            <a:r>
              <a:rPr lang="en-US" dirty="0" smtClean="0"/>
              <a:t>First adopter exploitation of U.S. opportunities in partnership with U.S. government will allow subsequent penetration of commercial and foreign markets</a:t>
            </a:r>
          </a:p>
        </p:txBody>
      </p:sp>
    </p:spTree>
    <p:extLst>
      <p:ext uri="{BB962C8B-B14F-4D97-AF65-F5344CB8AC3E}">
        <p14:creationId xmlns="" xmlns:p14="http://schemas.microsoft.com/office/powerpoint/2010/main" val="792702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877163"/>
          </a:xfrm>
        </p:spPr>
        <p:txBody>
          <a:bodyPr/>
          <a:lstStyle/>
          <a:p>
            <a:r>
              <a:rPr lang="en-US" dirty="0" smtClean="0"/>
              <a:t>Potential Barriers Along the Path to Market</a:t>
            </a:r>
            <a:endParaRPr lang="en-US" dirty="0"/>
          </a:p>
        </p:txBody>
      </p:sp>
      <p:sp>
        <p:nvSpPr>
          <p:cNvPr id="3" name="Content Placeholder 2"/>
          <p:cNvSpPr>
            <a:spLocks noGrp="1"/>
          </p:cNvSpPr>
          <p:nvPr>
            <p:ph idx="1"/>
          </p:nvPr>
        </p:nvSpPr>
        <p:spPr>
          <a:xfrm>
            <a:off x="130253" y="1249573"/>
            <a:ext cx="8623221" cy="5078313"/>
          </a:xfrm>
        </p:spPr>
        <p:txBody>
          <a:bodyPr/>
          <a:lstStyle/>
          <a:p>
            <a:r>
              <a:rPr lang="en-US" sz="2000" dirty="0" smtClean="0"/>
              <a:t>Regulatory Obstacles</a:t>
            </a:r>
          </a:p>
          <a:p>
            <a:pPr lvl="1"/>
            <a:r>
              <a:rPr lang="en-US" sz="1800" dirty="0" smtClean="0"/>
              <a:t>Ultimate disposal option(s) have to be chosen and regulations written regarding cask specifications</a:t>
            </a:r>
          </a:p>
          <a:p>
            <a:pPr lvl="1"/>
            <a:r>
              <a:rPr lang="en-US" sz="1800" dirty="0" smtClean="0"/>
              <a:t>Political will to make hard choices has been scarce (see Yucca Mountain)</a:t>
            </a:r>
          </a:p>
          <a:p>
            <a:r>
              <a:rPr lang="en-US" sz="2000" dirty="0" smtClean="0"/>
              <a:t>Technological Obstacles</a:t>
            </a:r>
          </a:p>
          <a:p>
            <a:pPr lvl="1"/>
            <a:r>
              <a:rPr lang="en-US" sz="1800" dirty="0" smtClean="0"/>
              <a:t>Not as significant as regulatory obstacles</a:t>
            </a:r>
          </a:p>
          <a:p>
            <a:pPr lvl="1"/>
            <a:r>
              <a:rPr lang="en-US" sz="1800" dirty="0" smtClean="0"/>
              <a:t>Cask design needs to be fleshed out</a:t>
            </a:r>
          </a:p>
          <a:p>
            <a:pPr lvl="1"/>
            <a:r>
              <a:rPr lang="en-US" sz="1800" dirty="0" smtClean="0"/>
              <a:t>Prototypes need to be built and tested</a:t>
            </a:r>
          </a:p>
          <a:p>
            <a:pPr>
              <a:buNone/>
            </a:pPr>
            <a:r>
              <a:rPr lang="en-US" sz="2000" dirty="0" smtClean="0">
                <a:solidFill>
                  <a:srgbClr val="FF0000"/>
                </a:solidFill>
              </a:rPr>
              <a:t>Risk takers will be rewarded handsomely; not for the faint of heart!</a:t>
            </a:r>
          </a:p>
          <a:p>
            <a:pPr lvl="1"/>
            <a:r>
              <a:rPr lang="en-US" sz="2000" dirty="0" smtClean="0"/>
              <a:t>Will require</a:t>
            </a:r>
          </a:p>
          <a:p>
            <a:pPr lvl="2"/>
            <a:r>
              <a:rPr lang="en-US" sz="1800" dirty="0" smtClean="0"/>
              <a:t>Patience</a:t>
            </a:r>
          </a:p>
          <a:p>
            <a:pPr lvl="2"/>
            <a:r>
              <a:rPr lang="en-US" sz="1800" dirty="0" smtClean="0"/>
              <a:t>Aggressive engagement with regulators and policymakers</a:t>
            </a:r>
          </a:p>
          <a:p>
            <a:pPr lvl="2"/>
            <a:r>
              <a:rPr lang="en-US" sz="1800" dirty="0" smtClean="0"/>
              <a:t>Persistence</a:t>
            </a:r>
          </a:p>
          <a:p>
            <a:pPr lvl="2"/>
            <a:r>
              <a:rPr lang="en-US" sz="1800" dirty="0" smtClean="0"/>
              <a:t>Investment</a:t>
            </a:r>
            <a:endParaRPr lang="en-US" dirty="0" smtClean="0"/>
          </a:p>
        </p:txBody>
      </p:sp>
    </p:spTree>
    <p:extLst>
      <p:ext uri="{BB962C8B-B14F-4D97-AF65-F5344CB8AC3E}">
        <p14:creationId xmlns="" xmlns:p14="http://schemas.microsoft.com/office/powerpoint/2010/main" val="792702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177114"/>
            <a:ext cx="8229600" cy="880369"/>
          </a:xfrm>
        </p:spPr>
        <p:txBody>
          <a:bodyPr/>
          <a:lstStyle/>
          <a:p>
            <a:r>
              <a:rPr lang="en-US" dirty="0" smtClean="0"/>
              <a:t>The </a:t>
            </a:r>
            <a:r>
              <a:rPr lang="en-US" smtClean="0"/>
              <a:t>Commercial Partnership Opportunity</a:t>
            </a:r>
            <a:endParaRPr lang="en-US" dirty="0"/>
          </a:p>
        </p:txBody>
      </p:sp>
      <p:sp>
        <p:nvSpPr>
          <p:cNvPr id="3" name="Content Placeholder 2"/>
          <p:cNvSpPr>
            <a:spLocks noGrp="1"/>
          </p:cNvSpPr>
          <p:nvPr>
            <p:ph idx="1"/>
          </p:nvPr>
        </p:nvSpPr>
        <p:spPr>
          <a:xfrm>
            <a:off x="111204" y="1344823"/>
            <a:ext cx="8229600" cy="5030095"/>
          </a:xfrm>
        </p:spPr>
        <p:txBody>
          <a:bodyPr/>
          <a:lstStyle/>
          <a:p>
            <a:r>
              <a:rPr lang="en-US" sz="2400" dirty="0" smtClean="0"/>
              <a:t>Research partnership with ORNL (CRADA)</a:t>
            </a:r>
          </a:p>
          <a:p>
            <a:pPr lvl="1"/>
            <a:r>
              <a:rPr lang="en-US" sz="2000" dirty="0" smtClean="0"/>
              <a:t>Technology development and prototyping</a:t>
            </a:r>
          </a:p>
          <a:p>
            <a:pPr lvl="1"/>
            <a:r>
              <a:rPr lang="en-US" sz="2000" dirty="0" smtClean="0"/>
              <a:t>Leveraging of private and government funds (funding to support ORNL efforts already beginning to flow)</a:t>
            </a:r>
          </a:p>
          <a:p>
            <a:pPr lvl="1"/>
            <a:r>
              <a:rPr lang="en-US" sz="2000" dirty="0" smtClean="0"/>
              <a:t>Provides a ‘seat at the table’ to influence licensing/regulatory conversations regarding disposal options</a:t>
            </a:r>
          </a:p>
          <a:p>
            <a:r>
              <a:rPr lang="en-US" sz="2400" dirty="0" smtClean="0"/>
              <a:t>Option or license existing technology at outset of partnership</a:t>
            </a:r>
          </a:p>
          <a:p>
            <a:r>
              <a:rPr lang="en-US" sz="2400" dirty="0" smtClean="0"/>
              <a:t>Be a part of further development of the technology under CRADA, which can be licensed as needed (CRADA provides option protection)</a:t>
            </a:r>
          </a:p>
          <a:p>
            <a:r>
              <a:rPr lang="en-US" sz="2400" dirty="0" smtClean="0"/>
              <a:t>Use the compelling nature of the technology to drive adoption/mandate by regulatory authorities</a:t>
            </a:r>
          </a:p>
          <a:p>
            <a:pPr lvl="1"/>
            <a:r>
              <a:rPr lang="en-US" sz="2000" dirty="0" smtClean="0"/>
              <a:t>First adopter opportunities</a:t>
            </a:r>
            <a:endParaRPr lang="en-US" sz="2000" dirty="0"/>
          </a:p>
        </p:txBody>
      </p:sp>
    </p:spTree>
    <p:extLst>
      <p:ext uri="{BB962C8B-B14F-4D97-AF65-F5344CB8AC3E}">
        <p14:creationId xmlns="" xmlns:p14="http://schemas.microsoft.com/office/powerpoint/2010/main" val="79270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Pain in the </a:t>
            </a:r>
            <a:r>
              <a:rPr lang="en-US" dirty="0" smtClean="0"/>
              <a:t>Marketplace (before)</a:t>
            </a:r>
            <a:endParaRPr lang="en-US" dirty="0"/>
          </a:p>
        </p:txBody>
      </p:sp>
      <p:pic>
        <p:nvPicPr>
          <p:cNvPr id="19458" name="Picture 2" descr="http://cryptome.org/eyeball/daiichi-npp5/pict60.jpg"/>
          <p:cNvPicPr>
            <a:picLocks noChangeAspect="1" noChangeArrowheads="1"/>
          </p:cNvPicPr>
          <p:nvPr/>
        </p:nvPicPr>
        <p:blipFill>
          <a:blip r:embed="rId2" cstate="print"/>
          <a:srcRect/>
          <a:stretch>
            <a:fillRect/>
          </a:stretch>
        </p:blipFill>
        <p:spPr bwMode="auto">
          <a:xfrm>
            <a:off x="288925" y="1028700"/>
            <a:ext cx="5309348" cy="3924300"/>
          </a:xfrm>
          <a:prstGeom prst="rect">
            <a:avLst/>
          </a:prstGeom>
          <a:noFill/>
        </p:spPr>
      </p:pic>
      <p:sp>
        <p:nvSpPr>
          <p:cNvPr id="30722" name="AutoShape 2" descr="data:image/jpeg;base64,/9j/4AAQSkZJRgABAQAAAQABAAD/2wCEAAkGBhQSERUUExQWFRUWFxcYFxgXGBgaGhwYGRwaGhgYGBgZHiYfGBojHR0aHy8gIycpLCwsFx4xNTAqNSYrLCkBCQoKDgwOGg8PGi8kHyQsLSwsLCwtLCwsLywvLCw0LCwsLCwsLCwsLCwsLCwsKSwsLCwsLCwsLCwsLCwsLCwsLP/AABEIALQBFwMBIgACEQEDEQH/xAAbAAABBQEBAAAAAAAAAAAAAAAEAAIDBQYBB//EAD4QAAECBAQDBgQFBAEDBQEAAAECEQADITEEEkFRBSJhBhMycYGRQqGx8CNSwdHhBxQVYjOS0vFjcoKisiT/xAAaAQACAwEBAAAAAAAAAAAAAAACBAEDBQAG/8QAMhEAAQQBAwEGBQMEAwAAAAAAAQACAxEhBBIxQRMiUWFx8IGRobHhBTLRFCOSwUKC8f/aAAwDAQACEQMRAD8A8VhRLNREUQpIpOTCWki8TYcAVIcMffSHz0ugHaIJUhtgoSOkUeOQ4zCQBoH+cShXExLNw5GV25g4bZyK7GhpEaFMREsye4FNohEKpMlynLO3nCkS8xZ2hx+3hqKGh9o5Ti8rs5CQVMSQ5ynU7E+kdXJZKVNQv8jDsQmxg6WuWrCFJKu9RMCkhhkyKDLc3zOBAk0iDckJ3A5qUqIUCXAtGjw+JQyiAqnTeKfsph1KngJdmdTHQRtU4ZGY3sHdRoaiM/UOAfS2dHfZhUU85CykrBGhG9f1gabixoD7RqJ+EDOP/wBGK6bgaG99zvFbXAq6Q0s7OnDY+0CTZg66xpMXhEpu9tzFJNXzUNEg/SrnWGWlKE7zSDM0dY6icIlmygG6gG+8clIc3izFJfcmKXUftCVLKnCQSdotMDgcxrod4ssTwDJKXNGfMACCKMdIpMoBpMsjLwSsLNkly4aG90Wdi3SLjjeOnTJ8xa1qUsnmVqSKVbygOZiCCykpV6MfcQ2HEhZro2gkFA5aau/ygjCySosA7D7MEy8ivzJ9lD94Iw/CyUqUggizgkeheOc8DlGyAk4yqZVVeZg3EzmQUgkigqzemsPRwtaVh0t1JdPreGcSJoFBA1GVvqImw4hDsexpJwq9o7Dkgggg1Bp5xxQixLJsWEgqSmw9S0ByJRUaXvB+IzmWEqSCynceUCaOCVazcO8Aq0xyHTAxhoglUppKmhRNKmpEKAJ8lcAK5T0ygpJraAImWgPQ03MNmy8paJCBxtdSukITyzaQxF47mgqQ2UyHADWEo1hNHKFwwQUWiAwfh8EuYkZQWYim4Dn5VgXGlYxpcaCatIKCS9LNu4v0vEGET+Il2bML2Z9ekWEnBqBUi58r6iJsLwwzFywXJNABuCzdIr3gApnsXOIrlBYqTdIUFZVEApdixZw4BY3jQ9kuzqp8vEJa8oqSweqFAs+kbjtN2NkYaTNKyvvEyiUh01zFiyAA4tUneJv6XcSwcrDOskznKQhrvYdQXrCM87uz7o9+wmmQAOvnCJ4d2DlSZGHmomJzlHOU8wykG+l2D9DFNxnukLKwt35fC9nYsn6xr08YSmStbISrnJryglZAQ2hDu0ZGX21E0ALDF9EX9dox2SzSSFwbgY94K04sYcs7xPixFEKNiT+GTo4vaA5PHFJlqLjPm5fw/LSxjYYjiyS9CSbMn+OsVy8S7AJU9PgP0aNGOU1lvv5IpNMwm93v5rKTuMzVk5yANWQ3tDZk5KgwUzipDVH+1Iv8ZMcMQpNdZatDXSsQcRQhSQE5xV/+JqVpT7pDbXbhfCT7JsVhpu/fis1ipylMXdgEjl06w+TidFaN8P7RaYfBIFio2+FVGhypSf8AfbwKr8oMv6BLt045JAXeEcQQki9Tsfv/AMR632YxOGxEqbJWZblI7u4JIHWlDHlmFxCUHMUKtbK3R7Re8B4pnxEpCAcxOVL6vp5wjO03uA8U6yNm3buo+SveK/0uIC15S/dqKwKjMVkhwNG+kea4vgjTFhSVHKk5SNwzP0vHsPHu1U7DGegE/AFLD8r3Bfw6h9Yj4PwmRPw+InTlDOBcnUihO5JpSJhldWL+PvwRdkHx7pa5FUPHxHqvDThykEtQlvaLETgnBKTZSsrg0oS7jcMIvOIdnlKJEpJVmJLgUSPOwhdqOz+SUjKklKTlKiBVhXK1xasNCZriAUo/SOiLgPClmuApWVFIc5ilAuwKiAOkEdqlSpeKXLEtKkoYagu1aiDMDJVh0JmIWlVRMKeYFJFACSGo4qIzXEJ6pkxa1XUok+sXN7zyUpI4xxBvVSJkylWKkHYsoe9DHTwtZLIUhfQKAPsYgwqgMxJskt5mkQAxdR6FLb20Nzflj8fREzMOuX40KHmP11hpmv8AEW9flFjw3ETRLJStdwAGzJroQbRLxDiCAQmZKlTNcyHSWOhbURXvN1St7Nu3ddev4/hUYQIdLQ1biLXDSMHMYFcySevOn3DERYp7MSlK/DngIahBzl6XScpb3jnTNbg38lDNM52W0fQqhSpB+H2hQZxLhapBI5ZiQb5VJfycCFBAhwsIXgsNOGfRVL6R2YtwI4RrHM0XJZNEOhsOJpYfrHKElqf2EJEJI0hyE1rHLlNJwxXRIJL2A03jddj+FzUSFTUpSrLMDCpZWUvYh3S+9oyUlcvKtIzAuCi1R8SVddQY9s/pN3KpS5ExPMQlWU/66+dXhSdxNNHVaukY1odKc14ev8LzHG4eaiYkqcCjMbEUcbGgisl4lUtQKc2dK6VrU/V49X/qoqSgpCEhLJqBSrx5hPwS1K7xLDMtkkvUgAmulxfcRTG67Dk9M0bWyRgi811Cue1XaeZiZgMzMF90hJzUIOWobRy59Y7/AE1wQWpeYsEZlEjNmbKRlDNQ69LkCLDE8JSvD9+qSUUCAEqBQogAlRU5LPdW9BFNj+JlEgolgIHxEBiovY9Bt6l4lkTpmlrfiUrqJOzp15GAEf2s7ShYVKk0lvYXqAPQed+gpGGVOJapLUEHS52eYL8xD9QzF/QRYGYmWPw0nMosyktlG7xsaXQtbHjAHzKwNRrCHAclDcO4hkUkzUlQAUGCiD0sRBi+MTTkCKEJABBqGfXyiA4n/wBIeuiRc+Z/SCcJxgJZ5YapN7Cwvu8MjRsJyfoqH66RooNPzCWHxs3v0986k5ZgZ3uK/pGt4hwGWlHedycv9ulZL8uckdWfK9Ii4V2lwZwxlzcH3k0hagpKmZ/CAb6CIJnEyvD92oskJByqUoi4oWvDGn0oo0Fma3WPJbX5WZncRCcQooSAnKgMaaVNPOJzxl1KVlDkM7msT4tCFBTS0lspFF1sDc9YB/swCXQWBcNSh0sfsxx0oBTDNcXCzY+XvqhOIYxwAzJBdnNPODeGzspSpJZQIKfcaixH6wyWQk8yAoA1cab/AH0hwDEZScoLsze3WkLS6UvGAn4Na1hG4r0UcWRicIrvVk4hSsqxbOjQuzHyNKeRikTxHF4WTNWghIdOZCmzeI1SCOZnDgVAIiowc8AqzghLNlqWYqdVqMBGym42XNwaZTPOCSk5w6VJB5SH8KmYPprQvHnZ9P2eQO71XpoJw5uxV3ZGcudOlgLKc9SQKcxJNLUeN92/wspOGSkhKjXxCtr0Zi8eY8CCsPiUnwtlDGgzFTZehbeNZx/thLUhctWRc1RypBKhMQp65g2ws8Il20lrRzWfBMWXSsvpz0WP7Rdnky8Mo96EKTUJIVUMMyc4DZnIGx3jzsp0j0ftfPz4RDqZYKs9KgElTH2A9owc3COU5GPK5az3N9rN0jT0x7llZeucO0pV6ken3vESkGC56MpZ7ff3eIW2hsFZ6seDcV7qakkOlJBI9Gf9fSDu0WA71Rny+ZCrED5HYilIzxLVFPKDuE8ZMkkHmlq8Sf1HWKjHTt7eV0sjy3HyQMiW5i4SAGEGzuGIUkTJJCneli+3nFYuflLKDHYj284Bzt/Ca0sjNtruN4qtJCUqNBXWscismrckwouEba4QO1EhJolcyxwwdh8P3iFaqSxF3bV/l7QLMlNqD0GkGDapLayo1pjqKxzSEg1iQgUgHK7tzM3RnjuHHMKA1FDY11bSHSCA4Ja+j2Zokxc2oIpQWgXXdImjBK3/AGh7DKRhJeMKkjvLIFAm6gEpFGvTSBuyvbEoxeFP5WlrP5kktUHYRSSeOTJmHlynJZSgRVstCD0u0H9meCnvRME4SjzFBZ1U+EflUbA+dozyNrT2h9E7AXcN46rcf1IwKcVikiUvvHfP3dQgCrqVa5sK+UVmG7MZJOTEKpLVnbRLhsyyKsW5UDmV0FY9A7qRh8OopSmUUpBJKfCpSbN8c0ioTpQqYR5f2k4ssy15SQkOQCcxKjdaj8Szv6BhSIgiklOcN5TrtS2JtDnjKbxfjXKmSh0ys3xXUo0C1tR9ABRItqTnMWBNDg3sDpf6w2bjS1yrLlNWe+Z38qR2StITmZmJG+8ej08Qrb0XndTMSd15Vn2GEhGJlqxCwEpU7EtXR/eNTxGVghMVlJWVblx9GjFTO5VdCgchqA1b5utrdYIwi05f+ZabBII92aHmx0cV7+IWXJKdt55uq46eB9VoVYOSbGXsA43+envAc7hEqpStJqBeg6X6RHIxPMB36gkJrQ+JjX3jqsKhbBeIWavUGo+3hsNaBwsl88pdbnV6N/HknDhSQkqCx4Q1uj6wLip5SoZCKJANKGlYk/xknKSJxuK5TsSze0Q43CBKsqXICQfkCTFg44pQwguySfUV4KwwqphCSZQVmT4nA9GbpEnczFMRKKXo2YU62+2itk8TmIAALJqB8n+sEf5yYhxyqKTX3alY7cPFVOhkvugfM/zSn/xy1eKVehZSXalbfbRHjzJAMkKWFoNEklunrAuJ4rnotKiDVu8IAPtStIh4hgEzcq0cqgEirnQZahq0MJarUGNttyVpaDRmVxM2AM4/9P2RsrgEwMSkrK6gBQUatQpBcFnoRD8bj14eaqXPSqWQkHKRlIUWAYm9IGwmOnypyZg7tw1TmqRYEEvFTx6YZs6ZM5QVqJKRmUlJOiSS/p1jzz3Svd3gF66N0TGhrCT6r0bsfh5fEAqVNDrSnMhf+ocMoait9PaKHtjhFIxMoOSuUCAFJZVGDKW/OzsDoIz/AGb4nNkTEqEwoIFFJ0uPbQgxYcZxy1TEmcXHwkaC/wD0gt5eUZToCx1jzWi1zXd4+SqO0naFUwZUkJC3zgbAgJSdhR4039K+yf8Ac5lukEBw+wP1JrGD4wn8ZSU1CeVJ3Gh9YuuDdoVyJBShwC7nYgE3GkXviPZBrMLJnlG83noi+Now0mdOSwmTFOAFkhKVZmJzA8wI3tGPmJ8RoK2/iCFzkzELWtRM3MMoahFcxJelW03gdKQQXq3oW/Xyi+Ju0USh2AcKGaki+wiOCFkmpL0HsLUiPL9/zF6hFYTGKlgtrcGx8xDcVNNC9xZ9rQMlbHy+/WFPm5i7QO3NosAWOUwiFDkwoNAr3s+My7AAEFtG1ff1i3xv9O5wlzJ/KmSg0UfiB8LAVJNPKH9m+DKlzEqIDGh/SPSO0OLnSMEZbAomFlKIcjUJBNhSMiXVbZg1p5Xo26H+y0SDJPXGF4OrBl2MDrSxaL7idCT1tFJOd9o0o37srFniEZoLjualo4z2jmU3akOQYtS1UtF2b4etTgGiij8NNVLNw6RcAP6tGiQsS5ikJDBCqzBVQOqJZtmuCqyX3jPdkcUqXNzh8o8TFiR+QH4QdSKtFxxbjmdbgJBLgJSAEpSHYAaAQuNO6WTvftQBzmOu1Z8Y4+uaElbJly05UpqyR61Uom6jUxneL8RKpYPhDKDXzAlsz6C/vEszFlSQ4GUoCn/2oWbp+0QTp3eEPoKDYRsMgBG0Kt+oLclVeBBIIajdafpF3hpPdobxZg50YvA+GmZFF7PoAfrE8/GAKIQkZQSAdcu/nGjC1sYycrKnL5MAYUk3iSUqYgOEs1dQ0RyuJJUGCrPoaabR0SJL5iVEvUZRfzfT9RHEolN4Qxhi3k8hKbYgP2n36qwwPFQgqJZT+Y18t4Ol9o0lRARZ9ToW2itw6pTWSKjXrD88uvhqA3N1B2i3PikZIo3EktKtV8XS3h31OjdOsV8+ae9WSHcEN5ptEK1SyAOWmbXf0hq8bmmEt9tBII4Q3LR4/hTy5rID4d+Y0fcD9o7isFNWVNLCUqDuwcOAq/Q0hDiQbw6vYeW8WH+cRkZlOxFhcDzgCPNQ50jDbWfc/wC1QYCTlB74MxDOL7jSGq4uoADKCwYVajAD6GG40BSswzXdtH6CBim3yhSZgcNtcLZgcbLr56dFHi+JFTMGbrFeqedrxYLkvpAU+XprYQk6KhwtCORT4VChLUT8WRIYOaqJLe0auXMRMlgK8KhRyAQWcAPrGGObwh70rtR/OsHHiIUJgUkkBPLX4hypPlqerRmyx0VrQTiqRWK4f3cwImAFJoldmf6D6QXxrgi5KJktBKM2R0KOXMAMz1uz09YuMOhKpKETC5ypqb5izHzeKvt5j5ilpStISlKcstiSlmAISTUJoDlNtKGEnBwcK4VWp0xLg9h+CxCg2jR1Cr2rvHZyyb/YiJ4ZQhdUur2gyVhSpnoSKbHzgSUhyBGgwtmVX0iuR+3hMQxh/KpZsgpLKFfux0iIj1+sXuK4eTaqR7xVzsGU9RHNkDlD4i1DJG0KJAK/b+sKLFUvauxc7DAEYgOClht66iNJMxyMThVynzMFZQfzDwn6R4nK4utAABIg7gnaPElSjJNhmUWBYDd+v1jzs+ie7vtdXvqvWSzQyuBs7sUOgrwVJxXHnOqlfp0inUokuaxccUlmdOKgkuvmIZqk1YCweGo4GsVWChAupQPsBqekbTHNa0WsOaOWV5PI+iDn4jNLSgfCS3kSSK+pHoI7gOHGYaWFzsP3g6RghMPKMssUc3PU9TtBeLxYlSwmWAC+V9jvDUTLG4jCTmcA6rsqyw+HShICRQfPqYq+MJJmJIAYUBBuS7xJwwq5kLUrMpLivRnT97QyfIZGUUYU8x13eNVse5uAst0lOrxTOHg5SnQKNPv7rBsvKi9zFZw0PM1qxu1T/MaSfw5cqZlyomWFCWfZ2hzTAbbCQ1TqNE/UBA8QxEnuhk8arnZr0bV4EweMSl86At2YuQ2zcusXpQsn/gTctfSISpWUvITR61+9Yucwl26/olI5mhmyr/7C0Inisolu6Dv+ar0f4Y4MfKuJVLtmOltPKJgtXi7hNGe+sEy6hxIFS1ybMYkBx6/RQ4sb/wAT/n+UIeISmP4WoHi3qfh6fOOHEy2B7u7nxbU/LFiEEAfgJYuWc0YtDlE0/ASeUG5oTVrQQa7x+ipMrOjT/l+VSYtSXDUoCQ7s9RpBXC0/iAdD9DBuLw5KyO6FwAXPQbfbRBw6VlnpB0U0c1lOtWOnDoSPLxtQSk8p/wDb9FJO0LvKNso6jUDp0jQy+5NARY/EPWA8fNlJQ6WUXTQKFq7ecFQ8Us3U7nVtKp1zCWt4W829PKB1Txune4FD86P8oP8A7xKlI5crKDnNcFnenSKDik7u5ykhyBmS+ikqerENY08oz9VO6KtuVt6OASA7xSsTjEsDmT/1J+jREqYkqBzJoX8Sfv8A8xQZrQ9CjCR1zjyE43RNHBWi4slJmLXLCE5gCEoUGSTUi9K1iqkqdfNlAKkAm3KkufoIGQpxYUiFa6wo+cvxSbbCGZBWyOPTIBUlpvMpaahk9HHWo84lxPGJOKlpRMuQH0AXRyk+dIqEYlAwq5dWmFJbZQsevnFCtZSpgbH09IVBLrTMWp3GiFJxHAlCmNfyq3H7xXERp5CEzpbaajY9IpcbgihTH0O4gY5LwVbNBQ3t4KElBzdtosBjVJoQC3zitUlov5PEJcuUlOYLJ8Tg0PQtUVt0gn+lpYPLRhT4HGBQp6jUfuIJnYATBy0PyitTxRAUGZruAxfSL/CEKGZLfpCbwWmwrxNYyqjA9mlTZolnlLElWlNfdh6wo2XDMMVApFHDEeVf0hRS/UvBq6SpduOF5zJlrmED5mw843PZ3hKJQTqVHmJ62IGg09Yr+EYNaUZVJARmCikBymjZib9TuBpGnlcQl4NIVOGZ3ypo6iLAbB9YHVyuI2tHwC3P0+aJjtzsuUuNyyZfeqZIHSqj+VI1P7RjuJSZs2ZmnApAqmXqAagkbnaLfi3F1zZonTwkTA3dSgOWUN1DVfQ+Z2irxPEOY5iVKPMdz1eGv07Qn98nvyHl5/JUfqH6oZRsYmTUt0EVPFajLo4P6fWLHEzCEKbxCz/J/SKXGYp8oLHKACQLkkkk7k/pG88hvd6LBaC7vKSRNLoVVw4Fd712iykzAYpjKbcAH5H+frFphkZXobP69Ib05INJaZo2kruG5F0BLE/VwYtsZ2oJlpSjOlQPMQA7C3v+kUU1Ci5Kb3L/ACjgkUqm/XSLd7gNreEu/TRykOkyQrJPaKefjXd3ZLhnDW1jqO0E4/Gpqmw9j9Yql4Ms5BD3rHDhSfW/3rA73hF/S6c8NHyCsUdoZz+NXsnzr5RZ/wB7iAAQs1SDYa+l/wBop8PhnIGVnMX+KYBIdi0NQtc4HcUhqhExwa1g+QRkntEgABWcqAAJy3MEHj0sKKeZwcvho9nd7RXJlpyg5S+9IN7hLuZZd62u8X9msZ8cIPB+YUo49LK8vM5Vl8NLs77RRzCe/JH5j9Ys58kAgpQXe584r8ACZyX/ADQTW0rYmsaC5vh1QslK6eJna24IvEKpZaxts1xBqMOsKBIWwXvy+KHKkMPCs5VNflofKA2p3taOKQUgCud2ytYbpgLtBhSVoKVgJCUpFzVKat6RaY/DZE1CnrexatIGxEwrkkMe8AE1GjAMPUsXjP1sYLfNa2gmLjjgrKmWxu4NiH0846ItF8NUWYuCAoN3Y0sRmB3EQp4Y5bMw35P+6MK1ubfBCy5jRGzQaOHFrm2yfYuodYSOFk7+oH/dA2uIJwopmLcAbBoFXFgjhRVYn/p+VVQl8FUN6/6/yWgQQEIYRwEJhMWUKChcabvF5OlonIBFj8t4qVcM1B+X8w7BzzKUz8pof36RU9u7LeU5p5tvcfwUPi8HlUQS7GhqxG9YgMrpGjXLE4M1aW6xW4jCFBbVq+tAR087Gm0Ex+MoJ4dptvCqssWXCeKmWoPaJlcLGUKQXAAffM7ZSPu4jquHAJSCncqUCCoE2GXbVtYIua4UUgXjgr0Dg3FUZc7iFHnuSdJBIcy6EKDlBexfTZjWFCLtG15u0DdwHK9P41iJeElgBOaYuiEaqO5Gv62jNTJapas8058SatdMmlABYr6WT5xoePT0YdRWVidjlvmUWy4dJHgQBTOBTo0Y1Sqvd7/X3hr9O0BkG+Tj7/j7qJZhENrfiVHi1lr1cvv1vq+sV6JaZiSp1d6SUgvYgEimxtBczxF/MRAg84HKAoHKdQu6S+zge8bro+iVEvKjlz1TU3Y/F5i3lCw/DAFZj7aecSS0pBJBYkuzaG4J3Bt5wXKY2LxdFC11WMqJJS0FdGEDg9Gh+WgPpBc5ASiutmiBQQzBSt7fzeNItDeFmNkc/JU2Jkd4kJCCRcs9dhAknAV8JO97A2tvExUkJotWYvRmHWr2hyFJZ86gdAAfTWIIa42ULS9jaF16FQzMEVuAlQNmr51p5RCnhZCrKJszeu0GyZqbmYQ1KA/vd/pEshYBZUwpI6HWtwb2ER2bHZKkzyMBA+xXMDwQzMwqlhr19IJHZdTFzoYbIxFmmlLuXY1BLB/QQ845VPxiAVFlMbJDNTRzBbG+CTfJqC7DvoVJhezSnqfhUKHp5Qdhuz5QoKOaj3tby9YCTjlAKPfFnQMzGlyfcCJ08RWoLecVAIJ1YEkAGOojiku8zOvc76H+PNC4ziJzM9jtEfDl/ip84X9mFqDLBUXLMdA9Ygws3IsHYxcrQ1uwtbzS1IwySLXP6xlOMT5yJkwJohSizpHyJEaWXxNLB1JHrDJ/Ek5alJfQkH5RQ5jnYSemkdE+3M3eqzOL4kFAEhVEsXrWlR0gnC5CXbwyiL/6hJHSAsUsMpkAO1A+p0iSXMyvsQR7mI23h2VtA7Ggx4V3I7OYNCJaVozLKQxVmezgOmkPxHZnBobMgJJsc0w101hq+O4Ylylb00GgYa9YfP7QYVfiCy3TyNKxlOgbfC2WTurlRyOyuFSkCYkrIBJWVrFCos4Seu0OxXZXBoAdGUmgPeTL+8cHH5BJcrA5QKaJqxru0SYzjmFm+IrNPy9X/QQL9MzoFzNS++8hJfZbDJQDMUpRcsrMpL1JsISOymFUjMnOCd5irvE3EuLYeYgB1FrUUOkAK4rLCQlJIAoKF2gf6Mcqwakqj4hgZQBQnPNmJcqUF5QASfhapiuk8OlKCaLzqKizhsooK7u/sIMnlJPKTzFnq7Dy6/SOiYhJKgfACAPpXeKjpgOFaNQTyFDgxkmlAU7UBbXZulYuzIEyoLENkIuC1X3GjRmQpqi94vOF4t0v6NsdYVfCOidimxTkElZw81imlMwNQdiDtsdLGNPJ4eiZLCk0Jq7am7jUftAGNkJmpAPi+E7PfzG4i17PYpGFw2aay5BUULQ7zJKyeWYjeUq3net0NSHRiwEpqdMJctNH3gqg4kubICkoBMtTd6kOUvdGlCWd+kKLOZNHNlUVgqdxrs3RmaFECQDkKiJj9tbbQL6u766ud4hxEwJSSo0gfAYsqB5WALfx0MFTZQUCCHB0j1bBbbakJDTqcq/DTVLdagwPh3brHMTKcfMQZMEMCI7s8UrGOB7yAm1KTVlXb/7fOvrFtwyUkUSGgNOBuL1zDpuIs5MlgFDyi6BhDrKp1Ujdm206atSlUTQUDgesRoC1FwkHflDe0HJnpCSp2PyeK5YAHiqehvDLhXVIxu3CqrpwVyY5PhFNAPd4dMSSQnIH6Jq+kKVKSQ+dI94dJkgnxgeb6/xWBq/irS4D4eRSmSykAFDeh0+/nCYhLlHuD96wlynPjBsHct1b5Qlggh1AgVZy0Eg5ABP3T5K2fkzbEhX6esFSpVE/h5qA2VcnMRAvcHL4xWgDlz8usShawVFMzKHsFaWH0guFS8buD90QtPIPwxVSi3NTKAkfUwXw3A5+8GVuVO+76+kApmLaXlWxCSSczOVKJr7RKMRMShREzmK0jNm0ykkPb0jrwlntdVA/fxVrh+HBC0kABne+3UxR4pLKPrBvDcTNM0Z1uMqqONuggDErdRgggia5rzuN4H+1AJWsCYmcUKDBwerQbmiGYAbwLwSMLQicA7vcIeVi8wrQvaJVqp7Q0pjoltSKgHVRTJ2XYTFQwxIpENMuKHNKZa4UmIVD0phCXEiUxLGElDI8AYXAIZNFInKYhmn5Vi17AGqiJ5LkIpFfIfOB8VLYAamp/SDgLdamBpgdROn20JObhaLTZUMhDK9II75SBZwDXr5dYZLltEyqj1igx2MKwP2m1Y4eY9X6D9/0iPFyQpJAoa260LjUHUQPKnAKy6tSJ+81ih7AcFMNfi1UScYuSSMzEFmO3XpsYUHYzB96H10PTrCjPdBnhNtfYSx8oSpoQJiZiFhLlDlL3ChS4OvnBfeMOsVS8IopKCOZDlJFXFyB5io9YMlcqAosE/DVyztzdY3NM+rH1+6xNTGCRfTp9lM0ICHIDwdgcI8aLI7SEs4YEOEZQFbVh2Dx6UoUlSSQapIb0h/EpoByAA/mG20BrnBjypDfXQRz3UcFVsZ2jO8OfNO74EsQpr0I+cdmqQWYLZ20d/2/eGJnpA/4w56n7MOQpL1S7dYHdfUK0t25o/MfylMKLJzP1aw6w6XMls5K38oZMUk/CwNGevmekPkyQosAzAqJJ/KHjhd4r6qHVt71/RKTkdllQboDescUpP5jlJa2zExwITdlb3hKkpBAL+HQ0rX9onvV0Ud27z9PfKkRlcEEukZjSwGvvD2l5fGXNAMuvvDUSk5Vq5m5U9XNfakSYWShS0JGZyoXt6xIJ8lU6hnOPT1TpiU5yFLbKAm35Us3vBMjC5pPKTl7xRfLsGFIDmKllSyorqpR0jQcJlj+3TRwXNfODBSeoeY2A56fZBSMIELdyeVXwkabxWLMaCcBVkNyqctGemRahgcXkkpijESlNDjEq5I7vMbBQBa8A44KdFAi0OFB4cJ6buGjqpScyQlRLlhRr0EDpkgBnNH0ine4cUmNrHc2pisPeGLnJ3F29docMOkZSSeZNCBsSK+0Qz5IJLEsK+g/8wLnurgImMYTVlPVPSPiEO/ukAPmECTZKcrufQQzuksxJcD70ivtnjwVvYMPUqyUuA5s5yBoak9BHZGIGUVJajtDVIS9i584mSTcBS6GLaTa6uZ86CGKSWoYeiWBQdf5iRCYpouKZsNCGlF/MXiS1Y6MMyiX0jq0xG0gZU7geEHjcLmZaSyh8xtEiFlaQSGJu+kSLfaHS+UufCPF+g9f3hV7ACXKxrjhqUieyiCo2FOvSkKKvF4pUxeZIuTlAqWHQVhRnl+cLQBAwiv7tRDWWj5gfqIZMmKVVALLuLMdawbNwjqCgWIjgSEqYcoIsxu/tGt2RGFl9oDlG4GWUpSFEqO4rGiwEoAPFFhZPMHLbecXkmaBGvGKFLzmsO44T8RwXMoqSRWpcaxEezbhViaEbUvBmGxwzM94sIB5pZp1E0eLWT4hwnupZUWoQ1g5MAIxIAbIkn7941XGsB3iQ1SkuB5/rFVL4AXDhq36QO0nIpaen1bDH/dOVVpWkEjIFNR/2GkTBacilZLkJYGu79R+8WyezjGwb1hyuzfKCBYkM5b3jtp8kR1kJPJ9/FU4WhTJCWzEB3NOt4jRNQ55TfeLpPZxyNL2LxCOzxGlPOJ2m+i4amGqs/P8oGZlEtDg8ylKodqB+t/eCODSQuegJBcOa+UFK4ESE3PKzOzX3g/gfDu7npNfU+QpHEEAlVu1EZaQD4qo/wAKRdKrHUXi/wAJLySJfkfrBswlyCNT84C4vNIlBqH+YgG6oLPfM6buO8UDj+IOkhiHGsZ9Somn4haqEuIgKYuWnBEIxSaItpmG/wD5X/2B9LRVoTWNP3D4VmuB9XgTwg1D9pbXiFnUykBi6gygfnD5uFQFrBdwo+2kWWI4TyPz+TJf3juI4YSsk5h4bAN4av1eI2jwXf1AOd3j/pVQkJyAuSEqIP8A8g4bexhkzDooxU5p7xdDhJyLbMxyGrXfT0e8MVwR0nxPp4d6ViNo8FI1TQf3KhOFSaOWsYj/ALRI1VsPSNDL4GxOYqvQhm+3hk3gBuHZxRw9qt9IExDwV7dc263KiRgk6FVdPKHGSgj4ukXQ4EWDZszjVNP3iL/EgEgvcsQU+lNI4RDwRf1rT/yVQkA7wiKi8HzeFkEEOxVTmrTrEmJwCQEsDmvUintECMq06ppIzygVoiBoPKYGnJygnQB4mRl5RQzVhQKlvFZj5zpCUh0bjVevtZuvWCP8oFA0I6wwY9BVnUggiqUpsVaEjeMjUuDhTFsQCjblNg5BlgJTlExQzLKrJToPenrCgXE40oBSCM6jmmK66IHRNoUIE7cJsUcq6UIbhEMSBq5hQo9O4d4FeaBOwhSqUwguWSBcnzhQotHKXf8AtCZ3hcGNRh5hKQTChRxCztYBtCcFW9YSF0hQoigs+sKVKokRMLEaXhQoXIQDC73xd6OKxGTChRwC4knlceHyfEPMRyFElc3kJ0xZc+cVfGVcg845Cgo+VdDmQLOrhhhQovW8F1AjWYKslINiIUKAdwkNdwEZNkp5aD7V/EdxCQSSQH/YQoULg8LPccUnLYIYAVJf0ZojyhhSFCiAULzlMKRHdGhQoNV2la0RpSNhHYUE3hEEyXVRoKWir4zMq1IUKLRymtOP7iqjEc2FCiVrt5Wc4rhwkhgzxDJDAnUAN6loUKMOQASml6KMkxhMkSgb7mFChQMbRtROJtf/2Q=="/>
          <p:cNvSpPr>
            <a:spLocks noChangeAspect="1" noChangeArrowheads="1"/>
          </p:cNvSpPr>
          <p:nvPr/>
        </p:nvSpPr>
        <p:spPr bwMode="auto">
          <a:xfrm>
            <a:off x="63500" y="-831850"/>
            <a:ext cx="2657475"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data:image/jpeg;base64,/9j/4AAQSkZJRgABAQAAAQABAAD/2wCEAAkGBhQSERUUExQWFRUWFxcYFxgXGBgaGhwYGRwaGhgYGBgZHiYfGBojHR0aHy8gIycpLCwsFx4xNTAqNSYrLCkBCQoKDgwOGg8PGi8kHyQsLSwsLCwtLCwsLywvLCw0LCwsLCwsLCwsLCwsLCwsKSwsLCwsLCwsLCwsLCwsLCwsLP/AABEIALQBFwMBIgACEQEDEQH/xAAbAAABBQEBAAAAAAAAAAAAAAAEAAIDBQYBB//EAD4QAAECBAQDBgQFBAEDBQEAAAECEQADITEEEkFRBSJhBhMycYGRQqGx8CNSwdHhBxQVYjOS0vFjcoKisiT/xAAaAQACAwEBAAAAAAAAAAAAAAACBAEDBQAG/8QAMhEAAQQBAwEGBQMEAwAAAAAAAQACAxEhBBIxQRMiUWFx8IGRobHhBTLRFCOSwUKC8f/aAAwDAQACEQMRAD8A8VhRLNREUQpIpOTCWki8TYcAVIcMffSHz0ugHaIJUhtgoSOkUeOQ4zCQBoH+cShXExLNw5GV25g4bZyK7GhpEaFMREsye4FNohEKpMlynLO3nCkS8xZ2hx+3hqKGh9o5Ti8rs5CQVMSQ5ynU7E+kdXJZKVNQv8jDsQmxg6WuWrCFJKu9RMCkhhkyKDLc3zOBAk0iDckJ3A5qUqIUCXAtGjw+JQyiAqnTeKfsph1KngJdmdTHQRtU4ZGY3sHdRoaiM/UOAfS2dHfZhUU85CykrBGhG9f1gabixoD7RqJ+EDOP/wBGK6bgaG99zvFbXAq6Q0s7OnDY+0CTZg66xpMXhEpu9tzFJNXzUNEg/SrnWGWlKE7zSDM0dY6icIlmygG6gG+8clIc3izFJfcmKXUftCVLKnCQSdotMDgcxrod4ssTwDJKXNGfMACCKMdIpMoBpMsjLwSsLNkly4aG90Wdi3SLjjeOnTJ8xa1qUsnmVqSKVbygOZiCCykpV6MfcQ2HEhZro2gkFA5aau/ygjCySosA7D7MEy8ivzJ9lD94Iw/CyUqUggizgkeheOc8DlGyAk4yqZVVeZg3EzmQUgkigqzemsPRwtaVh0t1JdPreGcSJoFBA1GVvqImw4hDsexpJwq9o7Dkgggg1Bp5xxQixLJsWEgqSmw9S0ByJRUaXvB+IzmWEqSCynceUCaOCVazcO8Aq0xyHTAxhoglUppKmhRNKmpEKAJ8lcAK5T0ygpJraAImWgPQ03MNmy8paJCBxtdSukITyzaQxF47mgqQ2UyHADWEo1hNHKFwwQUWiAwfh8EuYkZQWYim4Dn5VgXGlYxpcaCatIKCS9LNu4v0vEGET+Il2bML2Z9ekWEnBqBUi58r6iJsLwwzFywXJNABuCzdIr3gApnsXOIrlBYqTdIUFZVEApdixZw4BY3jQ9kuzqp8vEJa8oqSweqFAs+kbjtN2NkYaTNKyvvEyiUh01zFiyAA4tUneJv6XcSwcrDOskznKQhrvYdQXrCM87uz7o9+wmmQAOvnCJ4d2DlSZGHmomJzlHOU8wykG+l2D9DFNxnukLKwt35fC9nYsn6xr08YSmStbISrnJryglZAQ2hDu0ZGX21E0ALDF9EX9dox2SzSSFwbgY94K04sYcs7xPixFEKNiT+GTo4vaA5PHFJlqLjPm5fw/LSxjYYjiyS9CSbMn+OsVy8S7AJU9PgP0aNGOU1lvv5IpNMwm93v5rKTuMzVk5yANWQ3tDZk5KgwUzipDVH+1Iv8ZMcMQpNdZatDXSsQcRQhSQE5xV/+JqVpT7pDbXbhfCT7JsVhpu/fis1ipylMXdgEjl06w+TidFaN8P7RaYfBIFio2+FVGhypSf8AfbwKr8oMv6BLt045JAXeEcQQki9Tsfv/AMR632YxOGxEqbJWZblI7u4JIHWlDHlmFxCUHMUKtbK3R7Re8B4pnxEpCAcxOVL6vp5wjO03uA8U6yNm3buo+SveK/0uIC15S/dqKwKjMVkhwNG+kea4vgjTFhSVHKk5SNwzP0vHsPHu1U7DGegE/AFLD8r3Bfw6h9Yj4PwmRPw+InTlDOBcnUihO5JpSJhldWL+PvwRdkHx7pa5FUPHxHqvDThykEtQlvaLETgnBKTZSsrg0oS7jcMIvOIdnlKJEpJVmJLgUSPOwhdqOz+SUjKklKTlKiBVhXK1xasNCZriAUo/SOiLgPClmuApWVFIc5ilAuwKiAOkEdqlSpeKXLEtKkoYagu1aiDMDJVh0JmIWlVRMKeYFJFACSGo4qIzXEJ6pkxa1XUok+sXN7zyUpI4xxBvVSJkylWKkHYsoe9DHTwtZLIUhfQKAPsYgwqgMxJskt5mkQAxdR6FLb20Nzflj8fREzMOuX40KHmP11hpmv8AEW9flFjw3ETRLJStdwAGzJroQbRLxDiCAQmZKlTNcyHSWOhbURXvN1St7Nu3ddev4/hUYQIdLQ1biLXDSMHMYFcySevOn3DERYp7MSlK/DngIahBzl6XScpb3jnTNbg38lDNM52W0fQqhSpB+H2hQZxLhapBI5ZiQb5VJfycCFBAhwsIXgsNOGfRVL6R2YtwI4RrHM0XJZNEOhsOJpYfrHKElqf2EJEJI0hyE1rHLlNJwxXRIJL2A03jddj+FzUSFTUpSrLMDCpZWUvYh3S+9oyUlcvKtIzAuCi1R8SVddQY9s/pN3KpS5ExPMQlWU/66+dXhSdxNNHVaukY1odKc14ev8LzHG4eaiYkqcCjMbEUcbGgisl4lUtQKc2dK6VrU/V49X/qoqSgpCEhLJqBSrx5hPwS1K7xLDMtkkvUgAmulxfcRTG67Dk9M0bWyRgi811Cue1XaeZiZgMzMF90hJzUIOWobRy59Y7/AE1wQWpeYsEZlEjNmbKRlDNQ69LkCLDE8JSvD9+qSUUCAEqBQogAlRU5LPdW9BFNj+JlEgolgIHxEBiovY9Bt6l4lkTpmlrfiUrqJOzp15GAEf2s7ShYVKk0lvYXqAPQed+gpGGVOJapLUEHS52eYL8xD9QzF/QRYGYmWPw0nMosyktlG7xsaXQtbHjAHzKwNRrCHAclDcO4hkUkzUlQAUGCiD0sRBi+MTTkCKEJABBqGfXyiA4n/wBIeuiRc+Z/SCcJxgJZ5YapN7Cwvu8MjRsJyfoqH66RooNPzCWHxs3v0986k5ZgZ3uK/pGt4hwGWlHedycv9ulZL8uckdWfK9Ii4V2lwZwxlzcH3k0hagpKmZ/CAb6CIJnEyvD92oskJByqUoi4oWvDGn0oo0Fma3WPJbX5WZncRCcQooSAnKgMaaVNPOJzxl1KVlDkM7msT4tCFBTS0lspFF1sDc9YB/swCXQWBcNSh0sfsxx0oBTDNcXCzY+XvqhOIYxwAzJBdnNPODeGzspSpJZQIKfcaixH6wyWQk8yAoA1cab/AH0hwDEZScoLsze3WkLS6UvGAn4Na1hG4r0UcWRicIrvVk4hSsqxbOjQuzHyNKeRikTxHF4WTNWghIdOZCmzeI1SCOZnDgVAIiowc8AqzghLNlqWYqdVqMBGym42XNwaZTPOCSk5w6VJB5SH8KmYPprQvHnZ9P2eQO71XpoJw5uxV3ZGcudOlgLKc9SQKcxJNLUeN92/wspOGSkhKjXxCtr0Zi8eY8CCsPiUnwtlDGgzFTZehbeNZx/thLUhctWRc1RypBKhMQp65g2ws8Il20lrRzWfBMWXSsvpz0WP7Rdnky8Mo96EKTUJIVUMMyc4DZnIGx3jzsp0j0ftfPz4RDqZYKs9KgElTH2A9owc3COU5GPK5az3N9rN0jT0x7llZeucO0pV6ken3vESkGC56MpZ7ff3eIW2hsFZ6seDcV7qakkOlJBI9Gf9fSDu0WA71Rny+ZCrED5HYilIzxLVFPKDuE8ZMkkHmlq8Sf1HWKjHTt7eV0sjy3HyQMiW5i4SAGEGzuGIUkTJJCneli+3nFYuflLKDHYj284Bzt/Ca0sjNtruN4qtJCUqNBXWscismrckwouEba4QO1EhJolcyxwwdh8P3iFaqSxF3bV/l7QLMlNqD0GkGDapLayo1pjqKxzSEg1iQgUgHK7tzM3RnjuHHMKA1FDY11bSHSCA4Ja+j2Zokxc2oIpQWgXXdImjBK3/AGh7DKRhJeMKkjvLIFAm6gEpFGvTSBuyvbEoxeFP5WlrP5kktUHYRSSeOTJmHlynJZSgRVstCD0u0H9meCnvRME4SjzFBZ1U+EflUbA+dozyNrT2h9E7AXcN46rcf1IwKcVikiUvvHfP3dQgCrqVa5sK+UVmG7MZJOTEKpLVnbRLhsyyKsW5UDmV0FY9A7qRh8OopSmUUpBJKfCpSbN8c0ioTpQqYR5f2k4ssy15SQkOQCcxKjdaj8Szv6BhSIgiklOcN5TrtS2JtDnjKbxfjXKmSh0ys3xXUo0C1tR9ABRItqTnMWBNDg3sDpf6w2bjS1yrLlNWe+Z38qR2StITmZmJG+8ej08Qrb0XndTMSd15Vn2GEhGJlqxCwEpU7EtXR/eNTxGVghMVlJWVblx9GjFTO5VdCgchqA1b5utrdYIwi05f+ZabBII92aHmx0cV7+IWXJKdt55uq46eB9VoVYOSbGXsA43+envAc7hEqpStJqBeg6X6RHIxPMB36gkJrQ+JjX3jqsKhbBeIWavUGo+3hsNaBwsl88pdbnV6N/HknDhSQkqCx4Q1uj6wLip5SoZCKJANKGlYk/xknKSJxuK5TsSze0Q43CBKsqXICQfkCTFg44pQwguySfUV4KwwqphCSZQVmT4nA9GbpEnczFMRKKXo2YU62+2itk8TmIAALJqB8n+sEf5yYhxyqKTX3alY7cPFVOhkvugfM/zSn/xy1eKVehZSXalbfbRHjzJAMkKWFoNEklunrAuJ4rnotKiDVu8IAPtStIh4hgEzcq0cqgEirnQZahq0MJarUGNttyVpaDRmVxM2AM4/9P2RsrgEwMSkrK6gBQUatQpBcFnoRD8bj14eaqXPSqWQkHKRlIUWAYm9IGwmOnypyZg7tw1TmqRYEEvFTx6YZs6ZM5QVqJKRmUlJOiSS/p1jzz3Svd3gF66N0TGhrCT6r0bsfh5fEAqVNDrSnMhf+ocMoait9PaKHtjhFIxMoOSuUCAFJZVGDKW/OzsDoIz/AGb4nNkTEqEwoIFFJ0uPbQgxYcZxy1TEmcXHwkaC/wD0gt5eUZToCx1jzWi1zXd4+SqO0naFUwZUkJC3zgbAgJSdhR4039K+yf8Ac5lukEBw+wP1JrGD4wn8ZSU1CeVJ3Gh9YuuDdoVyJBShwC7nYgE3GkXviPZBrMLJnlG83noi+Now0mdOSwmTFOAFkhKVZmJzA8wI3tGPmJ8RoK2/iCFzkzELWtRM3MMoahFcxJelW03gdKQQXq3oW/Xyi+Ju0USh2AcKGaki+wiOCFkmpL0HsLUiPL9/zF6hFYTGKlgtrcGx8xDcVNNC9xZ9rQMlbHy+/WFPm5i7QO3NosAWOUwiFDkwoNAr3s+My7AAEFtG1ff1i3xv9O5wlzJ/KmSg0UfiB8LAVJNPKH9m+DKlzEqIDGh/SPSO0OLnSMEZbAomFlKIcjUJBNhSMiXVbZg1p5Xo26H+y0SDJPXGF4OrBl2MDrSxaL7idCT1tFJOd9o0o37srFniEZoLjualo4z2jmU3akOQYtS1UtF2b4etTgGiij8NNVLNw6RcAP6tGiQsS5ikJDBCqzBVQOqJZtmuCqyX3jPdkcUqXNzh8o8TFiR+QH4QdSKtFxxbjmdbgJBLgJSAEpSHYAaAQuNO6WTvftQBzmOu1Z8Y4+uaElbJly05UpqyR61Uom6jUxneL8RKpYPhDKDXzAlsz6C/vEszFlSQ4GUoCn/2oWbp+0QTp3eEPoKDYRsMgBG0Kt+oLclVeBBIIajdafpF3hpPdobxZg50YvA+GmZFF7PoAfrE8/GAKIQkZQSAdcu/nGjC1sYycrKnL5MAYUk3iSUqYgOEs1dQ0RyuJJUGCrPoaabR0SJL5iVEvUZRfzfT9RHEolN4Qxhi3k8hKbYgP2n36qwwPFQgqJZT+Y18t4Ol9o0lRARZ9ToW2itw6pTWSKjXrD88uvhqA3N1B2i3PikZIo3EktKtV8XS3h31OjdOsV8+ae9WSHcEN5ptEK1SyAOWmbXf0hq8bmmEt9tBII4Q3LR4/hTy5rID4d+Y0fcD9o7isFNWVNLCUqDuwcOAq/Q0hDiQbw6vYeW8WH+cRkZlOxFhcDzgCPNQ50jDbWfc/wC1QYCTlB74MxDOL7jSGq4uoADKCwYVajAD6GG40BSswzXdtH6CBim3yhSZgcNtcLZgcbLr56dFHi+JFTMGbrFeqedrxYLkvpAU+XprYQk6KhwtCORT4VChLUT8WRIYOaqJLe0auXMRMlgK8KhRyAQWcAPrGGObwh70rtR/OsHHiIUJgUkkBPLX4hypPlqerRmyx0VrQTiqRWK4f3cwImAFJoldmf6D6QXxrgi5KJktBKM2R0KOXMAMz1uz09YuMOhKpKETC5ypqb5izHzeKvt5j5ilpStISlKcstiSlmAISTUJoDlNtKGEnBwcK4VWp0xLg9h+CxCg2jR1Cr2rvHZyyb/YiJ4ZQhdUur2gyVhSpnoSKbHzgSUhyBGgwtmVX0iuR+3hMQxh/KpZsgpLKFfux0iIj1+sXuK4eTaqR7xVzsGU9RHNkDlD4i1DJG0KJAK/b+sKLFUvauxc7DAEYgOClht66iNJMxyMThVynzMFZQfzDwn6R4nK4utAABIg7gnaPElSjJNhmUWBYDd+v1jzs+ie7vtdXvqvWSzQyuBs7sUOgrwVJxXHnOqlfp0inUokuaxccUlmdOKgkuvmIZqk1YCweGo4GsVWChAupQPsBqekbTHNa0WsOaOWV5PI+iDn4jNLSgfCS3kSSK+pHoI7gOHGYaWFzsP3g6RghMPKMssUc3PU9TtBeLxYlSwmWAC+V9jvDUTLG4jCTmcA6rsqyw+HShICRQfPqYq+MJJmJIAYUBBuS7xJwwq5kLUrMpLivRnT97QyfIZGUUYU8x13eNVse5uAst0lOrxTOHg5SnQKNPv7rBsvKi9zFZw0PM1qxu1T/MaSfw5cqZlyomWFCWfZ2hzTAbbCQ1TqNE/UBA8QxEnuhk8arnZr0bV4EweMSl86At2YuQ2zcusXpQsn/gTctfSISpWUvITR61+9Yucwl26/olI5mhmyr/7C0Inisolu6Dv+ar0f4Y4MfKuJVLtmOltPKJgtXi7hNGe+sEy6hxIFS1ybMYkBx6/RQ4sb/wAT/n+UIeISmP4WoHi3qfh6fOOHEy2B7u7nxbU/LFiEEAfgJYuWc0YtDlE0/ASeUG5oTVrQQa7x+ipMrOjT/l+VSYtSXDUoCQ7s9RpBXC0/iAdD9DBuLw5KyO6FwAXPQbfbRBw6VlnpB0U0c1lOtWOnDoSPLxtQSk8p/wDb9FJO0LvKNso6jUDp0jQy+5NARY/EPWA8fNlJQ6WUXTQKFq7ecFQ8Us3U7nVtKp1zCWt4W829PKB1Txune4FD86P8oP8A7xKlI5crKDnNcFnenSKDik7u5ykhyBmS+ikqerENY08oz9VO6KtuVt6OASA7xSsTjEsDmT/1J+jREqYkqBzJoX8Sfv8A8xQZrQ9CjCR1zjyE43RNHBWi4slJmLXLCE5gCEoUGSTUi9K1iqkqdfNlAKkAm3KkufoIGQpxYUiFa6wo+cvxSbbCGZBWyOPTIBUlpvMpaahk9HHWo84lxPGJOKlpRMuQH0AXRyk+dIqEYlAwq5dWmFJbZQsevnFCtZSpgbH09IVBLrTMWp3GiFJxHAlCmNfyq3H7xXERp5CEzpbaajY9IpcbgihTH0O4gY5LwVbNBQ3t4KElBzdtosBjVJoQC3zitUlov5PEJcuUlOYLJ8Tg0PQtUVt0gn+lpYPLRhT4HGBQp6jUfuIJnYATBy0PyitTxRAUGZruAxfSL/CEKGZLfpCbwWmwrxNYyqjA9mlTZolnlLElWlNfdh6wo2XDMMVApFHDEeVf0hRS/UvBq6SpduOF5zJlrmED5mw843PZ3hKJQTqVHmJ62IGg09Yr+EYNaUZVJARmCikBymjZib9TuBpGnlcQl4NIVOGZ3ypo6iLAbB9YHVyuI2tHwC3P0+aJjtzsuUuNyyZfeqZIHSqj+VI1P7RjuJSZs2ZmnApAqmXqAagkbnaLfi3F1zZonTwkTA3dSgOWUN1DVfQ+Z2irxPEOY5iVKPMdz1eGv07Qn98nvyHl5/JUfqH6oZRsYmTUt0EVPFajLo4P6fWLHEzCEKbxCz/J/SKXGYp8oLHKACQLkkkk7k/pG88hvd6LBaC7vKSRNLoVVw4Fd712iykzAYpjKbcAH5H+frFphkZXobP69Ib05INJaZo2kruG5F0BLE/VwYtsZ2oJlpSjOlQPMQA7C3v+kUU1Ci5Kb3L/ACjgkUqm/XSLd7gNreEu/TRykOkyQrJPaKefjXd3ZLhnDW1jqO0E4/Gpqmw9j9Yql4Ms5BD3rHDhSfW/3rA73hF/S6c8NHyCsUdoZz+NXsnzr5RZ/wB7iAAQs1SDYa+l/wBop8PhnIGVnMX+KYBIdi0NQtc4HcUhqhExwa1g+QRkntEgABWcqAAJy3MEHj0sKKeZwcvho9nd7RXJlpyg5S+9IN7hLuZZd62u8X9msZ8cIPB+YUo49LK8vM5Vl8NLs77RRzCe/JH5j9Ys58kAgpQXe584r8ACZyX/ADQTW0rYmsaC5vh1QslK6eJna24IvEKpZaxts1xBqMOsKBIWwXvy+KHKkMPCs5VNflofKA2p3taOKQUgCud2ytYbpgLtBhSVoKVgJCUpFzVKat6RaY/DZE1CnrexatIGxEwrkkMe8AE1GjAMPUsXjP1sYLfNa2gmLjjgrKmWxu4NiH0846ItF8NUWYuCAoN3Y0sRmB3EQp4Y5bMw35P+6MK1ubfBCy5jRGzQaOHFrm2yfYuodYSOFk7+oH/dA2uIJwopmLcAbBoFXFgjhRVYn/p+VVQl8FUN6/6/yWgQQEIYRwEJhMWUKChcabvF5OlonIBFj8t4qVcM1B+X8w7BzzKUz8pof36RU9u7LeU5p5tvcfwUPi8HlUQS7GhqxG9YgMrpGjXLE4M1aW6xW4jCFBbVq+tAR087Gm0Ex+MoJ4dptvCqssWXCeKmWoPaJlcLGUKQXAAffM7ZSPu4jquHAJSCncqUCCoE2GXbVtYIua4UUgXjgr0Dg3FUZc7iFHnuSdJBIcy6EKDlBexfTZjWFCLtG15u0DdwHK9P41iJeElgBOaYuiEaqO5Gv62jNTJapas8058SatdMmlABYr6WT5xoePT0YdRWVidjlvmUWy4dJHgQBTOBTo0Y1Sqvd7/X3hr9O0BkG+Tj7/j7qJZhENrfiVHi1lr1cvv1vq+sV6JaZiSp1d6SUgvYgEimxtBczxF/MRAg84HKAoHKdQu6S+zge8bro+iVEvKjlz1TU3Y/F5i3lCw/DAFZj7aecSS0pBJBYkuzaG4J3Bt5wXKY2LxdFC11WMqJJS0FdGEDg9Gh+WgPpBc5ASiutmiBQQzBSt7fzeNItDeFmNkc/JU2Jkd4kJCCRcs9dhAknAV8JO97A2tvExUkJotWYvRmHWr2hyFJZ86gdAAfTWIIa42ULS9jaF16FQzMEVuAlQNmr51p5RCnhZCrKJszeu0GyZqbmYQ1KA/vd/pEshYBZUwpI6HWtwb2ER2bHZKkzyMBA+xXMDwQzMwqlhr19IJHZdTFzoYbIxFmmlLuXY1BLB/QQ845VPxiAVFlMbJDNTRzBbG+CTfJqC7DvoVJhezSnqfhUKHp5Qdhuz5QoKOaj3tby9YCTjlAKPfFnQMzGlyfcCJ08RWoLecVAIJ1YEkAGOojiku8zOvc76H+PNC4ziJzM9jtEfDl/ip84X9mFqDLBUXLMdA9Ygws3IsHYxcrQ1uwtbzS1IwySLXP6xlOMT5yJkwJohSizpHyJEaWXxNLB1JHrDJ/Ek5alJfQkH5RQ5jnYSemkdE+3M3eqzOL4kFAEhVEsXrWlR0gnC5CXbwyiL/6hJHSAsUsMpkAO1A+p0iSXMyvsQR7mI23h2VtA7Ggx4V3I7OYNCJaVozLKQxVmezgOmkPxHZnBobMgJJsc0w101hq+O4Ylylb00GgYa9YfP7QYVfiCy3TyNKxlOgbfC2WTurlRyOyuFSkCYkrIBJWVrFCos4Seu0OxXZXBoAdGUmgPeTL+8cHH5BJcrA5QKaJqxru0SYzjmFm+IrNPy9X/QQL9MzoFzNS++8hJfZbDJQDMUpRcsrMpL1JsISOymFUjMnOCd5irvE3EuLYeYgB1FrUUOkAK4rLCQlJIAoKF2gf6Mcqwakqj4hgZQBQnPNmJcqUF5QASfhapiuk8OlKCaLzqKizhsooK7u/sIMnlJPKTzFnq7Dy6/SOiYhJKgfACAPpXeKjpgOFaNQTyFDgxkmlAU7UBbXZulYuzIEyoLENkIuC1X3GjRmQpqi94vOF4t0v6NsdYVfCOidimxTkElZw81imlMwNQdiDtsdLGNPJ4eiZLCk0Jq7am7jUftAGNkJmpAPi+E7PfzG4i17PYpGFw2aay5BUULQ7zJKyeWYjeUq3net0NSHRiwEpqdMJctNH3gqg4kubICkoBMtTd6kOUvdGlCWd+kKLOZNHNlUVgqdxrs3RmaFECQDkKiJj9tbbQL6u766ud4hxEwJSSo0gfAYsqB5WALfx0MFTZQUCCHB0j1bBbbakJDTqcq/DTVLdagwPh3brHMTKcfMQZMEMCI7s8UrGOB7yAm1KTVlXb/7fOvrFtwyUkUSGgNOBuL1zDpuIs5MlgFDyi6BhDrKp1Ujdm206atSlUTQUDgesRoC1FwkHflDe0HJnpCSp2PyeK5YAHiqehvDLhXVIxu3CqrpwVyY5PhFNAPd4dMSSQnIH6Jq+kKVKSQ+dI94dJkgnxgeb6/xWBq/irS4D4eRSmSykAFDeh0+/nCYhLlHuD96wlynPjBsHct1b5Qlggh1AgVZy0Eg5ABP3T5K2fkzbEhX6esFSpVE/h5qA2VcnMRAvcHL4xWgDlz8usShawVFMzKHsFaWH0guFS8buD90QtPIPwxVSi3NTKAkfUwXw3A5+8GVuVO+76+kApmLaXlWxCSSczOVKJr7RKMRMShREzmK0jNm0ykkPb0jrwlntdVA/fxVrh+HBC0kABne+3UxR4pLKPrBvDcTNM0Z1uMqqONuggDErdRgggia5rzuN4H+1AJWsCYmcUKDBwerQbmiGYAbwLwSMLQicA7vcIeVi8wrQvaJVqp7Q0pjoltSKgHVRTJ2XYTFQwxIpENMuKHNKZa4UmIVD0phCXEiUxLGElDI8AYXAIZNFInKYhmn5Vi17AGqiJ5LkIpFfIfOB8VLYAamp/SDgLdamBpgdROn20JObhaLTZUMhDK9II75SBZwDXr5dYZLltEyqj1igx2MKwP2m1Y4eY9X6D9/0iPFyQpJAoa260LjUHUQPKnAKy6tSJ+81ih7AcFMNfi1UScYuSSMzEFmO3XpsYUHYzB96H10PTrCjPdBnhNtfYSx8oSpoQJiZiFhLlDlL3ChS4OvnBfeMOsVS8IopKCOZDlJFXFyB5io9YMlcqAosE/DVyztzdY3NM+rH1+6xNTGCRfTp9lM0ICHIDwdgcI8aLI7SEs4YEOEZQFbVh2Dx6UoUlSSQapIb0h/EpoByAA/mG20BrnBjypDfXQRz3UcFVsZ2jO8OfNO74EsQpr0I+cdmqQWYLZ20d/2/eGJnpA/4w56n7MOQpL1S7dYHdfUK0t25o/MfylMKLJzP1aw6w6XMls5K38oZMUk/CwNGevmekPkyQosAzAqJJ/KHjhd4r6qHVt71/RKTkdllQboDescUpP5jlJa2zExwITdlb3hKkpBAL+HQ0rX9onvV0Ud27z9PfKkRlcEEukZjSwGvvD2l5fGXNAMuvvDUSk5Vq5m5U9XNfakSYWShS0JGZyoXt6xIJ8lU6hnOPT1TpiU5yFLbKAm35Us3vBMjC5pPKTl7xRfLsGFIDmKllSyorqpR0jQcJlj+3TRwXNfODBSeoeY2A56fZBSMIELdyeVXwkabxWLMaCcBVkNyqctGemRahgcXkkpijESlNDjEq5I7vMbBQBa8A44KdFAi0OFB4cJ6buGjqpScyQlRLlhRr0EDpkgBnNH0ine4cUmNrHc2pisPeGLnJ3F29docMOkZSSeZNCBsSK+0Qz5IJLEsK+g/8wLnurgImMYTVlPVPSPiEO/ukAPmECTZKcrufQQzuksxJcD70ivtnjwVvYMPUqyUuA5s5yBoak9BHZGIGUVJajtDVIS9i584mSTcBS6GLaTa6uZ86CGKSWoYeiWBQdf5iRCYpouKZsNCGlF/MXiS1Y6MMyiX0jq0xG0gZU7geEHjcLmZaSyh8xtEiFlaQSGJu+kSLfaHS+UufCPF+g9f3hV7ACXKxrjhqUieyiCo2FOvSkKKvF4pUxeZIuTlAqWHQVhRnl+cLQBAwiv7tRDWWj5gfqIZMmKVVALLuLMdawbNwjqCgWIjgSEqYcoIsxu/tGt2RGFl9oDlG4GWUpSFEqO4rGiwEoAPFFhZPMHLbecXkmaBGvGKFLzmsO44T8RwXMoqSRWpcaxEezbhViaEbUvBmGxwzM94sIB5pZp1E0eLWT4hwnupZUWoQ1g5MAIxIAbIkn7941XGsB3iQ1SkuB5/rFVL4AXDhq36QO0nIpaen1bDH/dOVVpWkEjIFNR/2GkTBacilZLkJYGu79R+8WyezjGwb1hyuzfKCBYkM5b3jtp8kR1kJPJ9/FU4WhTJCWzEB3NOt4jRNQ55TfeLpPZxyNL2LxCOzxGlPOJ2m+i4amGqs/P8oGZlEtDg8ylKodqB+t/eCODSQuegJBcOa+UFK4ESE3PKzOzX3g/gfDu7npNfU+QpHEEAlVu1EZaQD4qo/wAKRdKrHUXi/wAJLySJfkfrBswlyCNT84C4vNIlBqH+YgG6oLPfM6buO8UDj+IOkhiHGsZ9Somn4haqEuIgKYuWnBEIxSaItpmG/wD5X/2B9LRVoTWNP3D4VmuB9XgTwg1D9pbXiFnUykBi6gygfnD5uFQFrBdwo+2kWWI4TyPz+TJf3juI4YSsk5h4bAN4av1eI2jwXf1AOd3j/pVQkJyAuSEqIP8A8g4bexhkzDooxU5p7xdDhJyLbMxyGrXfT0e8MVwR0nxPp4d6ViNo8FI1TQf3KhOFSaOWsYj/ALRI1VsPSNDL4GxOYqvQhm+3hk3gBuHZxRw9qt9IExDwV7dc263KiRgk6FVdPKHGSgj4ukXQ4EWDZszjVNP3iL/EgEgvcsQU+lNI4RDwRf1rT/yVQkA7wiKi8HzeFkEEOxVTmrTrEmJwCQEsDmvUintECMq06ppIzygVoiBoPKYGnJygnQB4mRl5RQzVhQKlvFZj5zpCUh0bjVevtZuvWCP8oFA0I6wwY9BVnUggiqUpsVaEjeMjUuDhTFsQCjblNg5BlgJTlExQzLKrJToPenrCgXE40oBSCM6jmmK66IHRNoUIE7cJsUcq6UIbhEMSBq5hQo9O4d4FeaBOwhSqUwguWSBcnzhQotHKXf8AtCZ3hcGNRh5hKQTChRxCztYBtCcFW9YSF0hQoigs+sKVKokRMLEaXhQoXIQDC73xd6OKxGTChRwC4knlceHyfEPMRyFElc3kJ0xZc+cVfGVcg845Cgo+VdDmQLOrhhhQovW8F1AjWYKslINiIUKAdwkNdwEZNkp5aD7V/EdxCQSSQH/YQoULg8LPccUnLYIYAVJf0ZojyhhSFCiAULzlMKRHdGhQoNV2la0RpSNhHYUE3hEEyXVRoKWir4zMq1IUKLRymtOP7iqjEc2FCiVrt5Wc4rhwkhgzxDJDAnUAN6loUKMOQASml6KMkxhMkSgb7mFChQMbRtROJtf/2Q=="/>
          <p:cNvSpPr>
            <a:spLocks noChangeAspect="1" noChangeArrowheads="1"/>
          </p:cNvSpPr>
          <p:nvPr/>
        </p:nvSpPr>
        <p:spPr bwMode="auto">
          <a:xfrm>
            <a:off x="63500" y="-831850"/>
            <a:ext cx="2657475"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6" name="Picture 6" descr="http://coto2.files.wordpress.com/2011/03/3-spent-fuel-rods-in-pool1.jpg?w=470&amp;h=304"/>
          <p:cNvPicPr>
            <a:picLocks noChangeAspect="1" noChangeArrowheads="1"/>
          </p:cNvPicPr>
          <p:nvPr/>
        </p:nvPicPr>
        <p:blipFill>
          <a:blip r:embed="rId3" cstate="print"/>
          <a:srcRect/>
          <a:stretch>
            <a:fillRect/>
          </a:stretch>
        </p:blipFill>
        <p:spPr bwMode="auto">
          <a:xfrm>
            <a:off x="4441825" y="3409950"/>
            <a:ext cx="4476750" cy="2895601"/>
          </a:xfrm>
          <a:prstGeom prst="rect">
            <a:avLst/>
          </a:prstGeom>
          <a:noFill/>
        </p:spPr>
      </p:pic>
    </p:spTree>
    <p:extLst>
      <p:ext uri="{BB962C8B-B14F-4D97-AF65-F5344CB8AC3E}">
        <p14:creationId xmlns="" xmlns:p14="http://schemas.microsoft.com/office/powerpoint/2010/main" val="627018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111204" y="1344823"/>
            <a:ext cx="8229600" cy="4224746"/>
          </a:xfrm>
        </p:spPr>
        <p:txBody>
          <a:bodyPr/>
          <a:lstStyle/>
          <a:p>
            <a:r>
              <a:rPr lang="en-US" dirty="0" smtClean="0"/>
              <a:t>Doug Speight</a:t>
            </a:r>
          </a:p>
          <a:p>
            <a:pPr lvl="1"/>
            <a:r>
              <a:rPr lang="en-US" dirty="0" smtClean="0"/>
              <a:t>865.241.6564</a:t>
            </a:r>
          </a:p>
          <a:p>
            <a:pPr lvl="1"/>
            <a:r>
              <a:rPr lang="en-US" dirty="0" smtClean="0"/>
              <a:t>dspeight@ornl.gov</a:t>
            </a:r>
          </a:p>
          <a:p>
            <a:r>
              <a:rPr lang="en-US" dirty="0" smtClean="0"/>
              <a:t>John Scaglione</a:t>
            </a:r>
          </a:p>
          <a:p>
            <a:pPr lvl="1"/>
            <a:r>
              <a:rPr lang="en-US" dirty="0" smtClean="0"/>
              <a:t>865.574.9284</a:t>
            </a:r>
          </a:p>
          <a:p>
            <a:pPr lvl="1"/>
            <a:r>
              <a:rPr lang="en-US" dirty="0" smtClean="0"/>
              <a:t>scaglionejm@ornl.gov</a:t>
            </a:r>
          </a:p>
          <a:p>
            <a:r>
              <a:rPr lang="en-US" dirty="0" smtClean="0"/>
              <a:t>John Wagner</a:t>
            </a:r>
          </a:p>
          <a:p>
            <a:pPr lvl="1"/>
            <a:r>
              <a:rPr lang="en-US" dirty="0" smtClean="0"/>
              <a:t>865.241.3570</a:t>
            </a:r>
          </a:p>
          <a:p>
            <a:pPr lvl="1"/>
            <a:r>
              <a:rPr lang="en-US" dirty="0" smtClean="0"/>
              <a:t>wagnerjc@ornl.gov</a:t>
            </a:r>
            <a:endParaRPr lang="en-US" dirty="0"/>
          </a:p>
        </p:txBody>
      </p:sp>
      <p:sp>
        <p:nvSpPr>
          <p:cNvPr id="2050" name="AutoShape 2" descr="data:image/jpg;base64,/9j/4AAQSkZJRgABAQAAAQABAAD/2wCEAAkGBhQSERQUEhQVFRQVFxUWFBcXFxcVFxgUFxUYFBQUFhgXGyYfFxkjHBcWHy8gIycpLSwsFiAxNTAqNSYsLCkBCQoKDgwOFw8PFykcHBwpKSwpKSkpKSkpKSkpKSkpKSkpNSkpKSkwKSwpKSkpKSwpKSwpKSksKSksKSwsKSwsKf/AABEIAKMA6QMBIgACEQEDEQH/xAAbAAACAgMBAAAAAAAAAAAAAAADBQQGAAIHAf/EAEcQAAIBAgQDBQQHBQUGBwEAAAECEQADBBIhMQVBUQYTImFxMoGRsSNCUqHB0fAHFGJyghUzktLxU2ODorLhFiRDk6OzwiX/xAAZAQADAQEBAAAAAAAAAAAAAAABAgMABAX/xAAmEQEBAAICAgIBAwUAAAAAAAAAAQIRAyESMQRBMhNhoRQiUXGB/9oADAMBAAIRAxEAPwC3i9W4NRrRqRbq6TW85FBz1PGHLbVHbh79NKwAZq2mlvF8TctWyyKGYB2hpAyojXGM9YUbzzG+op9rtni7vsBRP2FB1Povzo+WgdhwfAEuWRmnORIP2fQdK5/2yxdzCgBTlYFwxgbKhYEBvMCKR3cVxF1Obv8ALHPvEXz3IWq2LFwW7guEGGuwAVMDuGiQpmTrv0pbzZYy6+3R8bjmfJNx0jhXEhdspcc27ZYbNcUT/EATMEeXkdpo13idld7yfE1zjgPBy1lWbEWwOQDOxA+yQi703Ts7a53ST/DaYn/mYVafIzsc2XHN3o+xXa7DJs5c9FUgeerQDSvjPay1cs3LaLcLMrQxyqBlUsdjJ9mNIra12ct/Yvt/Stv5hqY4nsQGwr3UypCXGIYu7wFdSphQoPhbrUuXlz8e7/C/x8ZOTHr7Umx25u4bvUVFcd6YzFtJXlHLSafL23vuAVtWlBg/WbcSN3ik3Duy9y/cvZBYdRcHic5gTBHh+0uh1jmKueH4JeAEtZXQezbH3SlNxzluML8iYfqZXr2RN2mxZ2ZF9LaT981N4RisW16x3jXGRg+eU8Eg3MuoUAaBRTl+GXQpPf3NATlTwTptMxPuoCcIZWR+6abcku2JZ3YazmXIQ2mnL1p9ZYZTyQ1LOjrJWZKItsnYfdXvc+Y+NehbHNpGwl0OswVILBgdYIJiCOo125/ApQdR99QxbFu6ZYZX3GUmGiZkxAj59AaYkL5n4QaXYglPMVmT9SPzopiIAg6QZJPx5z+Apdc4ZbJ8bM381wkaQu01vIdC3sVaCuLlwL4WiPGZI0GUHT18qR3OKK1pshlrYKkLnaHQRlbwgBQRvz0qfxG1aS0xVbcgaCAxJj2RrNVjDXA9gFxbZmABDlDczFp7tVHjO5MAGZ3HKXlZn7PJLj6Wmzxm2VBbMkkr41ZdQATEjUTpPlUy1fVvZZT6EH5UDgcnDWS27W0Zhv4nUOx97Mx91Eu8JtNvbX3CPlGvnV+9J9JGWvIr3C4JLYkCB0ktO/X6ozET7vQpY1t1ugYrIolZTAJZWRR7IqJbuRUu1cmvH27k2zcqZZuxS4aa0ZL80WLu1F4s4VVuTEk2zbAIYlYZnYaeE6DrvVV4fhmN97Ny/iZgMgZl0TKpIYp4Z1naNatmJuzdYfZCD7s0j/EB6qarYH/9J9v7v/8AC0sm2NMFwm3bbOAWZVuMMxB1FtiJkR/rPKlfaPNfUtkQPcsKEBOYW2kghWjUHxrmI0zk9KsNgiSWYRDgnkJRl1J21I9wpNieH5xahmYIiI2W3OeNyGcqADMA/KpcklyVwyuM3KhdkMAluwA1tQzO7Qyqx+qDy6ho20PnViBjbQfD5UmfjSgstuxcMFgcoXcSDqDO+knpUE4+45juWXTQuzdQJJ7sdSfdXVhz+M14oZ4eVt2soYHmPiKi8Rww7+wSon93xgBjUAK5IHXVh8Kq+Nt3fs2z6XPzAqKvaHE2lyhAFC3FBKKxAuAh4aOck+6l5uW8kk03HJhdrB2b7tGdQCO8adNVOUHlyJ8Z9ZPOrCABy+X4VynA8VNvRlLCSRrBEnMYMHY8iKv3CO1VnEMETMrsGOVhERr7QJB30rq4M+tVHlne4a3m8LQBsflXt4SG9D8jRGtSDGuh2FDPs+o+cfnSfI1uDxfbxdQJ10HXoK9itrCyi7eyu5geyNdKBeR3WVIUSNNVZkEySRqswIAgwdSCYFeTmxwkpMePyoGMtoCC7qgkETuTBVgBvqNNjuakd7AgK7dJG/vJHypdgezNswzhmcwTmMwemm/vJpvckVw58+WV9unHjkQ7pc7Wx/U/+RWqDcwzk5slkMBGrXCY1MeyJ2pxdI51DvOKjtTUI8Zgrn2LB97Ckd+1ctHN3REayrsRtG3pPxNWbE0ovinxy0WzYOC7cG03dOgOVivNW9ojQiRvsI6CaumBx9u4JB8Q0ZG8DIwIBDqdZBIHr6GueXbbBs6BpQhpAJKmdNRsdI086sfZfH5cTdtMpJZ7hE7h0mQQdZ/Kuzj5cr1a588JO4tNwEnXf9aeVa5KKQepNeZa7UA8tZlokVmWjsHjYYHyrFsRzmpGWsy1zZcONVnJYKlwRBFQON8Yt4W33jSZmABqSBr5baa1Ly1W+1to3MiACLZFxiTGr50tAR/JdY/yL1qGfD4zcquPJtJ4FxE3kLuuVsxB1mSSWPzA91V/jWNa3jHZInKo1Ej2BSjFXGtOAGEEKSASAIZj1HQe6lmFxEYwhyQpQSBoS3dqK5orp1PhTMba94o7wBSdiAGEggA+EwDJ6qdQBWYq406t8NP+/wB9Cwd287hpRbEDKIJZxrLsZ0Psx5Ee4+JSaSmRimZdZPqZ+ZqHetgCpwXSKiYjagxLjEFIsVaBnVR0nTXy0PQTVgxq1W+IDenlJQsXbkoFuW38Cjw3BGhIjxEaxlG3Kg4HFmxetXBM23VgJHiCnVZ2giR76imvAnTT9frlTy6C9u12cT3lsOCYZJEnWCOcc65S+KfJGZjCgbtEZDymNwvwrpnZlycHYLCT3Y2kysQug5xFU9ux90atiLCKNSDIPtH6x02BEeVdXNZ0nxd7XXhxmxbJ/wBmpn+gan760xfEggGW29xmnIghS2uplh4VGniOmkbxXuDw4bCrbzyO77ssh+yMhI8pBHnW+E4dbtT3axMSSSxjkstrlHSo/Jtuv9G4ftC4ZcxLBC9u1atmfox3huKoDBQSdCZAnbQnSpzr1qQtug3BXIuj3iKBccdKOVmg3behrRkW+KU4paaXxSzFUwK7jSQ0jTfaQddDBGopjwDE3DiLZnOxYSWidsvtROzN12FQMZ7VTOz7RiLR/jX4ExV8PcSy9Oj5fL5/nWZfKi5fWsyV6bk2Dlr3LRMle5KwtorIouWsy1MdhRSXtPhZsllBJlAQBOYAsRMa6Fm+NP8ALSftbphm/mQdeZ60M/xrY+1KPCLJBe5iksEBc6wjMpEko0MYJkmImJ2pFxDAWxiFa1ezoyL42GUE5ND74pzi+EM1xWbEKoLZbcPemQRbYDKgAaTy6xy1RXl1nUgljEyQvtDU6wB8q82Ouut4ZvAgH2VI/wAOkfGtLte4URbTQTkQSPJR+p6Ctb8ikpwHFQb6mprGot80GJ8YKr3EEqxYtqr+PNOSk9ywRB0hhIgz5FT5jn68961FbkVoaYK652bsi5w+yp2a1lOgOhBXY6HSRXPrfAMToptZEJAINuzbEcjlcQdzBroXYg5uH2fS4PhcdfwpPiOAWHuKxDAsAwyIq5ioAacxjoeR9redL89l0nx9bN+x9ojCKCSYLqJiQFhQDGnInTTWmyDSo3AMOFtso2W42++oVvx5VIik5/xxNxe7HpufoGQecjoNY16E7EVHvLRGrS9XJtdHHOhOaIKFcoxkS+KVYtdKa3aW4raiVXsfvqJHMdR0Nb4C9N5G/jUnl9byrMetBwpgg9CD8DV8Knl6dcK15koyr8h8q9yV6e3GDlrMtGyVmStsXuWvQtGy1mSpbEHLSTtY0WkH2riDl59fdVhyVVO2l3xWVBAIFx5JgA5YQk8hKtrSZ5dGx9luGIfDBu7UxmIBZ3IMe0GDKCQYI03ANVrtXgVt4nKq+EgHLHXMIA0H1duXvq0qpOGuKbuZz4dHuncqI8QjQGqZxqxku2/pMxK22LEHTP4gDJ6EHfnXDHTXR+H3psWj1tWv/rWiPqKFwpf/ACtqfsLt5CK3NJVICy1DvjSpz1CvigxPjbdVzHAyasuN51XMZzpoSlLChvW7b0O6dKYrrv7OdeH2f5rw/wDneoF/Gk2EupbtMyEQMtwwcxsNvdJJEn76mfsuaeHjyuXh94b8aLwrAscAzXb11rz94EK3LhQFjks+O3KndTvzjU1blu5C4TupXZa8zrdzrlbvNoI8MZEOvVUU++pZG9ecGtkXb4Mf+kdCWEZTqGIE850EGRyre4NT6mk5bvCDx/nQGrW7tRGWtLm1czoRudBvCjstBumjAQ7tLsSKZXaW4k0SkfEBUO0KmY81Ew+491VhK7JhDmtoeqqfioNFy0Dg2uHsn/dW/wDpAqZlrvmTiCy1mWi5azLR8hEy1mWi5KwJUvI+gstULtVdD4tgQSqqqQpCkkxoCQQDLNy66V0KOu3OuXfvDvcu3berkM6+zuZ7seLTQlZ20G9Tzy6PhO1q4ThLiYO33AJ76+So7wFohredXyIqjIoIGXTw6muV9sboOKvZJChyqAksQF8MZj0Kn4V1bihRIHgvWcPbOZTdGrJbJZlRQQIhVUeESXEQdOLcQckksZJJJPUnVj7zJ99c0Xyde4ViA+GssNmtoR71E/fWFtKW9k2nAYb+T5Fgf1/DTOKWm0Az6VFvn0qTdSol9aAlmMNV/HKKsGKWkeNt70YSk9yyQM2kTl0MwejdCdSOsN0NRboo7jU0FxTg6N+zbjS2OHsXDx+8ugZQCoZ0tZQTIg89qtOExVu7YwlqMyjKWzZMpFpcxFwMwyAs6NznKB51y/s5cY4aygL5P7StZxp3bBktAK3PN4W5bGujYXDNeNrurOGuLbsWWlwy5XvLmMBu8lsqL4j4hmGpGlbK+mxmkjg7j97vKAqzbtkBfZ2UyNB9oE+bHrJlX/ab+Y/M0k4U5/tJlyhJQAhQIlRaJgEaA5XB0kSQIImnmLEOw862V/tafnQTGvlv5TMfI/ChsK3J1Hlp5xoY+IFaNUlQXoF01Ieo16sCNeNLsSanXTUDEUQpNjP1rUK0NtZO5G8awBPXeRy0qbjedLrIqkJp2Ds004Swf4APgSPwpnFKOxrZsFa/hzA+odjHwYU7y11zLpzePYeWsy0TLWZaO2Q+Ed8xvG8AoLzZUfVt5QAp0mZBbXXxedMu686i3Rltu4ZXcakLOUREoPESANtdtNBFVjG9vL9tC5wiKog63pmTA9la5Zk6MsDrtBdNrD32k+IBVk/WZQkDTTQz6zXPOGqhuWWfZLy3MoBct3Km4U3hTJtxO5YDc1vxrtzcxKZGtKFz59HMnw5Qvs6ClacUEr9GpC5oDNmBzb5lKw2y6HTwjpQ8mmOlm7bqbWHAZbWdye8uKQzs5dWLyBoTDAdFmuTcRuVesZxNbwC3LNvKDmAQ90M0ETFtRrBI/wBap/GOGqAWDERy3G3nSbPp0XsI2bh9jyDj4XGFPQlQP2a4S2eGWD+8WgfpC6swDITcY5SJ5edWC5asDfGYcf8AET8XpblD6J7iGoV1CZ/1+VPRdwaMGOMsEqQY8DrI5EC5J+NRuLcawNxs7XpMBYtI6rALEQO7bXxH61L5RtKzibW9JMdb+6rPjONcOXdbrnkIuj/LSq92mwXLDknzRSfiz0Zl+wXFUshZso1JIAHUkwBQ8RhirFSNQYMa/Kn9/tCrnLbthZ0mEVhOgKwJBBOmu9O+FdnQ1q2xvXpZFbwuFGonQZdKeW0OpCTsmjCwVKuG/erd+2cjwVt4e7LZsuWMwQb7mNavuA4iVD57AueMhWe6q+BUFtQBlJj6Mt/XGg3U/wDhe3ze8fW61L+M4dMPaaQGHeYe4gaMwS2xW5bVtyWNxGidcjdKNB7xjF3MPfuYizhwyWx3hUSbeq/SLIIMasZjfkdqs/B+ODF2VxCqUFyTlJzQVY22156qTsNCKrTOJ5TrG1PeD3PogJmCQfXf8Z99T2MhmWrVjWs14TWM1Y1HvGpdnCl80R4RJnpMVomBJuAeEwTE6hipHhIGoB13HKsBVf8A18qgYg1aOK/+ZVSFtrlTvPCh+tm0J6DuiPVl60r4nwTItxs6nJAgiM0hCIMwdGbXlAFFlTxjb0tttrTvithFUZTJO/iUiMitqFHhMsRE/Kkyb08JVy7IXRqpJErmWNTvlcRy5GrFefKjEM5jbVo93i6coqocG4obajSQrTGmzKVYEtpHs7jTlWnZjtbcuBhee2WJmPolOUklo8E5Y01nUdIFL5d+za6dMGOXbXp+Pn1rT+006j4iqieKZg/0oBMALoQTPi2AjT41G/e3+3+vhR/qJC/prhxm5HhdnI5fSG2RO8QmWPUkdYqi8f4naKXbCsTdRUuQRvbNxVU5x4SdeVS+K9oO6W5cdiFYscoI8btJyqDpPKfKufcOvXLt7F3bm72iBGwAu24VfIAD9GmvQ+xjcPSsDmtWatQ9Gk0K1w+VJeMYkwdR9/57UyvXdKUOoe6itqpYZh1A1jU84j30mjxauyXaVcPw3KT4x372gbbOC0syiARAMMC0iNPOOgYFjctLdCxKI7ZSCFLLPtbGuPdpMC9nErLq020uhQc1tMwkIN1zCI8PTeukdnOAjD2y3eNdu3QDcukk5pGZYB1yjMDrqTz6a46m6NN7jnqfvqHfY9aFwfHd7ZVm9sSj9c6MVb5UbEr5zpSt9FeJJ60j4hhweXvp9iCKT481i0n4bh5upIJVblsPBgwXA8yOkwRJA30JMT+025hybKYeyRaLWwWa8SQhygmHA2FBz5XU9CJ9AwaPun3ClPF+HZsdiV6XXH/OT+NNs2Ji/wC13FcrGGH9N4/9V00rxXbHE4y9bW5EFlGRMwXUgEhSxAO2or1Oz7tmhAI2m5aE+ZJOnP8AGm3DOzJt3LV0gDI9pozoTo4Y6Dypdm/4c28TLwdRAHrO/wCvKnHZzic4q7YJ9q3bvp7s1t4+Fs+6kK/37jch2BA8mI2HlFLuLcXGH4jh7wOiIouR0z3Fuppp7Le4itQxdYFZWgeYIM7+hBEhhGs9BoDm11gVk0osLEbGPfHyrMPdVSS4z+EwNfaJG55aZh760c0N6MYV7tkLGSW7sKZAP0gDEkE7asp6xbG9LMTeXu8oXxEKCYXk7uSDvJGUf0miXTUO+aIUoxy6fH76WWxr+uk00xWxpaj7jkYJ842k8xqSB1JolQ+1oK4W0wOj3DbI65Uz6nYjxD4VUdbZBDKTCsCvI6GD0IMaeVdG4twVcRw+40gPYfMkzrnCow00BMKBOmh61VuAdibuIv8AdkhRBZifsggEiB9owDRxns19OpcP7IC7bS53pi4qXBGujKG+RFSP/BC/7V/hTbB2BbtJbUHLbVUXX6qgKJ1GsAT60SfI/wCI/wCao3CGnpSQtwYi874fElWwz2bShQDb7wBXeQ8FtzoQfZ2gxv297TunDWtDDva1RFZmtEBZELlDFiY22iNaCb5RrrPg8Q7XLgvE5LZgrpbUDvDqsGDIMydJpF+0fi7XcIitYu2ouA5nAgmCIEHfWfjWl3R10pS3b1wZjdIHQCPyplwzFkhlYyy8+ZB5+tLsB/dj1Nb2rmS5J0BUj3zpVk6a3m3qDgbIfEW1cSpJkHmArGPuoGJ4wvKTS3+0nDBkOUjYjfbXfymnwymOUtL4WynPE+Gi1eKiAp8SxtlMj5j7q6z2cvZsHh25m0v3CPwqr463bGF4fdFtSxRGZmUSzwrAOD7Un3ajrrd7cQI0GkctOXSrfI5cc+sZovHjZ77JeDv9JikiMt8sB5Oon71J99Tbi0sTwcRcfVvW5HqoH4q3xpq53rkULcQsmlGKt708viluJt0GKcPgrb5jcvC1ljKCuYt4WaQcw2IAiPreVWfsPawoVr+INg4h7hcNcKZ1CgAMCxABLZtfJapnGMY6OEUhV7tDsJJI1knzq29k0tHDL3qWi2ZwTcRWIEiB4gNNTp76W02MNrGMDYe6bmIs2rty4HyC5hzkRX8No6ETk30bUaHkN+1faK1/Z+JFu/b7w2WACOAdUMgKGMdAJ031pB3DNh7rLZwy3S5Nq2bNn+7DAqr5p1IzGT9lfOj9q1T9wvZUsq3d/VWySGOhAKzrJJka0IpXOuG3javOgYrqr5idfMyeZM60DtNjle5bCgDIhWJ2GYkA9JkmNYBHMmovFL2Ry3NlXL8ZJI9aXHcE8/ziqa7I7N+z7iwv4PKxJuWfo+ug1RmHmunqhPOrGK5T+zPjq2MVkdQy31CeI5crg5rbbcz4f655V1QiPu1+6N6XKdlePWrVs1DM0IILjeoV4VKcyxHMAE6aCZjXntQLqUwFGJTQ1DsYRmzEKSFEkj6o6k+4/Cml9KhvjjZRvHlDyCuUmQuhOgP2mGnWiwlzhxbBYi/32QWACbZ0FwltJOYQRGmhmrH2R7NIuKxIZye6GHUeMpIa0tyGy7qCYyzyqk8RRDlDqDBOWfPSY9I50K1ZQEsFEmJ9w0Pl91WxxthLZK7t+6W9NE9xmvf3ZPsr8K4jasZvZTN0gSfdG9TP7Dvf7C7/AO0/+WkvH+5pyKri7CBmzLJc5cui6gEaaSGB1gj5EVGxym5aKhPfmU6jrAGunl6V0TtpwZb/ANKllnvNMi09q2CYJLsGBBJOkqJNUM9l+JT/AHJE9Wt66+TdKlD7VzDXQF1MHn/pWtxAxkSR6fnT9OweOdiTZy8yc1sb+ra0zwn7O74gubKyObFzuehieXrT/RFNXBltAPhr99Ht8CY6abdf0KvuH7B39Ju2B10cwN/SdxE7inXDex9u2wN4m4NyNbSdfEQSSI9PWtuQe6Rcf4bfv2sNasDvMtq0lpEOZgwRS7MANASCJ2GUgxTVey/aBLYYOjmf7s9wzgR9YsMoPkCas93Kwy20NsbZrZa24UR4UdtcsRqVMQQN5G13Dh1i4LrHQScXfb4xodjyEnSkue76Pjjr7c145b4xbe3exFoIyaIYsiZ5QjGRqZ05mpVu/wAcf2cMTInSwsx5gmR8K6Dwyzbw58Ni0TsC8F53iTYDMdtyTr5U4wvGiu1pEGmg+jBPM/3YLfCh5Npyn+zePttYceluwPntWL2N4/c3Fxf+JYSP8LaV11O0r87RO8xcBgDnsD/qKJb7UEiSgHXxz6R4eeoHpQ8q2nJLf7G+K3WzXbyqebG8Wb0OUTRuI9gn4ZZVbq275dnc3VS7KwLYCFgQI0JEjST1rq7dqI/9M/8AN181qtdr8WMfhsndOLikvb0JBZQRHiADKQSJncjpB1tHTlFzDrmuC5h7VvmouG4mcaw0G4CQYEe+vX/d2smLdlWKwPExZT5TcOlRH4HjpJGFugRIyoY310Ue11mD9wry3wrHiAMNe1Ma27h1nb2aeFtIbtg3HMbDQegr27w59IG35zViwvZ/FrvhLus6i2+8TqI0351YOH9i8W6lmW3b0lVcksSfq+CQsDeTyNP0Tf8Ahzk4V1M5WHTQx0ruPY++LmCstIBIaRIBBDsCpnaNaQ2+xmJDAO9kLuWGdiBsQF0kxqKvvBcc+GsJaTKyoCQzAyS7FtR3kTLDSky19Gm6AbPPT/Ev5/qK17n9SD+NMW4825S2f6WO/q/QnTzob8Tc/wCzExP0c7AkAePQbHT8aTZtE9/CkPOglY3G6n/v91COELba+kn5A07GOac2ZRvMKAB1OreE9NfyJl4u4+tGxkga66bjTXX30dtpW27O3m9m2/vRlHuLRNCxX7N8TfCAlLYGaS5BbxEHRVJ6Hnzq1jjF3UAiOmVdvUL+uprxuOXZgOfWF3/pFbdbRZhf2VKSTevu0/VRQg/xNmP3Cn+B7DYK3H0Ic9XLP8zHwFQH4rdOudo5nUa6aaD1rF4lcG9x/iRPpyn199HyoeMWnD4ZEH0ahB/CoX5CjZqp4xjnXM+m5zRynfkfWtP3q9/vf8I/Os2iyIPxHuAWK2U8+eb8eXSsrKb6Ge2xbxMOQViPUAxQmHiI/lPvk1lZSU1bq5yoeZYA+kH8hRksgwCJ1/yHX3msrKBUC5cMDXkv3iaIl0wNTyOhjk3SvKymoC2rYDTAnrz5TrvUhRMzrp+dZWUBe2bhzN7/AMD86yxcOvkYHpqKysoxhckEx9mffqKGx8SjqzA+YCNHyrysoVmwXxgcob7lVh95Pxra0stB2/NZ+de1lOMDH1T/AAz7zE1uTCiOZg6cvEayspb6GvEOw5FgD6dPKvbKAkj/ALVlZS/ZRrOGWAY1JadSNpjaoJYwDJmFO/PKpn76yspoFGQSrnWRtqfsTW72hIGuz8zy2jpWVlYETE3SrgDQSeQ5RRGeSZ6tyH2qysometcOp3jaddesGtQ5nfmR93Wvayswtsb+QEfAVpNZWVmf/9k="/>
          <p:cNvSpPr>
            <a:spLocks noChangeAspect="1" noChangeArrowheads="1"/>
          </p:cNvSpPr>
          <p:nvPr/>
        </p:nvSpPr>
        <p:spPr bwMode="auto">
          <a:xfrm>
            <a:off x="63500" y="-671513"/>
            <a:ext cx="1990725" cy="13906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http://mothersforpeace.org/images/Holteccask1.jpg/image_preview"/>
          <p:cNvPicPr>
            <a:picLocks noChangeAspect="1" noChangeArrowheads="1"/>
          </p:cNvPicPr>
          <p:nvPr/>
        </p:nvPicPr>
        <p:blipFill>
          <a:blip r:embed="rId2" cstate="print"/>
          <a:srcRect/>
          <a:stretch>
            <a:fillRect/>
          </a:stretch>
        </p:blipFill>
        <p:spPr bwMode="auto">
          <a:xfrm>
            <a:off x="3994150" y="1957387"/>
            <a:ext cx="4315104" cy="301466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Pain in the </a:t>
            </a:r>
            <a:r>
              <a:rPr lang="en-US" dirty="0" smtClean="0"/>
              <a:t>Marketplace (after)</a:t>
            </a:r>
            <a:endParaRPr lang="en-US" dirty="0"/>
          </a:p>
        </p:txBody>
      </p:sp>
      <p:pic>
        <p:nvPicPr>
          <p:cNvPr id="19460" name="Picture 4" descr="http://www.ucsusa.org/assets/images/np/smoking-unit-3.jpg"/>
          <p:cNvPicPr>
            <a:picLocks noChangeAspect="1" noChangeArrowheads="1"/>
          </p:cNvPicPr>
          <p:nvPr/>
        </p:nvPicPr>
        <p:blipFill>
          <a:blip r:embed="rId2" cstate="print"/>
          <a:srcRect/>
          <a:stretch>
            <a:fillRect/>
          </a:stretch>
        </p:blipFill>
        <p:spPr bwMode="auto">
          <a:xfrm>
            <a:off x="317499" y="1676399"/>
            <a:ext cx="4406901" cy="3983839"/>
          </a:xfrm>
          <a:prstGeom prst="rect">
            <a:avLst/>
          </a:prstGeom>
          <a:noFill/>
        </p:spPr>
      </p:pic>
      <p:pic>
        <p:nvPicPr>
          <p:cNvPr id="19462" name="Picture 6" descr="http://3.bp.blogspot.com/-vGpbU5D6I4U/To8FOfwfpZI/AAAAAAAALZE/3Rbh2V-9hfk/s1600/Fukushima.jpg"/>
          <p:cNvPicPr>
            <a:picLocks noChangeAspect="1" noChangeArrowheads="1"/>
          </p:cNvPicPr>
          <p:nvPr/>
        </p:nvPicPr>
        <p:blipFill>
          <a:blip r:embed="rId3" cstate="print"/>
          <a:srcRect/>
          <a:stretch>
            <a:fillRect/>
          </a:stretch>
        </p:blipFill>
        <p:spPr bwMode="auto">
          <a:xfrm>
            <a:off x="4314825" y="828675"/>
            <a:ext cx="3819525" cy="2183495"/>
          </a:xfrm>
          <a:prstGeom prst="rect">
            <a:avLst/>
          </a:prstGeom>
          <a:noFill/>
        </p:spPr>
      </p:pic>
      <p:pic>
        <p:nvPicPr>
          <p:cNvPr id="19466" name="Picture 10" descr="http://www.nypost.com/rw/nypost/2011/03/22/news/photos_galleries/g_fukushima/fukushima_photos001--500x380.jpg"/>
          <p:cNvPicPr>
            <a:picLocks noChangeAspect="1" noChangeArrowheads="1"/>
          </p:cNvPicPr>
          <p:nvPr/>
        </p:nvPicPr>
        <p:blipFill>
          <a:blip r:embed="rId4" cstate="print"/>
          <a:srcRect/>
          <a:stretch>
            <a:fillRect/>
          </a:stretch>
        </p:blipFill>
        <p:spPr bwMode="auto">
          <a:xfrm>
            <a:off x="4318000" y="3543300"/>
            <a:ext cx="3806825" cy="2893187"/>
          </a:xfrm>
          <a:prstGeom prst="rect">
            <a:avLst/>
          </a:prstGeom>
          <a:noFill/>
        </p:spPr>
      </p:pic>
    </p:spTree>
    <p:extLst>
      <p:ext uri="{BB962C8B-B14F-4D97-AF65-F5344CB8AC3E}">
        <p14:creationId xmlns="" xmlns:p14="http://schemas.microsoft.com/office/powerpoint/2010/main" val="627018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Pain in the Marketplace</a:t>
            </a:r>
            <a:endParaRPr lang="en-US" dirty="0"/>
          </a:p>
        </p:txBody>
      </p:sp>
      <p:sp>
        <p:nvSpPr>
          <p:cNvPr id="3" name="Content Placeholder 2"/>
          <p:cNvSpPr>
            <a:spLocks noGrp="1"/>
          </p:cNvSpPr>
          <p:nvPr>
            <p:ph idx="1"/>
          </p:nvPr>
        </p:nvSpPr>
        <p:spPr>
          <a:xfrm>
            <a:off x="111204" y="1344823"/>
            <a:ext cx="8229600" cy="4688463"/>
          </a:xfrm>
        </p:spPr>
        <p:txBody>
          <a:bodyPr/>
          <a:lstStyle/>
          <a:p>
            <a:r>
              <a:rPr lang="en-US" dirty="0" smtClean="0"/>
              <a:t>With the demise of Yucca Mountain, the United States has no plan for used nuclear fuel disposal</a:t>
            </a:r>
          </a:p>
          <a:p>
            <a:r>
              <a:rPr lang="en-US" dirty="0" smtClean="0"/>
              <a:t>Most or all other nuclear countries are in a similar situation</a:t>
            </a:r>
          </a:p>
          <a:p>
            <a:r>
              <a:rPr lang="en-US" dirty="0" smtClean="0"/>
              <a:t>Globally, 190,000 metric tons of high level radioactive waste is in temporary storage </a:t>
            </a:r>
          </a:p>
          <a:p>
            <a:r>
              <a:rPr lang="en-US" dirty="0" smtClean="0"/>
              <a:t>Approximately 10,500 additional metric tons of spent fuel are generated each year</a:t>
            </a:r>
          </a:p>
          <a:p>
            <a:r>
              <a:rPr lang="en-US" dirty="0" smtClean="0"/>
              <a:t>By 2020, the total needing disposal will be 445,000 metric tons (and more nuclear plants are planned)</a:t>
            </a:r>
          </a:p>
        </p:txBody>
      </p:sp>
    </p:spTree>
    <p:extLst>
      <p:ext uri="{BB962C8B-B14F-4D97-AF65-F5344CB8AC3E}">
        <p14:creationId xmlns="" xmlns:p14="http://schemas.microsoft.com/office/powerpoint/2010/main" val="627018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Pain in the Marketplace </a:t>
            </a:r>
            <a:r>
              <a:rPr lang="en-US" sz="2400" dirty="0" smtClean="0"/>
              <a:t>(cont’d.)</a:t>
            </a:r>
            <a:endParaRPr lang="en-US" dirty="0"/>
          </a:p>
        </p:txBody>
      </p:sp>
      <p:sp>
        <p:nvSpPr>
          <p:cNvPr id="3" name="Content Placeholder 2"/>
          <p:cNvSpPr>
            <a:spLocks noGrp="1"/>
          </p:cNvSpPr>
          <p:nvPr>
            <p:ph idx="1"/>
          </p:nvPr>
        </p:nvSpPr>
        <p:spPr>
          <a:xfrm>
            <a:off x="263604" y="1068598"/>
            <a:ext cx="8229600" cy="5140895"/>
          </a:xfrm>
        </p:spPr>
        <p:txBody>
          <a:bodyPr/>
          <a:lstStyle/>
          <a:p>
            <a:r>
              <a:rPr lang="en-US" sz="2400" dirty="0" smtClean="0"/>
              <a:t>Worldwide, about 90% of spent fuel is in vulnerable cooling ponds (think Fukushima)</a:t>
            </a:r>
          </a:p>
          <a:p>
            <a:r>
              <a:rPr lang="en-US" sz="2400" dirty="0" smtClean="0"/>
              <a:t>Remainder generally stored in dry casks</a:t>
            </a:r>
          </a:p>
          <a:p>
            <a:r>
              <a:rPr lang="en-US" sz="2400" dirty="0" smtClean="0"/>
              <a:t>None of the existing dry casks will be acceptable for any available future disposal options</a:t>
            </a:r>
          </a:p>
          <a:p>
            <a:pPr lvl="1"/>
            <a:r>
              <a:rPr lang="en-US" sz="2000" dirty="0" smtClean="0"/>
              <a:t>Salt formation disposal</a:t>
            </a:r>
          </a:p>
          <a:p>
            <a:pPr lvl="1"/>
            <a:r>
              <a:rPr lang="en-US" sz="2000" dirty="0" smtClean="0"/>
              <a:t>Clay/shale</a:t>
            </a:r>
          </a:p>
          <a:p>
            <a:pPr lvl="1"/>
            <a:r>
              <a:rPr lang="en-US" sz="2000" dirty="0" smtClean="0"/>
              <a:t>Granite formation disposal</a:t>
            </a:r>
          </a:p>
          <a:p>
            <a:pPr lvl="1"/>
            <a:r>
              <a:rPr lang="en-US" sz="2000" dirty="0" smtClean="0"/>
              <a:t>Deep borehole disposal</a:t>
            </a:r>
          </a:p>
          <a:p>
            <a:r>
              <a:rPr lang="en-US" sz="2400" dirty="0" smtClean="0"/>
              <a:t>All future disposal options will require modular casks (combined storage, transport, and disposal) to avoid the financial, operational, and radiological liabilities associated with repackaging</a:t>
            </a:r>
          </a:p>
        </p:txBody>
      </p:sp>
    </p:spTree>
    <p:extLst>
      <p:ext uri="{BB962C8B-B14F-4D97-AF65-F5344CB8AC3E}">
        <p14:creationId xmlns="" xmlns:p14="http://schemas.microsoft.com/office/powerpoint/2010/main" val="627018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Feeling the Pain?</a:t>
            </a:r>
            <a:endParaRPr lang="en-US" dirty="0"/>
          </a:p>
        </p:txBody>
      </p:sp>
      <p:sp>
        <p:nvSpPr>
          <p:cNvPr id="3" name="Content Placeholder 2"/>
          <p:cNvSpPr>
            <a:spLocks noGrp="1"/>
          </p:cNvSpPr>
          <p:nvPr>
            <p:ph idx="1"/>
          </p:nvPr>
        </p:nvSpPr>
        <p:spPr>
          <a:xfrm>
            <a:off x="215979" y="916198"/>
            <a:ext cx="8229600" cy="2445798"/>
          </a:xfrm>
        </p:spPr>
        <p:txBody>
          <a:bodyPr/>
          <a:lstStyle/>
          <a:p>
            <a:r>
              <a:rPr lang="en-US" sz="2400" dirty="0" smtClean="0"/>
              <a:t>The United States government, particularly the Department of Energy (which has regulatory responsibility)</a:t>
            </a:r>
          </a:p>
          <a:p>
            <a:r>
              <a:rPr lang="en-US" sz="2400" dirty="0" smtClean="0"/>
              <a:t>Commercial utilities operating nuclear power reactors, both domestically and abroad</a:t>
            </a:r>
          </a:p>
          <a:p>
            <a:r>
              <a:rPr lang="en-US" sz="2400" dirty="0" smtClean="0"/>
              <a:t>Governments of foreign nuclear countries (where, like Japan, the government/commercial enterprises are inseparable)</a:t>
            </a:r>
            <a:endParaRPr lang="en-US" dirty="0" smtClean="0"/>
          </a:p>
        </p:txBody>
      </p:sp>
      <p:pic>
        <p:nvPicPr>
          <p:cNvPr id="4" name="Picture 6"/>
          <p:cNvPicPr>
            <a:picLocks noChangeAspect="1" noChangeArrowheads="1"/>
          </p:cNvPicPr>
          <p:nvPr/>
        </p:nvPicPr>
        <p:blipFill>
          <a:blip r:embed="rId2" cstate="print"/>
          <a:srcRect/>
          <a:stretch>
            <a:fillRect/>
          </a:stretch>
        </p:blipFill>
        <p:spPr bwMode="auto">
          <a:xfrm>
            <a:off x="5743485" y="3857625"/>
            <a:ext cx="2319338" cy="2343150"/>
          </a:xfrm>
          <a:prstGeom prst="rect">
            <a:avLst/>
          </a:prstGeom>
          <a:noFill/>
          <a:ln w="9525">
            <a:noFill/>
            <a:miter lim="800000"/>
            <a:headEnd/>
            <a:tailEnd/>
          </a:ln>
        </p:spPr>
      </p:pic>
      <p:pic>
        <p:nvPicPr>
          <p:cNvPr id="13314" name="Picture 2" descr="http://coto2.files.wordpress.com/2011/03/3-spent-fuel-rods-in-pool1.jpg?w=470&amp;h=304"/>
          <p:cNvPicPr>
            <a:picLocks noChangeAspect="1" noChangeArrowheads="1"/>
          </p:cNvPicPr>
          <p:nvPr/>
        </p:nvPicPr>
        <p:blipFill>
          <a:blip r:embed="rId3" cstate="print"/>
          <a:srcRect/>
          <a:stretch>
            <a:fillRect/>
          </a:stretch>
        </p:blipFill>
        <p:spPr bwMode="auto">
          <a:xfrm>
            <a:off x="803275" y="3805237"/>
            <a:ext cx="3911600" cy="2530057"/>
          </a:xfrm>
          <a:prstGeom prst="rect">
            <a:avLst/>
          </a:prstGeom>
          <a:noFill/>
        </p:spPr>
      </p:pic>
    </p:spTree>
    <p:extLst>
      <p:ext uri="{BB962C8B-B14F-4D97-AF65-F5344CB8AC3E}">
        <p14:creationId xmlns="" xmlns:p14="http://schemas.microsoft.com/office/powerpoint/2010/main" val="2591964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Peering Into the Crystal Ball…</a:t>
            </a:r>
            <a:endParaRPr lang="en-US" dirty="0"/>
          </a:p>
        </p:txBody>
      </p:sp>
      <p:sp>
        <p:nvSpPr>
          <p:cNvPr id="3" name="Content Placeholder 2"/>
          <p:cNvSpPr>
            <a:spLocks noGrp="1"/>
          </p:cNvSpPr>
          <p:nvPr>
            <p:ph idx="1"/>
          </p:nvPr>
        </p:nvSpPr>
        <p:spPr>
          <a:xfrm>
            <a:off x="111204" y="1344823"/>
            <a:ext cx="8229600" cy="3592778"/>
          </a:xfrm>
        </p:spPr>
        <p:txBody>
          <a:bodyPr/>
          <a:lstStyle/>
          <a:p>
            <a:r>
              <a:rPr lang="en-US" dirty="0" smtClean="0"/>
              <a:t>Someday, there will be ultimate disposal options for spent nuclear fuel</a:t>
            </a:r>
          </a:p>
          <a:p>
            <a:r>
              <a:rPr lang="en-US" dirty="0" smtClean="0"/>
              <a:t>Present-day storage casks will not meet requirements</a:t>
            </a:r>
          </a:p>
          <a:p>
            <a:pPr lvl="1"/>
            <a:r>
              <a:rPr lang="en-US" dirty="0" smtClean="0"/>
              <a:t>Lack flexibility</a:t>
            </a:r>
          </a:p>
          <a:p>
            <a:pPr lvl="1"/>
            <a:r>
              <a:rPr lang="en-US" dirty="0" smtClean="0"/>
              <a:t>Will not be physically compatible (size, management of thermal load) with any future disposal option</a:t>
            </a:r>
          </a:p>
          <a:p>
            <a:r>
              <a:rPr lang="en-US" dirty="0" smtClean="0"/>
              <a:t>The exact nature of future disposal options/systems is not known, but some safe assumptions can be made</a:t>
            </a:r>
          </a:p>
        </p:txBody>
      </p:sp>
    </p:spTree>
    <p:extLst>
      <p:ext uri="{BB962C8B-B14F-4D97-AF65-F5344CB8AC3E}">
        <p14:creationId xmlns="" xmlns:p14="http://schemas.microsoft.com/office/powerpoint/2010/main" val="2591964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Needed Pain Remedy</a:t>
            </a:r>
            <a:endParaRPr lang="en-US" dirty="0"/>
          </a:p>
        </p:txBody>
      </p:sp>
      <p:sp>
        <p:nvSpPr>
          <p:cNvPr id="5" name="Content Placeholder 4"/>
          <p:cNvSpPr>
            <a:spLocks noGrp="1"/>
          </p:cNvSpPr>
          <p:nvPr>
            <p:ph idx="1"/>
          </p:nvPr>
        </p:nvSpPr>
        <p:spPr>
          <a:xfrm>
            <a:off x="111204" y="1344823"/>
            <a:ext cx="8229600" cy="4949047"/>
          </a:xfrm>
        </p:spPr>
        <p:txBody>
          <a:bodyPr/>
          <a:lstStyle/>
          <a:p>
            <a:r>
              <a:rPr lang="en-US" dirty="0" smtClean="0"/>
              <a:t>A new cask system that meets all requirements but does not require repackaging bare fuel</a:t>
            </a:r>
          </a:p>
          <a:p>
            <a:pPr lvl="1"/>
            <a:r>
              <a:rPr lang="en-US" dirty="0" smtClean="0"/>
              <a:t>Multi-modal use and flexibility in all operations</a:t>
            </a:r>
          </a:p>
          <a:p>
            <a:pPr lvl="2"/>
            <a:r>
              <a:rPr lang="en-US" dirty="0" smtClean="0"/>
              <a:t>Regardless of ultimate disposal option chosen</a:t>
            </a:r>
          </a:p>
          <a:p>
            <a:pPr lvl="2"/>
            <a:r>
              <a:rPr lang="en-US" dirty="0" smtClean="0"/>
              <a:t>Can serve current cask functions as well as function in future scenarios (current cask designs will be obsolete in the future and their loads will have to be removed and repackaged)</a:t>
            </a:r>
          </a:p>
          <a:p>
            <a:pPr lvl="1"/>
            <a:r>
              <a:rPr lang="en-US" dirty="0" smtClean="0"/>
              <a:t>Unique design features</a:t>
            </a:r>
          </a:p>
          <a:p>
            <a:pPr lvl="2"/>
            <a:r>
              <a:rPr lang="en-US" dirty="0" smtClean="0"/>
              <a:t>Handle individual canisters separately or collectively</a:t>
            </a:r>
          </a:p>
          <a:p>
            <a:pPr lvl="2"/>
            <a:r>
              <a:rPr lang="en-US" dirty="0" smtClean="0"/>
              <a:t>Allow storage and transportation of high </a:t>
            </a:r>
            <a:r>
              <a:rPr lang="en-US" dirty="0" err="1" smtClean="0"/>
              <a:t>burnup</a:t>
            </a:r>
            <a:r>
              <a:rPr lang="en-US" dirty="0" smtClean="0"/>
              <a:t> fuel</a:t>
            </a:r>
          </a:p>
          <a:p>
            <a:pPr lvl="2"/>
            <a:r>
              <a:rPr lang="en-US" dirty="0" smtClean="0"/>
              <a:t>Reduce disposal licensing burden</a:t>
            </a:r>
          </a:p>
          <a:p>
            <a:pPr lvl="2"/>
            <a:r>
              <a:rPr lang="en-US" dirty="0" smtClean="0"/>
              <a:t>Works within existing framework at utilities for dry cask storage</a:t>
            </a:r>
          </a:p>
          <a:p>
            <a:pPr lvl="2"/>
            <a:r>
              <a:rPr lang="en-US" dirty="0" smtClean="0"/>
              <a:t>Permits removal and re-processing of fuel assemblies, if desired</a:t>
            </a:r>
          </a:p>
        </p:txBody>
      </p:sp>
      <p:pic>
        <p:nvPicPr>
          <p:cNvPr id="2051" name="Picture 3" descr="http://aser.ornl.gov/beaver/personal/Beaver/Media/transparent.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750" y="-68263"/>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http://aser.ornl.gov/beaver/personal/Beaver/Media/transparent.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4150" y="84137"/>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Picture 7" descr="http://aser.ornl.gov/beaver/personal/Beaver/Media/transparent.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36550" y="236537"/>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2057" name="Picture 9" descr="http://aser.ornl.gov/beaver/personal/Beaver/Media/transparent.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8950" y="388937"/>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2059" name="Picture 11" descr="http://aser.ornl.gov/beaver/personal/Beaver/Media/transparent.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41350" y="541337"/>
            <a:ext cx="9525" cy="95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62036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ORNL’s Pain Remedy</a:t>
            </a:r>
            <a:endParaRPr lang="en-US" dirty="0"/>
          </a:p>
        </p:txBody>
      </p:sp>
      <p:sp>
        <p:nvSpPr>
          <p:cNvPr id="3" name="Content Placeholder 2"/>
          <p:cNvSpPr>
            <a:spLocks noGrp="1"/>
          </p:cNvSpPr>
          <p:nvPr>
            <p:ph idx="1"/>
          </p:nvPr>
        </p:nvSpPr>
        <p:spPr>
          <a:xfrm>
            <a:off x="147730" y="1217080"/>
            <a:ext cx="5538695" cy="4726422"/>
          </a:xfrm>
        </p:spPr>
        <p:txBody>
          <a:bodyPr/>
          <a:lstStyle/>
          <a:p>
            <a:r>
              <a:rPr lang="en-US" sz="2400" u="sng" dirty="0" smtClean="0">
                <a:solidFill>
                  <a:srgbClr val="FF0000"/>
                </a:solidFill>
              </a:rPr>
              <a:t>F</a:t>
            </a:r>
            <a:r>
              <a:rPr lang="en-US" sz="2400" dirty="0" smtClean="0"/>
              <a:t>lexible </a:t>
            </a:r>
            <a:r>
              <a:rPr lang="en-US" sz="2400" u="sng" dirty="0">
                <a:solidFill>
                  <a:srgbClr val="FF0000"/>
                </a:solidFill>
              </a:rPr>
              <a:t>I</a:t>
            </a:r>
            <a:r>
              <a:rPr lang="en-US" sz="2400" dirty="0"/>
              <a:t>ntegrated Modula</a:t>
            </a:r>
            <a:r>
              <a:rPr lang="en-US" sz="2400" u="sng" dirty="0">
                <a:solidFill>
                  <a:srgbClr val="FF0000"/>
                </a:solidFill>
              </a:rPr>
              <a:t>r</a:t>
            </a:r>
            <a:r>
              <a:rPr lang="en-US" sz="2400" dirty="0"/>
              <a:t> Nuclear Fuel </a:t>
            </a:r>
            <a:r>
              <a:rPr lang="en-US" sz="2400" u="sng" dirty="0">
                <a:solidFill>
                  <a:srgbClr val="FF0000"/>
                </a:solidFill>
              </a:rPr>
              <a:t>S</a:t>
            </a:r>
            <a:r>
              <a:rPr lang="en-US" sz="2400" dirty="0"/>
              <a:t>torage, </a:t>
            </a:r>
            <a:r>
              <a:rPr lang="en-US" sz="2400" u="sng" dirty="0">
                <a:solidFill>
                  <a:srgbClr val="FF0000"/>
                </a:solidFill>
              </a:rPr>
              <a:t>T</a:t>
            </a:r>
            <a:r>
              <a:rPr lang="en-US" sz="2400" dirty="0"/>
              <a:t>ransportation, and Disposal Canister System (</a:t>
            </a:r>
            <a:r>
              <a:rPr lang="en-US" sz="2400" dirty="0" err="1" smtClean="0">
                <a:solidFill>
                  <a:srgbClr val="FF0000"/>
                </a:solidFill>
              </a:rPr>
              <a:t>FIrST</a:t>
            </a:r>
            <a:r>
              <a:rPr lang="en-US" sz="2400" dirty="0" smtClean="0"/>
              <a:t>)</a:t>
            </a:r>
          </a:p>
          <a:p>
            <a:pPr lvl="1"/>
            <a:r>
              <a:rPr lang="en-US" dirty="0" smtClean="0"/>
              <a:t>Multi-modal </a:t>
            </a:r>
            <a:r>
              <a:rPr lang="en-US" dirty="0"/>
              <a:t>use and flexibility in all </a:t>
            </a:r>
            <a:r>
              <a:rPr lang="en-US" dirty="0" smtClean="0"/>
              <a:t>operations while working within existing utility framework</a:t>
            </a:r>
          </a:p>
          <a:p>
            <a:pPr lvl="1"/>
            <a:r>
              <a:rPr lang="en-US" dirty="0" smtClean="0"/>
              <a:t>Unique design features to accommodate future, current, and past proposed disposal concepts</a:t>
            </a:r>
          </a:p>
          <a:p>
            <a:pPr lvl="1"/>
            <a:endParaRPr lang="en-US" dirty="0" smtClean="0"/>
          </a:p>
          <a:p>
            <a:pPr lvl="1"/>
            <a:endParaRPr lang="en-US" dirty="0" smtClean="0"/>
          </a:p>
          <a:p>
            <a:pPr marL="0" indent="0">
              <a:buNone/>
            </a:pPr>
            <a:endParaRPr lang="en-US" dirty="0"/>
          </a:p>
        </p:txBody>
      </p:sp>
      <p:grpSp>
        <p:nvGrpSpPr>
          <p:cNvPr id="5" name="Group 4"/>
          <p:cNvGrpSpPr/>
          <p:nvPr/>
        </p:nvGrpSpPr>
        <p:grpSpPr>
          <a:xfrm>
            <a:off x="5650029" y="1291350"/>
            <a:ext cx="2286000" cy="2362200"/>
            <a:chOff x="3733800" y="1555062"/>
            <a:chExt cx="2286000" cy="2362200"/>
          </a:xfrm>
        </p:grpSpPr>
        <p:sp>
          <p:nvSpPr>
            <p:cNvPr id="6" name="Regular Pentagon 5"/>
            <p:cNvSpPr/>
            <p:nvPr/>
          </p:nvSpPr>
          <p:spPr>
            <a:xfrm>
              <a:off x="4149943" y="1979878"/>
              <a:ext cx="1486513" cy="1381536"/>
            </a:xfrm>
            <a:prstGeom prst="pen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33800" y="1555062"/>
              <a:ext cx="2286000" cy="2362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530814" y="1603249"/>
              <a:ext cx="724769" cy="722376"/>
              <a:chOff x="4530814" y="1603249"/>
              <a:chExt cx="724769" cy="722376"/>
            </a:xfrm>
          </p:grpSpPr>
          <p:sp>
            <p:nvSpPr>
              <p:cNvPr id="84" name="Oval 83"/>
              <p:cNvSpPr/>
              <p:nvPr/>
            </p:nvSpPr>
            <p:spPr>
              <a:xfrm>
                <a:off x="4530814" y="1603249"/>
                <a:ext cx="724769" cy="7223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4"/>
              <p:cNvGrpSpPr/>
              <p:nvPr/>
            </p:nvGrpSpPr>
            <p:grpSpPr>
              <a:xfrm>
                <a:off x="4567863" y="1635253"/>
                <a:ext cx="658368" cy="658368"/>
                <a:chOff x="4549433" y="762000"/>
                <a:chExt cx="1317968" cy="1295399"/>
              </a:xfrm>
            </p:grpSpPr>
            <p:sp>
              <p:nvSpPr>
                <p:cNvPr id="86" name="Oval 85"/>
                <p:cNvSpPr/>
                <p:nvPr/>
              </p:nvSpPr>
              <p:spPr>
                <a:xfrm>
                  <a:off x="4549433" y="762000"/>
                  <a:ext cx="1317968" cy="1295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604091" y="800101"/>
                  <a:ext cx="1208652" cy="121919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7"/>
                <p:cNvGrpSpPr/>
                <p:nvPr/>
              </p:nvGrpSpPr>
              <p:grpSpPr>
                <a:xfrm>
                  <a:off x="4794738" y="990600"/>
                  <a:ext cx="854612" cy="838200"/>
                  <a:chOff x="4794738" y="990600"/>
                  <a:chExt cx="854612" cy="838200"/>
                </a:xfrm>
              </p:grpSpPr>
              <p:sp>
                <p:nvSpPr>
                  <p:cNvPr id="91" name="Rounded Rectangle 90"/>
                  <p:cNvSpPr/>
                  <p:nvPr/>
                </p:nvSpPr>
                <p:spPr>
                  <a:xfrm>
                    <a:off x="48006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52578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4794738"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5257800"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94"/>
                  <p:cNvGrpSpPr/>
                  <p:nvPr/>
                </p:nvGrpSpPr>
                <p:grpSpPr>
                  <a:xfrm>
                    <a:off x="4811150" y="990600"/>
                    <a:ext cx="838200" cy="838200"/>
                    <a:chOff x="5547359" y="990600"/>
                    <a:chExt cx="838200" cy="838200"/>
                  </a:xfrm>
                </p:grpSpPr>
                <p:sp>
                  <p:nvSpPr>
                    <p:cNvPr id="96" name="Rectangle 95"/>
                    <p:cNvSpPr/>
                    <p:nvPr/>
                  </p:nvSpPr>
                  <p:spPr>
                    <a:xfrm>
                      <a:off x="5943600" y="990600"/>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rot="5400000">
                      <a:off x="5943599" y="990601"/>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Oval 88"/>
                <p:cNvSpPr/>
                <p:nvPr/>
              </p:nvSpPr>
              <p:spPr>
                <a:xfrm>
                  <a:off x="4648200" y="1356361"/>
                  <a:ext cx="76200" cy="76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696712" y="1371599"/>
                  <a:ext cx="76200" cy="76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8"/>
            <p:cNvGrpSpPr/>
            <p:nvPr/>
          </p:nvGrpSpPr>
          <p:grpSpPr>
            <a:xfrm>
              <a:off x="3795340" y="2150550"/>
              <a:ext cx="724769" cy="722376"/>
              <a:chOff x="4530814" y="1603249"/>
              <a:chExt cx="724769" cy="722376"/>
            </a:xfrm>
          </p:grpSpPr>
          <p:sp>
            <p:nvSpPr>
              <p:cNvPr id="70" name="Oval 69"/>
              <p:cNvSpPr/>
              <p:nvPr/>
            </p:nvSpPr>
            <p:spPr>
              <a:xfrm>
                <a:off x="4530814" y="1603249"/>
                <a:ext cx="724769" cy="7223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70"/>
              <p:cNvGrpSpPr/>
              <p:nvPr/>
            </p:nvGrpSpPr>
            <p:grpSpPr>
              <a:xfrm>
                <a:off x="4567863" y="1635253"/>
                <a:ext cx="658368" cy="658368"/>
                <a:chOff x="4549433" y="762000"/>
                <a:chExt cx="1317968" cy="1295399"/>
              </a:xfrm>
            </p:grpSpPr>
            <p:sp>
              <p:nvSpPr>
                <p:cNvPr id="72" name="Oval 71"/>
                <p:cNvSpPr/>
                <p:nvPr/>
              </p:nvSpPr>
              <p:spPr>
                <a:xfrm>
                  <a:off x="4549433" y="762000"/>
                  <a:ext cx="1317968" cy="1295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604091" y="800101"/>
                  <a:ext cx="1208652" cy="121919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73"/>
                <p:cNvGrpSpPr/>
                <p:nvPr/>
              </p:nvGrpSpPr>
              <p:grpSpPr>
                <a:xfrm>
                  <a:off x="4794738" y="990600"/>
                  <a:ext cx="854612" cy="838200"/>
                  <a:chOff x="4794738" y="990600"/>
                  <a:chExt cx="854612" cy="838200"/>
                </a:xfrm>
              </p:grpSpPr>
              <p:sp>
                <p:nvSpPr>
                  <p:cNvPr id="77" name="Rounded Rectangle 76"/>
                  <p:cNvSpPr/>
                  <p:nvPr/>
                </p:nvSpPr>
                <p:spPr>
                  <a:xfrm>
                    <a:off x="48006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52578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4794738"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5257800"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80"/>
                  <p:cNvGrpSpPr/>
                  <p:nvPr/>
                </p:nvGrpSpPr>
                <p:grpSpPr>
                  <a:xfrm>
                    <a:off x="4811150" y="990600"/>
                    <a:ext cx="838200" cy="838200"/>
                    <a:chOff x="5547359" y="990600"/>
                    <a:chExt cx="838200" cy="838200"/>
                  </a:xfrm>
                </p:grpSpPr>
                <p:sp>
                  <p:nvSpPr>
                    <p:cNvPr id="82" name="Rectangle 81"/>
                    <p:cNvSpPr/>
                    <p:nvPr/>
                  </p:nvSpPr>
                  <p:spPr>
                    <a:xfrm>
                      <a:off x="5943600" y="990600"/>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rot="5400000">
                      <a:off x="5943599" y="990601"/>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5" name="Oval 74"/>
                <p:cNvSpPr/>
                <p:nvPr/>
              </p:nvSpPr>
              <p:spPr>
                <a:xfrm>
                  <a:off x="4648200" y="1356361"/>
                  <a:ext cx="76200" cy="76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696712" y="1371599"/>
                  <a:ext cx="76200" cy="76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9"/>
            <p:cNvGrpSpPr/>
            <p:nvPr/>
          </p:nvGrpSpPr>
          <p:grpSpPr>
            <a:xfrm>
              <a:off x="4063863" y="3000227"/>
              <a:ext cx="724769" cy="722376"/>
              <a:chOff x="4530814" y="1603249"/>
              <a:chExt cx="724769" cy="722376"/>
            </a:xfrm>
          </p:grpSpPr>
          <p:sp>
            <p:nvSpPr>
              <p:cNvPr id="56" name="Oval 55"/>
              <p:cNvSpPr/>
              <p:nvPr/>
            </p:nvSpPr>
            <p:spPr>
              <a:xfrm>
                <a:off x="4530814" y="1603249"/>
                <a:ext cx="724769" cy="7223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56"/>
              <p:cNvGrpSpPr/>
              <p:nvPr/>
            </p:nvGrpSpPr>
            <p:grpSpPr>
              <a:xfrm>
                <a:off x="4567863" y="1635253"/>
                <a:ext cx="658368" cy="658368"/>
                <a:chOff x="4549433" y="762000"/>
                <a:chExt cx="1317968" cy="1295399"/>
              </a:xfrm>
            </p:grpSpPr>
            <p:sp>
              <p:nvSpPr>
                <p:cNvPr id="58" name="Oval 57"/>
                <p:cNvSpPr/>
                <p:nvPr/>
              </p:nvSpPr>
              <p:spPr>
                <a:xfrm>
                  <a:off x="4549433" y="762000"/>
                  <a:ext cx="1317968" cy="1295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604091" y="800101"/>
                  <a:ext cx="1208652" cy="121919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59"/>
                <p:cNvGrpSpPr/>
                <p:nvPr/>
              </p:nvGrpSpPr>
              <p:grpSpPr>
                <a:xfrm>
                  <a:off x="4794738" y="990600"/>
                  <a:ext cx="854612" cy="838200"/>
                  <a:chOff x="4794738" y="990600"/>
                  <a:chExt cx="854612" cy="838200"/>
                </a:xfrm>
              </p:grpSpPr>
              <p:sp>
                <p:nvSpPr>
                  <p:cNvPr id="63" name="Rounded Rectangle 62"/>
                  <p:cNvSpPr/>
                  <p:nvPr/>
                </p:nvSpPr>
                <p:spPr>
                  <a:xfrm>
                    <a:off x="48006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52578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4794738"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5257800"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66"/>
                  <p:cNvGrpSpPr/>
                  <p:nvPr/>
                </p:nvGrpSpPr>
                <p:grpSpPr>
                  <a:xfrm>
                    <a:off x="4811150" y="990600"/>
                    <a:ext cx="838200" cy="838200"/>
                    <a:chOff x="5547359" y="990600"/>
                    <a:chExt cx="838200" cy="838200"/>
                  </a:xfrm>
                </p:grpSpPr>
                <p:sp>
                  <p:nvSpPr>
                    <p:cNvPr id="68" name="Rectangle 67"/>
                    <p:cNvSpPr/>
                    <p:nvPr/>
                  </p:nvSpPr>
                  <p:spPr>
                    <a:xfrm>
                      <a:off x="5943600" y="990600"/>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rot="5400000">
                      <a:off x="5943599" y="990601"/>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Oval 60"/>
                <p:cNvSpPr/>
                <p:nvPr/>
              </p:nvSpPr>
              <p:spPr>
                <a:xfrm>
                  <a:off x="4648200" y="1356361"/>
                  <a:ext cx="76200" cy="76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696712" y="1371599"/>
                  <a:ext cx="76200" cy="76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10"/>
            <p:cNvGrpSpPr/>
            <p:nvPr/>
          </p:nvGrpSpPr>
          <p:grpSpPr>
            <a:xfrm>
              <a:off x="4983439" y="2993542"/>
              <a:ext cx="724769" cy="722376"/>
              <a:chOff x="4530814" y="1603249"/>
              <a:chExt cx="724769" cy="722376"/>
            </a:xfrm>
          </p:grpSpPr>
          <p:sp>
            <p:nvSpPr>
              <p:cNvPr id="42" name="Oval 41"/>
              <p:cNvSpPr/>
              <p:nvPr/>
            </p:nvSpPr>
            <p:spPr>
              <a:xfrm>
                <a:off x="4530814" y="1603249"/>
                <a:ext cx="724769" cy="7223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2"/>
              <p:cNvGrpSpPr/>
              <p:nvPr/>
            </p:nvGrpSpPr>
            <p:grpSpPr>
              <a:xfrm>
                <a:off x="4567863" y="1635253"/>
                <a:ext cx="658368" cy="658368"/>
                <a:chOff x="4549433" y="762000"/>
                <a:chExt cx="1317968" cy="1295399"/>
              </a:xfrm>
            </p:grpSpPr>
            <p:sp>
              <p:nvSpPr>
                <p:cNvPr id="44" name="Oval 43"/>
                <p:cNvSpPr/>
                <p:nvPr/>
              </p:nvSpPr>
              <p:spPr>
                <a:xfrm>
                  <a:off x="4549433" y="762000"/>
                  <a:ext cx="1317968" cy="1295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604091" y="800101"/>
                  <a:ext cx="1208652" cy="121919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45"/>
                <p:cNvGrpSpPr/>
                <p:nvPr/>
              </p:nvGrpSpPr>
              <p:grpSpPr>
                <a:xfrm>
                  <a:off x="4794738" y="990600"/>
                  <a:ext cx="854612" cy="838200"/>
                  <a:chOff x="4794738" y="990600"/>
                  <a:chExt cx="854612" cy="838200"/>
                </a:xfrm>
              </p:grpSpPr>
              <p:sp>
                <p:nvSpPr>
                  <p:cNvPr id="49" name="Rounded Rectangle 48"/>
                  <p:cNvSpPr/>
                  <p:nvPr/>
                </p:nvSpPr>
                <p:spPr>
                  <a:xfrm>
                    <a:off x="48006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52578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4794738"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5257800"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2"/>
                  <p:cNvGrpSpPr/>
                  <p:nvPr/>
                </p:nvGrpSpPr>
                <p:grpSpPr>
                  <a:xfrm>
                    <a:off x="4811150" y="990600"/>
                    <a:ext cx="838200" cy="838200"/>
                    <a:chOff x="5547359" y="990600"/>
                    <a:chExt cx="838200" cy="838200"/>
                  </a:xfrm>
                </p:grpSpPr>
                <p:sp>
                  <p:nvSpPr>
                    <p:cNvPr id="54" name="Rectangle 53"/>
                    <p:cNvSpPr/>
                    <p:nvPr/>
                  </p:nvSpPr>
                  <p:spPr>
                    <a:xfrm>
                      <a:off x="5943600" y="990600"/>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5400000">
                      <a:off x="5943599" y="990601"/>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7" name="Oval 46"/>
                <p:cNvSpPr/>
                <p:nvPr/>
              </p:nvSpPr>
              <p:spPr>
                <a:xfrm>
                  <a:off x="4648200" y="1356361"/>
                  <a:ext cx="76200" cy="76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696712" y="1371599"/>
                  <a:ext cx="76200" cy="76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 name="Group 11"/>
            <p:cNvGrpSpPr/>
            <p:nvPr/>
          </p:nvGrpSpPr>
          <p:grpSpPr>
            <a:xfrm>
              <a:off x="5241115" y="2169914"/>
              <a:ext cx="724769" cy="722376"/>
              <a:chOff x="4530814" y="1603249"/>
              <a:chExt cx="724769" cy="722376"/>
            </a:xfrm>
          </p:grpSpPr>
          <p:sp>
            <p:nvSpPr>
              <p:cNvPr id="28" name="Oval 27"/>
              <p:cNvSpPr/>
              <p:nvPr/>
            </p:nvSpPr>
            <p:spPr>
              <a:xfrm>
                <a:off x="4530814" y="1603249"/>
                <a:ext cx="724769" cy="7223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28"/>
              <p:cNvGrpSpPr/>
              <p:nvPr/>
            </p:nvGrpSpPr>
            <p:grpSpPr>
              <a:xfrm>
                <a:off x="4567863" y="1635253"/>
                <a:ext cx="658368" cy="658368"/>
                <a:chOff x="4549433" y="762000"/>
                <a:chExt cx="1317968" cy="1295399"/>
              </a:xfrm>
            </p:grpSpPr>
            <p:sp>
              <p:nvSpPr>
                <p:cNvPr id="30" name="Oval 29"/>
                <p:cNvSpPr/>
                <p:nvPr/>
              </p:nvSpPr>
              <p:spPr>
                <a:xfrm>
                  <a:off x="4549433" y="762000"/>
                  <a:ext cx="1317968" cy="1295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604091" y="800101"/>
                  <a:ext cx="1208652" cy="121919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31"/>
                <p:cNvGrpSpPr/>
                <p:nvPr/>
              </p:nvGrpSpPr>
              <p:grpSpPr>
                <a:xfrm>
                  <a:off x="4794738" y="990600"/>
                  <a:ext cx="854612" cy="838200"/>
                  <a:chOff x="4794738" y="990600"/>
                  <a:chExt cx="854612" cy="838200"/>
                </a:xfrm>
              </p:grpSpPr>
              <p:sp>
                <p:nvSpPr>
                  <p:cNvPr id="35" name="Rounded Rectangle 34"/>
                  <p:cNvSpPr/>
                  <p:nvPr/>
                </p:nvSpPr>
                <p:spPr>
                  <a:xfrm>
                    <a:off x="48006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52578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4794738"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5257800"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38"/>
                  <p:cNvGrpSpPr/>
                  <p:nvPr/>
                </p:nvGrpSpPr>
                <p:grpSpPr>
                  <a:xfrm>
                    <a:off x="4811150" y="990600"/>
                    <a:ext cx="838200" cy="838200"/>
                    <a:chOff x="5547359" y="990600"/>
                    <a:chExt cx="838200" cy="838200"/>
                  </a:xfrm>
                </p:grpSpPr>
                <p:sp>
                  <p:nvSpPr>
                    <p:cNvPr id="40" name="Rectangle 39"/>
                    <p:cNvSpPr/>
                    <p:nvPr/>
                  </p:nvSpPr>
                  <p:spPr>
                    <a:xfrm>
                      <a:off x="5943600" y="990600"/>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5400000">
                      <a:off x="5943599" y="990601"/>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 name="Oval 32"/>
                <p:cNvSpPr/>
                <p:nvPr/>
              </p:nvSpPr>
              <p:spPr>
                <a:xfrm>
                  <a:off x="4648200" y="1356361"/>
                  <a:ext cx="76200" cy="76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696712" y="1371599"/>
                  <a:ext cx="76200" cy="76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 name="Group 12"/>
            <p:cNvGrpSpPr/>
            <p:nvPr/>
          </p:nvGrpSpPr>
          <p:grpSpPr>
            <a:xfrm>
              <a:off x="4521266" y="2363552"/>
              <a:ext cx="724769" cy="722376"/>
              <a:chOff x="4530814" y="1603249"/>
              <a:chExt cx="724769" cy="722376"/>
            </a:xfrm>
          </p:grpSpPr>
          <p:sp>
            <p:nvSpPr>
              <p:cNvPr id="14" name="Oval 13"/>
              <p:cNvSpPr/>
              <p:nvPr/>
            </p:nvSpPr>
            <p:spPr>
              <a:xfrm>
                <a:off x="4530814" y="1603249"/>
                <a:ext cx="724769" cy="7223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14"/>
              <p:cNvGrpSpPr/>
              <p:nvPr/>
            </p:nvGrpSpPr>
            <p:grpSpPr>
              <a:xfrm>
                <a:off x="4567863" y="1635253"/>
                <a:ext cx="658368" cy="658368"/>
                <a:chOff x="4549433" y="762000"/>
                <a:chExt cx="1317968" cy="1295399"/>
              </a:xfrm>
            </p:grpSpPr>
            <p:sp>
              <p:nvSpPr>
                <p:cNvPr id="16" name="Oval 15"/>
                <p:cNvSpPr/>
                <p:nvPr/>
              </p:nvSpPr>
              <p:spPr>
                <a:xfrm>
                  <a:off x="4549433" y="762000"/>
                  <a:ext cx="1317968" cy="1295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604091" y="800101"/>
                  <a:ext cx="1208652" cy="121919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17"/>
                <p:cNvGrpSpPr/>
                <p:nvPr/>
              </p:nvGrpSpPr>
              <p:grpSpPr>
                <a:xfrm>
                  <a:off x="4794738" y="990600"/>
                  <a:ext cx="854612" cy="838200"/>
                  <a:chOff x="4794738" y="990600"/>
                  <a:chExt cx="854612" cy="838200"/>
                </a:xfrm>
              </p:grpSpPr>
              <p:sp>
                <p:nvSpPr>
                  <p:cNvPr id="21" name="Rounded Rectangle 20"/>
                  <p:cNvSpPr/>
                  <p:nvPr/>
                </p:nvSpPr>
                <p:spPr>
                  <a:xfrm>
                    <a:off x="48006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52578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794738"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257800"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24"/>
                  <p:cNvGrpSpPr/>
                  <p:nvPr/>
                </p:nvGrpSpPr>
                <p:grpSpPr>
                  <a:xfrm>
                    <a:off x="4811150" y="990600"/>
                    <a:ext cx="838200" cy="838200"/>
                    <a:chOff x="5547359" y="990600"/>
                    <a:chExt cx="838200" cy="838200"/>
                  </a:xfrm>
                </p:grpSpPr>
                <p:sp>
                  <p:nvSpPr>
                    <p:cNvPr id="26" name="Rectangle 25"/>
                    <p:cNvSpPr/>
                    <p:nvPr/>
                  </p:nvSpPr>
                  <p:spPr>
                    <a:xfrm>
                      <a:off x="5943600" y="990600"/>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5400000">
                      <a:off x="5943599" y="990601"/>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Oval 18"/>
                <p:cNvSpPr/>
                <p:nvPr/>
              </p:nvSpPr>
              <p:spPr>
                <a:xfrm>
                  <a:off x="4648200" y="1356361"/>
                  <a:ext cx="76200" cy="76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696712" y="1371599"/>
                  <a:ext cx="76200" cy="76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8" name="Group 97"/>
          <p:cNvGrpSpPr/>
          <p:nvPr/>
        </p:nvGrpSpPr>
        <p:grpSpPr>
          <a:xfrm>
            <a:off x="7688582" y="401603"/>
            <a:ext cx="1298448" cy="1295399"/>
            <a:chOff x="4549433" y="762000"/>
            <a:chExt cx="1317968" cy="1295399"/>
          </a:xfrm>
        </p:grpSpPr>
        <p:sp>
          <p:nvSpPr>
            <p:cNvPr id="99" name="Oval 98"/>
            <p:cNvSpPr/>
            <p:nvPr/>
          </p:nvSpPr>
          <p:spPr>
            <a:xfrm>
              <a:off x="4549433" y="762000"/>
              <a:ext cx="1317968" cy="1295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604091" y="800101"/>
              <a:ext cx="1208652" cy="121919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p:cNvGrpSpPr/>
            <p:nvPr/>
          </p:nvGrpSpPr>
          <p:grpSpPr>
            <a:xfrm>
              <a:off x="4794738" y="990600"/>
              <a:ext cx="854612" cy="838200"/>
              <a:chOff x="4794738" y="990600"/>
              <a:chExt cx="854612" cy="838200"/>
            </a:xfrm>
          </p:grpSpPr>
          <p:sp>
            <p:nvSpPr>
              <p:cNvPr id="104" name="Rounded Rectangle 103"/>
              <p:cNvSpPr/>
              <p:nvPr/>
            </p:nvSpPr>
            <p:spPr>
              <a:xfrm>
                <a:off x="48006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5257800" y="9906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4794738"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a:off x="5257800" y="1447800"/>
                <a:ext cx="381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4811150" y="990600"/>
                <a:ext cx="838200" cy="838200"/>
                <a:chOff x="5547359" y="990600"/>
                <a:chExt cx="838200" cy="838200"/>
              </a:xfrm>
            </p:grpSpPr>
            <p:sp>
              <p:nvSpPr>
                <p:cNvPr id="109" name="Rectangle 108"/>
                <p:cNvSpPr/>
                <p:nvPr/>
              </p:nvSpPr>
              <p:spPr>
                <a:xfrm>
                  <a:off x="5943600" y="990600"/>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rot="5400000">
                  <a:off x="5943599" y="990601"/>
                  <a:ext cx="45719" cy="838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2" name="Oval 101"/>
            <p:cNvSpPr/>
            <p:nvPr/>
          </p:nvSpPr>
          <p:spPr>
            <a:xfrm>
              <a:off x="4648200" y="1356361"/>
              <a:ext cx="76200" cy="76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5696712" y="1371599"/>
              <a:ext cx="76200" cy="76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88529" y="4412397"/>
            <a:ext cx="2917946" cy="18809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565577" y="162314"/>
            <a:ext cx="2125461" cy="830997"/>
          </a:xfrm>
          <a:prstGeom prst="rect">
            <a:avLst/>
          </a:prstGeom>
          <a:noFill/>
        </p:spPr>
        <p:txBody>
          <a:bodyPr wrap="square" rtlCol="0">
            <a:spAutoFit/>
          </a:bodyPr>
          <a:lstStyle/>
          <a:p>
            <a:r>
              <a:rPr lang="en-US" sz="1600" dirty="0" smtClean="0"/>
              <a:t>Small canister provides flexible disposal options </a:t>
            </a:r>
            <a:endParaRPr lang="en-US" sz="1600" dirty="0"/>
          </a:p>
        </p:txBody>
      </p:sp>
      <p:sp>
        <p:nvSpPr>
          <p:cNvPr id="112" name="TextBox 111"/>
          <p:cNvSpPr txBox="1"/>
          <p:nvPr/>
        </p:nvSpPr>
        <p:spPr>
          <a:xfrm>
            <a:off x="6787404" y="3581399"/>
            <a:ext cx="2448829" cy="830997"/>
          </a:xfrm>
          <a:prstGeom prst="rect">
            <a:avLst/>
          </a:prstGeom>
          <a:noFill/>
        </p:spPr>
        <p:txBody>
          <a:bodyPr wrap="square" rtlCol="0">
            <a:spAutoFit/>
          </a:bodyPr>
          <a:lstStyle/>
          <a:p>
            <a:r>
              <a:rPr lang="en-US" sz="1600" dirty="0" smtClean="0"/>
              <a:t>Small canisters in larger canister for storage and transportation </a:t>
            </a:r>
            <a:endParaRPr lang="en-US" sz="1600" dirty="0"/>
          </a:p>
        </p:txBody>
      </p:sp>
    </p:spTree>
    <p:extLst>
      <p:ext uri="{BB962C8B-B14F-4D97-AF65-F5344CB8AC3E}">
        <p14:creationId xmlns="" xmlns:p14="http://schemas.microsoft.com/office/powerpoint/2010/main" val="181498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RNL 0812 new">
      <a:dk1>
        <a:sysClr val="windowText" lastClr="000000"/>
      </a:dk1>
      <a:lt1>
        <a:sysClr val="window" lastClr="FFFFFF"/>
      </a:lt1>
      <a:dk2>
        <a:srgbClr val="006C3A"/>
      </a:dk2>
      <a:lt2>
        <a:srgbClr val="FFFFFF"/>
      </a:lt2>
      <a:accent1>
        <a:srgbClr val="4F81BD"/>
      </a:accent1>
      <a:accent2>
        <a:srgbClr val="C0504D"/>
      </a:accent2>
      <a:accent3>
        <a:srgbClr val="00B274"/>
      </a:accent3>
      <a:accent4>
        <a:srgbClr val="F79646"/>
      </a:accent4>
      <a:accent5>
        <a:srgbClr val="4BACC6"/>
      </a:accent5>
      <a:accent6>
        <a:srgbClr val="8064A2"/>
      </a:accent6>
      <a:hlink>
        <a:srgbClr val="1F497D"/>
      </a:hlink>
      <a:folHlink>
        <a:srgbClr val="006C3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1961</TotalTime>
  <Words>1229</Words>
  <Application>Microsoft Office PowerPoint</Application>
  <PresentationFormat>On-screen Show (4:3)</PresentationFormat>
  <Paragraphs>139</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Theme</vt:lpstr>
      <vt:lpstr>Flexible Integrated Modular Nuclear Fuel Canister System</vt:lpstr>
      <vt:lpstr>The Pain in the Marketplace (before)</vt:lpstr>
      <vt:lpstr>The Pain in the Marketplace (after)</vt:lpstr>
      <vt:lpstr>The Pain in the Marketplace</vt:lpstr>
      <vt:lpstr>The Pain in the Marketplace (cont’d.)</vt:lpstr>
      <vt:lpstr>Who’s Feeling the Pain?</vt:lpstr>
      <vt:lpstr>Peering Into the Crystal Ball…</vt:lpstr>
      <vt:lpstr>The Needed Pain Remedy</vt:lpstr>
      <vt:lpstr>ORNL’s Pain Remedy</vt:lpstr>
      <vt:lpstr>FIrST</vt:lpstr>
      <vt:lpstr>Advantages of ORNL Remedy</vt:lpstr>
      <vt:lpstr>Intellectual Property Status</vt:lpstr>
      <vt:lpstr>Potential Market Value of ORNL Remedy</vt:lpstr>
      <vt:lpstr>Potential Market Value of ORNL Remedy (cont’d.)</vt:lpstr>
      <vt:lpstr>Potential Market Value of ORNL Remedy (cont’d.)</vt:lpstr>
      <vt:lpstr>The Promising Path to Market</vt:lpstr>
      <vt:lpstr>The Promising Path to Market (cont’d.)</vt:lpstr>
      <vt:lpstr>Potential Barriers Along the Path to Market</vt:lpstr>
      <vt:lpstr>The Commercial Partnership Opportunity</vt:lpstr>
      <vt:lpstr>Contact Information</vt:lpstr>
    </vt:vector>
  </TitlesOfParts>
  <Company>ORNL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 Jo Roy</dc:creator>
  <cp:lastModifiedBy>mri</cp:lastModifiedBy>
  <cp:revision>115</cp:revision>
  <cp:lastPrinted>2011-08-05T14:35:22Z</cp:lastPrinted>
  <dcterms:created xsi:type="dcterms:W3CDTF">2008-12-10T13:33:36Z</dcterms:created>
  <dcterms:modified xsi:type="dcterms:W3CDTF">2011-11-30T16:25:42Z</dcterms:modified>
</cp:coreProperties>
</file>