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vml" ContentType="application/vnd.openxmlformats-officedocument.vmlDrawing"/>
  <Default Extension="wdp" ContentType="image/vnd.ms-photo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3" r:id="rId1"/>
  </p:sldMasterIdLst>
  <p:notesMasterIdLst>
    <p:notesMasterId r:id="rId14"/>
  </p:notesMasterIdLst>
  <p:handoutMasterIdLst>
    <p:handoutMasterId r:id="rId15"/>
  </p:handoutMasterIdLst>
  <p:sldIdLst>
    <p:sldId id="276" r:id="rId2"/>
    <p:sldId id="352" r:id="rId3"/>
    <p:sldId id="408" r:id="rId4"/>
    <p:sldId id="404" r:id="rId5"/>
    <p:sldId id="396" r:id="rId6"/>
    <p:sldId id="405" r:id="rId7"/>
    <p:sldId id="399" r:id="rId8"/>
    <p:sldId id="407" r:id="rId9"/>
    <p:sldId id="400" r:id="rId10"/>
    <p:sldId id="389" r:id="rId11"/>
    <p:sldId id="402" r:id="rId12"/>
    <p:sldId id="387" r:id="rId13"/>
  </p:sldIdLst>
  <p:sldSz cx="9144000" cy="6858000" type="screen4x3"/>
  <p:notesSz cx="7010400" cy="923607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sha" initials="MJL" lastIdx="1" clrIdx="0"/>
  <p:cmAuthor id="1" name="Radulescu, Georgeta" initials="RG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FAAC"/>
    <a:srgbClr val="01632D"/>
    <a:srgbClr val="1B3E8B"/>
    <a:srgbClr val="244482"/>
    <a:srgbClr val="5F5D3F"/>
    <a:srgbClr val="282561"/>
    <a:srgbClr val="9D9978"/>
    <a:srgbClr val="7C7951"/>
    <a:srgbClr val="98C2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69" autoAdjust="0"/>
    <p:restoredTop sz="97205" autoAdjust="0"/>
  </p:normalViewPr>
  <p:slideViewPr>
    <p:cSldViewPr snapToGrid="0">
      <p:cViewPr>
        <p:scale>
          <a:sx n="150" d="100"/>
          <a:sy n="150" d="100"/>
        </p:scale>
        <p:origin x="-2232" y="-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0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103" d="100"/>
          <a:sy n="103" d="100"/>
        </p:scale>
        <p:origin x="-2136" y="-120"/>
      </p:cViewPr>
      <p:guideLst>
        <p:guide orient="horz" pos="290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interSettings" Target="printerSettings/printerSettings1.bin"/><Relationship Id="rId17" Type="http://schemas.openxmlformats.org/officeDocument/2006/relationships/commentAuthors" Target="commentAuthors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kb4:Work:M3FT-13OR0903032-margin_calc:MY_calc:MY_resul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xVal>
            <c:numRef>
              <c:f>Sheet2!$H$2:$H$61</c:f>
              <c:numCache>
                <c:formatCode>General</c:formatCode>
                <c:ptCount val="60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  <c:pt idx="32">
                  <c:v>33.0</c:v>
                </c:pt>
                <c:pt idx="33">
                  <c:v>34.0</c:v>
                </c:pt>
                <c:pt idx="34">
                  <c:v>35.0</c:v>
                </c:pt>
                <c:pt idx="35">
                  <c:v>36.0</c:v>
                </c:pt>
                <c:pt idx="36">
                  <c:v>37.0</c:v>
                </c:pt>
                <c:pt idx="37">
                  <c:v>38.0</c:v>
                </c:pt>
                <c:pt idx="38">
                  <c:v>39.0</c:v>
                </c:pt>
                <c:pt idx="39">
                  <c:v>40.0</c:v>
                </c:pt>
                <c:pt idx="40">
                  <c:v>41.0</c:v>
                </c:pt>
                <c:pt idx="41">
                  <c:v>42.0</c:v>
                </c:pt>
                <c:pt idx="42">
                  <c:v>43.0</c:v>
                </c:pt>
                <c:pt idx="43">
                  <c:v>44.0</c:v>
                </c:pt>
                <c:pt idx="44">
                  <c:v>45.0</c:v>
                </c:pt>
                <c:pt idx="45">
                  <c:v>46.0</c:v>
                </c:pt>
                <c:pt idx="46">
                  <c:v>47.0</c:v>
                </c:pt>
                <c:pt idx="47">
                  <c:v>48.0</c:v>
                </c:pt>
                <c:pt idx="48">
                  <c:v>49.0</c:v>
                </c:pt>
                <c:pt idx="49">
                  <c:v>50.0</c:v>
                </c:pt>
                <c:pt idx="50">
                  <c:v>51.0</c:v>
                </c:pt>
                <c:pt idx="51">
                  <c:v>52.0</c:v>
                </c:pt>
                <c:pt idx="52">
                  <c:v>53.0</c:v>
                </c:pt>
                <c:pt idx="53">
                  <c:v>54.0</c:v>
                </c:pt>
                <c:pt idx="54">
                  <c:v>55.0</c:v>
                </c:pt>
                <c:pt idx="55">
                  <c:v>56.0</c:v>
                </c:pt>
                <c:pt idx="56">
                  <c:v>57.0</c:v>
                </c:pt>
                <c:pt idx="57">
                  <c:v>58.0</c:v>
                </c:pt>
                <c:pt idx="58">
                  <c:v>59.0</c:v>
                </c:pt>
                <c:pt idx="59">
                  <c:v>60.0</c:v>
                </c:pt>
              </c:numCache>
            </c:numRef>
          </c:xVal>
          <c:yVal>
            <c:numRef>
              <c:f>Sheet2!$J$2:$J$61</c:f>
              <c:numCache>
                <c:formatCode>General</c:formatCode>
                <c:ptCount val="60"/>
                <c:pt idx="0">
                  <c:v>0.26038</c:v>
                </c:pt>
                <c:pt idx="1">
                  <c:v>0.24829</c:v>
                </c:pt>
                <c:pt idx="2">
                  <c:v>0.15529</c:v>
                </c:pt>
                <c:pt idx="3">
                  <c:v>0.15676</c:v>
                </c:pt>
                <c:pt idx="4">
                  <c:v>0.22466</c:v>
                </c:pt>
                <c:pt idx="5">
                  <c:v>0.27967</c:v>
                </c:pt>
                <c:pt idx="6">
                  <c:v>0.19905</c:v>
                </c:pt>
                <c:pt idx="7">
                  <c:v>0.28305</c:v>
                </c:pt>
                <c:pt idx="8">
                  <c:v>0.27489</c:v>
                </c:pt>
                <c:pt idx="9">
                  <c:v>0.25129</c:v>
                </c:pt>
                <c:pt idx="10">
                  <c:v>0.22148</c:v>
                </c:pt>
                <c:pt idx="11">
                  <c:v>0.23985</c:v>
                </c:pt>
                <c:pt idx="12">
                  <c:v>0.14929</c:v>
                </c:pt>
                <c:pt idx="13">
                  <c:v>0.2525</c:v>
                </c:pt>
                <c:pt idx="14">
                  <c:v>0.2581</c:v>
                </c:pt>
                <c:pt idx="15">
                  <c:v>0.25442</c:v>
                </c:pt>
                <c:pt idx="16">
                  <c:v>0.25313</c:v>
                </c:pt>
                <c:pt idx="17">
                  <c:v>0.25518</c:v>
                </c:pt>
                <c:pt idx="18">
                  <c:v>0.25533</c:v>
                </c:pt>
                <c:pt idx="19">
                  <c:v>0.22231</c:v>
                </c:pt>
                <c:pt idx="20">
                  <c:v>0.25457</c:v>
                </c:pt>
                <c:pt idx="21">
                  <c:v>0.22459</c:v>
                </c:pt>
                <c:pt idx="22">
                  <c:v>0.2211</c:v>
                </c:pt>
                <c:pt idx="23">
                  <c:v>0.21989</c:v>
                </c:pt>
                <c:pt idx="24">
                  <c:v>0.24877</c:v>
                </c:pt>
                <c:pt idx="25">
                  <c:v>0.24597</c:v>
                </c:pt>
                <c:pt idx="26">
                  <c:v>0.28944</c:v>
                </c:pt>
                <c:pt idx="27">
                  <c:v>0.28235</c:v>
                </c:pt>
                <c:pt idx="28">
                  <c:v>0.28077</c:v>
                </c:pt>
                <c:pt idx="29">
                  <c:v>0.15622</c:v>
                </c:pt>
                <c:pt idx="30">
                  <c:v>0.22673</c:v>
                </c:pt>
                <c:pt idx="31">
                  <c:v>0.15483</c:v>
                </c:pt>
                <c:pt idx="32">
                  <c:v>0.21635</c:v>
                </c:pt>
                <c:pt idx="33">
                  <c:v>0.27082</c:v>
                </c:pt>
                <c:pt idx="34">
                  <c:v>0.22669</c:v>
                </c:pt>
                <c:pt idx="35">
                  <c:v>0.26745</c:v>
                </c:pt>
                <c:pt idx="36">
                  <c:v>0.15741</c:v>
                </c:pt>
                <c:pt idx="37">
                  <c:v>0.13016</c:v>
                </c:pt>
                <c:pt idx="38">
                  <c:v>0.15549</c:v>
                </c:pt>
                <c:pt idx="39">
                  <c:v>0.13031</c:v>
                </c:pt>
                <c:pt idx="40">
                  <c:v>0.29542</c:v>
                </c:pt>
                <c:pt idx="41">
                  <c:v>0.29455</c:v>
                </c:pt>
                <c:pt idx="42">
                  <c:v>0.15522</c:v>
                </c:pt>
                <c:pt idx="43">
                  <c:v>0.13046</c:v>
                </c:pt>
                <c:pt idx="44">
                  <c:v>0.26562</c:v>
                </c:pt>
                <c:pt idx="45">
                  <c:v>0.26872</c:v>
                </c:pt>
                <c:pt idx="46">
                  <c:v>0.23703</c:v>
                </c:pt>
                <c:pt idx="47">
                  <c:v>0.29207</c:v>
                </c:pt>
                <c:pt idx="48">
                  <c:v>0.23532</c:v>
                </c:pt>
                <c:pt idx="49">
                  <c:v>0.27629</c:v>
                </c:pt>
                <c:pt idx="50">
                  <c:v>0.29335</c:v>
                </c:pt>
                <c:pt idx="51">
                  <c:v>0.27408</c:v>
                </c:pt>
                <c:pt idx="52">
                  <c:v>0.11272</c:v>
                </c:pt>
                <c:pt idx="53">
                  <c:v>0.1339</c:v>
                </c:pt>
                <c:pt idx="54">
                  <c:v>0.11702</c:v>
                </c:pt>
                <c:pt idx="55">
                  <c:v>0.115</c:v>
                </c:pt>
                <c:pt idx="56">
                  <c:v>0.15298</c:v>
                </c:pt>
                <c:pt idx="57">
                  <c:v>0.211</c:v>
                </c:pt>
                <c:pt idx="58">
                  <c:v>0.176</c:v>
                </c:pt>
                <c:pt idx="59">
                  <c:v>0.18203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53097128"/>
        <c:axId val="-2052816904"/>
      </c:scatterChart>
      <c:valAx>
        <c:axId val="-2053097128"/>
        <c:scaling>
          <c:orientation val="minMax"/>
          <c:max val="60.0"/>
          <c:min val="1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Cask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out"/>
        <c:tickLblPos val="nextTo"/>
        <c:crossAx val="-2052816904"/>
        <c:crosses val="autoZero"/>
        <c:crossBetween val="midCat"/>
        <c:majorUnit val="4.0"/>
      </c:valAx>
      <c:valAx>
        <c:axId val="-2052816904"/>
        <c:scaling>
          <c:orientation val="minMax"/>
          <c:min val="0.05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Criticality</a:t>
                </a:r>
                <a:r>
                  <a:rPr lang="en-US" baseline="0"/>
                  <a:t> safety margin (Δ</a:t>
                </a:r>
                <a:r>
                  <a:rPr lang="en-US" i="1" baseline="0"/>
                  <a:t>k</a:t>
                </a:r>
                <a:r>
                  <a:rPr lang="en-US" i="1" baseline="-25000"/>
                  <a:t>eff</a:t>
                </a:r>
                <a:r>
                  <a:rPr lang="en-US" baseline="0"/>
                  <a:t>) in 2014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53097128"/>
        <c:crosses val="autoZero"/>
        <c:crossBetween val="midCat"/>
        <c:majorUnit val="0.02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1804"/>
          </a:xfrm>
          <a:prstGeom prst="rect">
            <a:avLst/>
          </a:prstGeom>
        </p:spPr>
        <p:txBody>
          <a:bodyPr vert="horz" lIns="93169" tIns="46585" rIns="93169" bIns="4658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0"/>
            <a:ext cx="3037840" cy="461804"/>
          </a:xfrm>
          <a:prstGeom prst="rect">
            <a:avLst/>
          </a:prstGeom>
        </p:spPr>
        <p:txBody>
          <a:bodyPr vert="horz" lIns="93169" tIns="46585" rIns="93169" bIns="46585" rtlCol="0"/>
          <a:lstStyle>
            <a:lvl1pPr algn="r">
              <a:defRPr sz="1200"/>
            </a:lvl1pPr>
          </a:lstStyle>
          <a:p>
            <a:fld id="{5D80A975-613C-F343-AC0D-480FADFA1E28}" type="datetimeFigureOut">
              <a:rPr lang="en-US" smtClean="0"/>
              <a:pPr/>
              <a:t>3/3/14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772669"/>
            <a:ext cx="3037840" cy="461804"/>
          </a:xfrm>
          <a:prstGeom prst="rect">
            <a:avLst/>
          </a:prstGeom>
        </p:spPr>
        <p:txBody>
          <a:bodyPr vert="horz" lIns="93169" tIns="46585" rIns="93169" bIns="4658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772669"/>
            <a:ext cx="3037840" cy="461804"/>
          </a:xfrm>
          <a:prstGeom prst="rect">
            <a:avLst/>
          </a:prstGeom>
        </p:spPr>
        <p:txBody>
          <a:bodyPr vert="horz" lIns="93169" tIns="46585" rIns="93169" bIns="46585" rtlCol="0" anchor="b"/>
          <a:lstStyle>
            <a:lvl1pPr algn="r">
              <a:defRPr sz="1200"/>
            </a:lvl1pPr>
          </a:lstStyle>
          <a:p>
            <a:fld id="{3FC78EB1-8ECB-EB47-A4D5-B1BA0FFC66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28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1804"/>
          </a:xfrm>
          <a:prstGeom prst="rect">
            <a:avLst/>
          </a:prstGeom>
        </p:spPr>
        <p:txBody>
          <a:bodyPr vert="horz" lIns="93169" tIns="46585" rIns="93169" bIns="4658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1804"/>
          </a:xfrm>
          <a:prstGeom prst="rect">
            <a:avLst/>
          </a:prstGeom>
        </p:spPr>
        <p:txBody>
          <a:bodyPr vert="horz" lIns="93169" tIns="46585" rIns="93169" bIns="46585" rtlCol="0"/>
          <a:lstStyle>
            <a:lvl1pPr algn="r">
              <a:defRPr sz="1200"/>
            </a:lvl1pPr>
          </a:lstStyle>
          <a:p>
            <a:fld id="{96FC3525-D857-4D4D-BEBE-41DBD03A2538}" type="datetimeFigureOut">
              <a:rPr lang="en-US" smtClean="0"/>
              <a:pPr/>
              <a:t>3/3/14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9" tIns="46585" rIns="93169" bIns="4658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3169" tIns="46585" rIns="93169" bIns="4658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772669"/>
            <a:ext cx="3037840" cy="461804"/>
          </a:xfrm>
          <a:prstGeom prst="rect">
            <a:avLst/>
          </a:prstGeom>
        </p:spPr>
        <p:txBody>
          <a:bodyPr vert="horz" lIns="93169" tIns="46585" rIns="93169" bIns="4658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772669"/>
            <a:ext cx="3037840" cy="461804"/>
          </a:xfrm>
          <a:prstGeom prst="rect">
            <a:avLst/>
          </a:prstGeom>
        </p:spPr>
        <p:txBody>
          <a:bodyPr vert="horz" lIns="93169" tIns="46585" rIns="93169" bIns="46585" rtlCol="0" anchor="b"/>
          <a:lstStyle>
            <a:lvl1pPr algn="r">
              <a:defRPr sz="1200"/>
            </a:lvl1pPr>
          </a:lstStyle>
          <a:p>
            <a:fld id="{BA3AC776-CFE8-DB40-9D8B-8A63506D5E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858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AC776-CFE8-DB40-9D8B-8A63506D5E0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050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TemplateEngine</a:t>
            </a:r>
            <a:r>
              <a:rPr lang="en-US" dirty="0" smtClean="0"/>
              <a:t>:</a:t>
            </a:r>
          </a:p>
          <a:p>
            <a:r>
              <a:rPr lang="en-US" dirty="0" smtClean="0"/>
              <a:t>Separate input structure from input parameters</a:t>
            </a:r>
          </a:p>
          <a:p>
            <a:r>
              <a:rPr lang="en-US" dirty="0" smtClean="0"/>
              <a:t>Take advantage of repeated input structures</a:t>
            </a:r>
          </a:p>
          <a:p>
            <a:r>
              <a:rPr lang="en-US" dirty="0" smtClean="0"/>
              <a:t>Encourage organization of components into distinct layers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AC776-CFE8-DB40-9D8B-8A63506D5E06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095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Emphasize that key data is not </a:t>
            </a:r>
            <a:r>
              <a:rPr lang="en-US" dirty="0" err="1" smtClean="0"/>
              <a:t>colleted</a:t>
            </a:r>
            <a:r>
              <a:rPr lang="en-US" dirty="0" smtClean="0"/>
              <a:t> or consolidated,</a:t>
            </a:r>
            <a:r>
              <a:rPr lang="en-US" baseline="0" dirty="0" smtClean="0"/>
              <a:t> and that the </a:t>
            </a:r>
            <a:r>
              <a:rPr lang="en-US" baseline="0" dirty="0" err="1" smtClean="0"/>
              <a:t>mojority</a:t>
            </a:r>
            <a:r>
              <a:rPr lang="en-US" baseline="0" dirty="0" smtClean="0"/>
              <a:t> of the time when conducting analyses is associated with tracking down the correct data through numerous different sources and building models for analyses.  The unified database allows reductions in human </a:t>
            </a:r>
            <a:r>
              <a:rPr lang="en-US" baseline="0" dirty="0" err="1" smtClean="0"/>
              <a:t>error,,a</a:t>
            </a:r>
            <a:r>
              <a:rPr lang="en-US" baseline="0" dirty="0" smtClean="0"/>
              <a:t> means to make sure others that are doing complimentary analyses use the same </a:t>
            </a:r>
            <a:r>
              <a:rPr lang="en-US" baseline="0" dirty="0" err="1" smtClean="0"/>
              <a:t>infomration</a:t>
            </a:r>
            <a:r>
              <a:rPr lang="en-US" baseline="0" dirty="0" smtClean="0"/>
              <a:t> about the cask and fuel, and allows focus t </a:t>
            </a:r>
            <a:r>
              <a:rPr lang="en-US" baseline="0" dirty="0" err="1" smtClean="0"/>
              <a:t>obe</a:t>
            </a:r>
            <a:r>
              <a:rPr lang="en-US" baseline="0" dirty="0" smtClean="0"/>
              <a:t> placed on analyzing results instead of getting the model to run.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AC776-CFE8-DB40-9D8B-8A63506D5E06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008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microsoft.com/office/2007/relationships/hdphoto" Target="../media/hdphoto1.wdp"/><Relationship Id="rId6" Type="http://schemas.openxmlformats.org/officeDocument/2006/relationships/image" Target="../media/image6.png"/><Relationship Id="rId7" Type="http://schemas.microsoft.com/office/2007/relationships/hdphoto" Target="../media/hdphoto2.wdp"/><Relationship Id="rId8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976" y="1600200"/>
            <a:ext cx="2897023" cy="5257800"/>
          </a:xfrm>
          <a:prstGeom prst="rect">
            <a:avLst/>
          </a:prstGeom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381000" y="1546225"/>
            <a:ext cx="8458200" cy="0"/>
          </a:xfrm>
          <a:prstGeom prst="line">
            <a:avLst/>
          </a:prstGeom>
          <a:noFill/>
          <a:ln w="38100">
            <a:solidFill>
              <a:srgbClr val="1B5527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533400" y="1600200"/>
            <a:ext cx="8458200" cy="0"/>
          </a:xfrm>
          <a:prstGeom prst="line">
            <a:avLst/>
          </a:prstGeom>
          <a:noFill/>
          <a:ln w="38100">
            <a:solidFill>
              <a:srgbClr val="E8BB00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2800" baseline="0">
                <a:solidFill>
                  <a:srgbClr val="01632D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85800" y="4059240"/>
            <a:ext cx="7696200" cy="1384431"/>
          </a:xfrm>
        </p:spPr>
        <p:txBody>
          <a:bodyPr/>
          <a:lstStyle>
            <a:lvl1pPr marL="0" indent="0">
              <a:spcAft>
                <a:spcPct val="0"/>
              </a:spcAft>
              <a:buFont typeface="Wingdings" pitchFamily="2" charset="2"/>
              <a:buNone/>
              <a:defRPr/>
            </a:lvl1pPr>
          </a:lstStyle>
          <a:p>
            <a:r>
              <a:rPr lang="en-US" dirty="0" smtClean="0"/>
              <a:t>Presented by</a:t>
            </a:r>
          </a:p>
          <a:p>
            <a:r>
              <a:rPr lang="en-US" dirty="0" smtClean="0"/>
              <a:t>Presented to</a:t>
            </a:r>
          </a:p>
          <a:p>
            <a:r>
              <a:rPr lang="en-US" dirty="0" smtClean="0"/>
              <a:t>Location</a:t>
            </a:r>
          </a:p>
          <a:p>
            <a:r>
              <a:rPr lang="en-US" dirty="0" smtClean="0"/>
              <a:t>Date</a:t>
            </a:r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501655" y="608106"/>
            <a:ext cx="8633799" cy="970210"/>
            <a:chOff x="510201" y="3505200"/>
            <a:chExt cx="8633799" cy="970210"/>
          </a:xfrm>
        </p:grpSpPr>
        <p:sp>
          <p:nvSpPr>
            <p:cNvPr id="8" name="TextBox 7"/>
            <p:cNvSpPr txBox="1"/>
            <p:nvPr/>
          </p:nvSpPr>
          <p:spPr>
            <a:xfrm>
              <a:off x="4495800" y="3505914"/>
              <a:ext cx="4648200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1632D"/>
                  </a:solidFill>
                  <a:effectLst/>
                  <a:uLnTx/>
                  <a:uFillTx/>
                  <a:latin typeface="Arial Black" pitchFamily="34" charset="0"/>
                  <a:ea typeface="ＭＳ Ｐゴシック" charset="-128"/>
                </a:rPr>
                <a:t>Nuclear Fuels Storage &amp; Transportation Planning Project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1632D"/>
                  </a:solidFill>
                  <a:effectLst/>
                  <a:uLnTx/>
                  <a:uFillTx/>
                  <a:latin typeface="Arial Black" pitchFamily="34" charset="0"/>
                  <a:ea typeface="ＭＳ Ｐゴシック" charset="-128"/>
                </a:rPr>
                <a:t>Office of Fuel Cycle Technologies</a:t>
              </a:r>
            </a:p>
            <a:p>
              <a:pPr algn="ctr"/>
              <a:r>
                <a:rPr lang="en-US" sz="3200" baseline="0" dirty="0" smtClean="0">
                  <a:solidFill>
                    <a:srgbClr val="01632D"/>
                  </a:solidFill>
                  <a:latin typeface="Arial Black" pitchFamily="34" charset="0"/>
                </a:rPr>
                <a:t>Nuclear Energy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201" y="3505200"/>
              <a:ext cx="3637254" cy="914400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>
              <a:off x="4570412" y="3505200"/>
              <a:ext cx="794" cy="914400"/>
            </a:xfrm>
            <a:prstGeom prst="line">
              <a:avLst/>
            </a:prstGeom>
            <a:ln w="34925">
              <a:solidFill>
                <a:srgbClr val="E9BE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"/>
          <p:cNvPicPr preferRelativeResize="0">
            <a:picLocks noChangeArrowheads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077" y="2139837"/>
            <a:ext cx="2011680" cy="2011680"/>
          </a:xfrm>
          <a:prstGeom prst="ellipse">
            <a:avLst/>
          </a:prstGeom>
          <a:ln w="38100" cap="rnd">
            <a:solidFill>
              <a:srgbClr val="01632D"/>
            </a:solidFill>
            <a:round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4" descr="http://www.lanl.gov/science/NSS/issue1_2012/images/transportation.png"/>
          <p:cNvPicPr preferRelativeResize="0">
            <a:picLocks noChangeArrowheads="1"/>
          </p:cNvPicPr>
          <p:nvPr userDrawn="1"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6" r="7173" b="974"/>
          <a:stretch/>
        </p:blipFill>
        <p:spPr bwMode="auto">
          <a:xfrm>
            <a:off x="5132465" y="4036690"/>
            <a:ext cx="2011680" cy="2011680"/>
          </a:xfrm>
          <a:prstGeom prst="ellipse">
            <a:avLst/>
          </a:prstGeom>
          <a:ln w="38100" cap="rnd">
            <a:solidFill>
              <a:srgbClr val="01632D"/>
            </a:solidFill>
            <a:round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 preferRelativeResize="0">
            <a:picLocks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25435" y="2828742"/>
            <a:ext cx="2103120" cy="2103120"/>
          </a:xfrm>
          <a:prstGeom prst="ellipse">
            <a:avLst/>
          </a:prstGeom>
          <a:ln w="38100" cap="rnd">
            <a:solidFill>
              <a:srgbClr val="01632D"/>
            </a:solidFill>
            <a:round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152400"/>
            <a:ext cx="579120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76400"/>
            <a:ext cx="40386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0386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png"/><Relationship Id="rId1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OE-NE LOGO (Vertital) A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6200" y="87313"/>
            <a:ext cx="2743200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95600" y="152400"/>
            <a:ext cx="5791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76400"/>
            <a:ext cx="8229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381000" y="1470025"/>
            <a:ext cx="8458200" cy="0"/>
          </a:xfrm>
          <a:prstGeom prst="line">
            <a:avLst/>
          </a:prstGeom>
          <a:noFill/>
          <a:ln w="38100">
            <a:solidFill>
              <a:srgbClr val="1B5527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533400" y="1524000"/>
            <a:ext cx="8458200" cy="0"/>
          </a:xfrm>
          <a:prstGeom prst="line">
            <a:avLst/>
          </a:prstGeom>
          <a:noFill/>
          <a:ln w="38100">
            <a:solidFill>
              <a:srgbClr val="E8BB00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532563"/>
            <a:ext cx="3352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000000"/>
                </a:solidFill>
                <a:latin typeface="+mn-lt"/>
              </a:defRPr>
            </a:lvl1pPr>
          </a:lstStyle>
          <a:p>
            <a:pPr defTabSz="914400">
              <a:defRPr/>
            </a:pPr>
            <a:endParaRPr lang="en-US" dirty="0"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179" y="6496885"/>
            <a:ext cx="1027526" cy="27432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346102" y="6521992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D22504C0-4E09-4BEE-9BC4-9EDA9EF574DF}" type="slidenum">
              <a:rPr lang="en-US" sz="1000" i="0" smtClean="0">
                <a:solidFill>
                  <a:srgbClr val="BFBFBF"/>
                </a:solidFill>
                <a:latin typeface="+mn-lt"/>
                <a:cs typeface="Times New Roman" pitchFamily="18" charset="0"/>
              </a:rPr>
              <a:pPr/>
              <a:t>‹#›</a:t>
            </a:fld>
            <a:endParaRPr lang="en-US" sz="1000" i="0" dirty="0"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8" r:id="rId4"/>
    <p:sldLayoutId id="2147483690" r:id="rId5"/>
    <p:sldLayoutId id="2147483691" r:id="rId6"/>
    <p:sldLayoutId id="2147483696" r:id="rId7"/>
    <p:sldLayoutId id="2147483697" r:id="rId8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1B5527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1B5527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1B5527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1B5527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1B5527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1B5527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1B5527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1B5527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1B5527"/>
          </a:solidFill>
          <a:latin typeface="Arial" charset="0"/>
        </a:defRPr>
      </a:lvl9pPr>
    </p:titleStyle>
    <p:bodyStyle>
      <a:lvl1pPr marL="231775" indent="-231775" algn="l" rtl="0" eaLnBrk="0" fontAlgn="base" hangingPunct="0">
        <a:spcBef>
          <a:spcPct val="0"/>
        </a:spcBef>
        <a:spcAft>
          <a:spcPct val="20000"/>
        </a:spcAft>
        <a:buClr>
          <a:srgbClr val="1B5527"/>
        </a:buClr>
        <a:buFont typeface="Wingdings" pitchFamily="2" charset="2"/>
        <a:buChar char="n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5425" algn="l" rtl="0" eaLnBrk="0" fontAlgn="base" hangingPunct="0">
        <a:spcBef>
          <a:spcPct val="0"/>
        </a:spcBef>
        <a:spcAft>
          <a:spcPct val="20000"/>
        </a:spcAft>
        <a:buClr>
          <a:srgbClr val="1B5527"/>
        </a:buClr>
        <a:buSzPct val="110000"/>
        <a:buFont typeface="Symbol" pitchFamily="18" charset="2"/>
        <a:buChar char="·"/>
        <a:defRPr>
          <a:solidFill>
            <a:schemeClr val="tx1"/>
          </a:solidFill>
          <a:latin typeface="+mn-lt"/>
        </a:defRPr>
      </a:lvl2pPr>
      <a:lvl3pPr marL="914400" indent="-228600" algn="l" rtl="0" eaLnBrk="0" fontAlgn="base" hangingPunct="0">
        <a:spcBef>
          <a:spcPct val="0"/>
        </a:spcBef>
        <a:spcAft>
          <a:spcPct val="20000"/>
        </a:spcAft>
        <a:buClr>
          <a:srgbClr val="1B5527"/>
        </a:buClr>
        <a:buSzPct val="110000"/>
        <a:buFont typeface="Arial" pitchFamily="34" charset="0"/>
        <a:buChar char="–"/>
        <a:defRPr sz="1600">
          <a:solidFill>
            <a:schemeClr val="tx1"/>
          </a:solidFill>
          <a:latin typeface="+mn-lt"/>
        </a:defRPr>
      </a:lvl3pPr>
      <a:lvl4pPr marL="1257300" indent="-228600" algn="l" rtl="0" eaLnBrk="0" fontAlgn="base" hangingPunct="0">
        <a:spcBef>
          <a:spcPct val="0"/>
        </a:spcBef>
        <a:spcAft>
          <a:spcPct val="20000"/>
        </a:spcAft>
        <a:buClr>
          <a:srgbClr val="1B5527"/>
        </a:buClr>
        <a:buChar char="•"/>
        <a:defRPr sz="1400">
          <a:solidFill>
            <a:schemeClr val="tx1"/>
          </a:solidFill>
          <a:latin typeface="+mn-lt"/>
        </a:defRPr>
      </a:lvl4pPr>
      <a:lvl5pPr marL="1600200" indent="-228600" algn="l" rtl="0" eaLnBrk="0" fontAlgn="base" hangingPunct="0">
        <a:spcBef>
          <a:spcPct val="0"/>
        </a:spcBef>
        <a:spcAft>
          <a:spcPct val="20000"/>
        </a:spcAft>
        <a:buClr>
          <a:srgbClr val="1B5527"/>
        </a:buClr>
        <a:buChar char="»"/>
        <a:defRPr sz="1200">
          <a:solidFill>
            <a:schemeClr val="tx1"/>
          </a:solidFill>
          <a:latin typeface="+mn-lt"/>
        </a:defRPr>
      </a:lvl5pPr>
      <a:lvl6pPr marL="2057400" indent="-228600" algn="l" rtl="0" fontAlgn="base">
        <a:spcBef>
          <a:spcPct val="0"/>
        </a:spcBef>
        <a:spcAft>
          <a:spcPct val="20000"/>
        </a:spcAft>
        <a:buClr>
          <a:srgbClr val="1B5527"/>
        </a:buClr>
        <a:buChar char="»"/>
        <a:defRPr sz="1200">
          <a:solidFill>
            <a:schemeClr val="tx1"/>
          </a:solidFill>
          <a:latin typeface="+mn-lt"/>
        </a:defRPr>
      </a:lvl6pPr>
      <a:lvl7pPr marL="2514600" indent="-228600" algn="l" rtl="0" fontAlgn="base">
        <a:spcBef>
          <a:spcPct val="0"/>
        </a:spcBef>
        <a:spcAft>
          <a:spcPct val="20000"/>
        </a:spcAft>
        <a:buClr>
          <a:srgbClr val="1B5527"/>
        </a:buClr>
        <a:buChar char="»"/>
        <a:defRPr sz="1200">
          <a:solidFill>
            <a:schemeClr val="tx1"/>
          </a:solidFill>
          <a:latin typeface="+mn-lt"/>
        </a:defRPr>
      </a:lvl7pPr>
      <a:lvl8pPr marL="2971800" indent="-228600" algn="l" rtl="0" fontAlgn="base">
        <a:spcBef>
          <a:spcPct val="0"/>
        </a:spcBef>
        <a:spcAft>
          <a:spcPct val="20000"/>
        </a:spcAft>
        <a:buClr>
          <a:srgbClr val="1B5527"/>
        </a:buClr>
        <a:buChar char="»"/>
        <a:defRPr sz="1200">
          <a:solidFill>
            <a:schemeClr val="tx1"/>
          </a:solidFill>
          <a:latin typeface="+mn-lt"/>
        </a:defRPr>
      </a:lvl8pPr>
      <a:lvl9pPr marL="3429000" indent="-228600" algn="l" rtl="0" fontAlgn="base">
        <a:spcBef>
          <a:spcPct val="0"/>
        </a:spcBef>
        <a:spcAft>
          <a:spcPct val="20000"/>
        </a:spcAft>
        <a:buClr>
          <a:srgbClr val="1B5527"/>
        </a:buClr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png"/><Relationship Id="rId12" Type="http://schemas.openxmlformats.org/officeDocument/2006/relationships/image" Target="../media/image35.png"/><Relationship Id="rId1" Type="http://schemas.microsoft.com/office/2007/relationships/media" Target="../media/media1.mov"/><Relationship Id="rId2" Type="http://schemas.openxmlformats.org/officeDocument/2006/relationships/video" Target="../media/media1.mov"/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hyperlink" Target="http://www.google.com/url?sa=i&amp;rct=j&amp;q=Duke+Power+logo&amp;source=images&amp;cd=&amp;cad=rja&amp;docid=FRIM8kOrHQRGTM&amp;tbnid=3gWyyMNQhBcqiM:&amp;ved=0CAUQjRw&amp;url=http://www.proudgreenhome.com/article/183123/Duke-Energy-to-sell-renewable-power-from-new-Texas-wind-farm&amp;ei=_5V6UfSuG9Xh4AOrxICYAw&amp;bvm=bv.45645796,d.dmg&amp;psig=AFQjCNFHpWaJo_wnJwbvVhistJ9pvxvllw&amp;ust=1367074610737125" TargetMode="External"/><Relationship Id="rId7" Type="http://schemas.openxmlformats.org/officeDocument/2006/relationships/image" Target="../media/image12.jpeg"/><Relationship Id="rId8" Type="http://schemas.openxmlformats.org/officeDocument/2006/relationships/hyperlink" Target="http://www.google.com/url?sa=i&amp;rct=j&amp;q=Tennessee+valley+authority+logo&amp;source=images&amp;cd=&amp;cad=rja&amp;docid=WuQdOKX-KlTJdM&amp;tbnid=YqbvF4Eh2TbUpM:&amp;ved=0CAUQjRw&amp;url=http://home.comcast.net/~mruland/StuGallery/USHist/reform/2006/6usgt27.html&amp;ei=Q5Z6UYyZKND64APK1YCoDQ&amp;bvm=bv.45645796,d.dmg&amp;psig=AFQjCNF7Wmypsx-vcOE-3EZ5YiPLg9HdIg&amp;ust=1367074723292735" TargetMode="External"/><Relationship Id="rId9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hyperlink" Target="#Exampleofsitingdiscussion"/><Relationship Id="rId5" Type="http://schemas.openxmlformats.org/officeDocument/2006/relationships/image" Target="../media/image16.png"/><Relationship Id="rId6" Type="http://schemas.openxmlformats.org/officeDocument/2006/relationships/hyperlink" Target="#Usedfuelbeingtransported"/><Relationship Id="rId7" Type="http://schemas.openxmlformats.org/officeDocument/2006/relationships/image" Target="../media/image17.jpe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oleObject" Target="../embeddings/oleObject1.bin"/><Relationship Id="rId5" Type="http://schemas.openxmlformats.org/officeDocument/2006/relationships/package" Target="../embeddings/Microsoft_Excel_Sheet1.xlsx"/><Relationship Id="rId6" Type="http://schemas.openxmlformats.org/officeDocument/2006/relationships/image" Target="../media/image2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6461" y="2382388"/>
            <a:ext cx="4736832" cy="3633854"/>
          </a:xfrm>
        </p:spPr>
        <p:txBody>
          <a:bodyPr/>
          <a:lstStyle/>
          <a:p>
            <a:r>
              <a:rPr lang="en-US" dirty="0" smtClean="0"/>
              <a:t>Used Nuclear Fuel-Storage, Transportation &amp; Disposal Analysis Resource and Data System (UNF-ST&amp;DARDS)</a:t>
            </a:r>
            <a:br>
              <a:rPr lang="en-US" dirty="0" smtClean="0"/>
            </a:br>
            <a:r>
              <a:rPr lang="en-US" sz="2000" dirty="0" smtClean="0">
                <a:solidFill>
                  <a:schemeClr val="tx1"/>
                </a:solidFill>
              </a:rPr>
              <a:t>J. M. Scaglione et al.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Oak Ridge National Laboratory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err="1" smtClean="0">
                <a:solidFill>
                  <a:schemeClr val="tx1"/>
                </a:solidFill>
              </a:rPr>
              <a:t>Scaglionejm@ornl.gov</a:t>
            </a: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WM Symposia 2014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it-IT" sz="1800" dirty="0" smtClean="0">
                <a:solidFill>
                  <a:schemeClr val="tx1"/>
                </a:solidFill>
              </a:rPr>
              <a:t>March 2 – March 6, 2014</a:t>
            </a:r>
            <a:br>
              <a:rPr lang="it-IT" sz="1800" dirty="0" smtClean="0">
                <a:solidFill>
                  <a:schemeClr val="tx1"/>
                </a:solidFill>
              </a:rPr>
            </a:br>
            <a:r>
              <a:rPr lang="it-IT" sz="1800" dirty="0" smtClean="0">
                <a:solidFill>
                  <a:schemeClr val="tx1"/>
                </a:solidFill>
              </a:rPr>
              <a:t>Phoenix, Arizona</a:t>
            </a:r>
            <a:br>
              <a:rPr lang="it-IT" sz="1800" dirty="0" smtClean="0">
                <a:solidFill>
                  <a:schemeClr val="tx1"/>
                </a:solidFill>
              </a:rPr>
            </a:br>
            <a:r>
              <a:rPr lang="it-IT" sz="1800" dirty="0" smtClean="0">
                <a:solidFill>
                  <a:schemeClr val="tx1"/>
                </a:solidFill>
              </a:rPr>
              <a:t>Session 078, Abstract 14657</a:t>
            </a:r>
            <a:br>
              <a:rPr lang="it-IT" sz="1800" dirty="0" smtClean="0">
                <a:solidFill>
                  <a:schemeClr val="tx1"/>
                </a:solidFill>
              </a:rPr>
            </a:br>
            <a:r>
              <a:rPr lang="en-US" sz="2800" dirty="0" smtClean="0">
                <a:ea typeface="ＭＳ Ｐゴシック"/>
                <a:cs typeface="ＭＳ Ｐゴシック"/>
              </a:rPr>
              <a:t/>
            </a:r>
            <a:br>
              <a:rPr lang="en-US" sz="2800" dirty="0" smtClean="0">
                <a:ea typeface="ＭＳ Ｐゴシック"/>
                <a:cs typeface="ＭＳ Ｐゴシック"/>
              </a:rPr>
            </a:br>
            <a:endParaRPr lang="en-US" sz="1600" dirty="0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emplates are used to facilitate analysis automation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761" y="1584325"/>
            <a:ext cx="5943600" cy="52736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Elbow Connector 5"/>
          <p:cNvCxnSpPr/>
          <p:nvPr/>
        </p:nvCxnSpPr>
        <p:spPr>
          <a:xfrm>
            <a:off x="3733800" y="6087533"/>
            <a:ext cx="1075267" cy="270934"/>
          </a:xfrm>
          <a:prstGeom prst="bentConnector3">
            <a:avLst>
              <a:gd name="adj1" fmla="val 394"/>
            </a:avLst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0258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3-10-30 at 3.09.3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67" y="1468429"/>
            <a:ext cx="6977962" cy="53895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 smtClean="0">
                <a:solidFill>
                  <a:srgbClr val="1B5527"/>
                </a:solidFill>
                <a:effectLst/>
                <a:latin typeface="+mj-lt"/>
                <a:ea typeface="+mj-ea"/>
                <a:cs typeface="+mj-cs"/>
              </a:rPr>
              <a:t>Interactive visualization capabilities facilitate data analysis and results interpretation 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55" y="1556385"/>
            <a:ext cx="8742516" cy="4736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Content Placeholder 4"/>
          <p:cNvPicPr>
            <a:picLocks noChangeAspect="1"/>
          </p:cNvPicPr>
          <p:nvPr/>
        </p:nvPicPr>
        <p:blipFill>
          <a:blip r:embed="rId6"/>
          <a:srcRect l="25784" r="25784"/>
          <a:stretch>
            <a:fillRect/>
          </a:stretch>
        </p:blipFill>
        <p:spPr>
          <a:xfrm>
            <a:off x="3811856" y="1456267"/>
            <a:ext cx="4321901" cy="5055809"/>
          </a:xfrm>
          <a:prstGeom prst="rect">
            <a:avLst/>
          </a:prstGeom>
        </p:spPr>
      </p:pic>
      <p:pic>
        <p:nvPicPr>
          <p:cNvPr id="10" name="Picture 9" descr="Screen Shot 2013-04-23 at 1.20.42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4" y="1534721"/>
            <a:ext cx="5044837" cy="5070188"/>
          </a:xfrm>
          <a:prstGeom prst="rect">
            <a:avLst/>
          </a:prstGeom>
        </p:spPr>
      </p:pic>
      <p:pic>
        <p:nvPicPr>
          <p:cNvPr id="11" name="Content Placeholder 6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8"/>
          <a:srcRect l="-4860" t="29413" r="-4860"/>
          <a:stretch/>
        </p:blipFill>
        <p:spPr>
          <a:xfrm>
            <a:off x="4282520" y="2040850"/>
            <a:ext cx="4966415" cy="4311335"/>
          </a:xfrm>
          <a:prstGeom prst="rect">
            <a:avLst/>
          </a:prstGeom>
        </p:spPr>
      </p:pic>
      <p:pic>
        <p:nvPicPr>
          <p:cNvPr id="12" name="Content Placeholder 6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9"/>
          <a:srcRect l="9203" r="25784"/>
          <a:stretch/>
        </p:blipFill>
        <p:spPr>
          <a:xfrm>
            <a:off x="530020" y="1490660"/>
            <a:ext cx="6429034" cy="5367340"/>
          </a:xfrm>
          <a:prstGeom prst="rect">
            <a:avLst/>
          </a:prstGeom>
        </p:spPr>
      </p:pic>
      <p:pic>
        <p:nvPicPr>
          <p:cNvPr id="14" name="Picture 13" descr="Screen Shot 2013-07-25 at 11.13.27 AM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6"/>
          <a:stretch/>
        </p:blipFill>
        <p:spPr>
          <a:xfrm>
            <a:off x="550333" y="1752599"/>
            <a:ext cx="7306733" cy="5014443"/>
          </a:xfrm>
          <a:prstGeom prst="rect">
            <a:avLst/>
          </a:prstGeom>
        </p:spPr>
      </p:pic>
      <p:pic>
        <p:nvPicPr>
          <p:cNvPr id="13" name="Content Placeholder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11"/>
          <a:srcRect l="9369" t="7541" r="37544"/>
          <a:stretch/>
        </p:blipFill>
        <p:spPr>
          <a:xfrm>
            <a:off x="4807051" y="2038592"/>
            <a:ext cx="4336949" cy="4099742"/>
          </a:xfrm>
          <a:prstGeom prst="rect">
            <a:avLst/>
          </a:prstGeom>
        </p:spPr>
      </p:pic>
      <p:pic>
        <p:nvPicPr>
          <p:cNvPr id="3" name="video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2023536"/>
            <a:ext cx="4758267" cy="424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14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24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4300" y="152400"/>
            <a:ext cx="6324600" cy="1219200"/>
          </a:xfrm>
        </p:spPr>
        <p:txBody>
          <a:bodyPr/>
          <a:lstStyle/>
          <a:p>
            <a:r>
              <a:rPr lang="en-US" dirty="0"/>
              <a:t>UNF-ST&amp;DARDS is a comprehensive </a:t>
            </a:r>
            <a:r>
              <a:rPr lang="en-US" dirty="0" smtClean="0"/>
              <a:t>national </a:t>
            </a:r>
            <a:r>
              <a:rPr lang="en-US" dirty="0"/>
              <a:t>r</a:t>
            </a:r>
            <a:r>
              <a:rPr lang="en-US" dirty="0" smtClean="0"/>
              <a:t>esource </a:t>
            </a:r>
            <a:r>
              <a:rPr lang="en-US" dirty="0"/>
              <a:t>providing a wealth of UNF information with broad applicability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188" y="1590940"/>
            <a:ext cx="8229600" cy="47244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 smtClean="0"/>
              <a:t>Provides </a:t>
            </a:r>
            <a:r>
              <a:rPr lang="en-US" dirty="0"/>
              <a:t>a n</a:t>
            </a:r>
            <a:r>
              <a:rPr lang="en-US" dirty="0" smtClean="0"/>
              <a:t>ational unified </a:t>
            </a:r>
            <a:r>
              <a:rPr lang="en-US" dirty="0"/>
              <a:t>domestic used nuclear fuel (UNF) system database and </a:t>
            </a:r>
            <a:r>
              <a:rPr lang="en-US" dirty="0" smtClean="0"/>
              <a:t>key </a:t>
            </a:r>
            <a:r>
              <a:rPr lang="en-US" dirty="0"/>
              <a:t>analysis capabilities to support </a:t>
            </a:r>
            <a:r>
              <a:rPr lang="en-US" dirty="0" smtClean="0"/>
              <a:t>Department </a:t>
            </a:r>
            <a:r>
              <a:rPr lang="en-US" dirty="0"/>
              <a:t>of </a:t>
            </a:r>
            <a:r>
              <a:rPr lang="en-US" dirty="0" smtClean="0"/>
              <a:t>Energy </a:t>
            </a:r>
            <a:r>
              <a:rPr lang="en-US" dirty="0"/>
              <a:t>(DOE) waste management and fuel cycle related </a:t>
            </a:r>
            <a:r>
              <a:rPr lang="en-US" dirty="0" smtClean="0"/>
              <a:t>objectives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consolidation, collection, archival, and distribution of commercial </a:t>
            </a:r>
            <a:r>
              <a:rPr lang="en-US" dirty="0" smtClean="0"/>
              <a:t>nuclear fuel data</a:t>
            </a:r>
            <a:endParaRPr lang="en-US" dirty="0"/>
          </a:p>
          <a:p>
            <a:pPr lvl="1">
              <a:spcAft>
                <a:spcPts val="600"/>
              </a:spcAft>
            </a:pPr>
            <a:r>
              <a:rPr lang="en-US" dirty="0" smtClean="0"/>
              <a:t>controlled </a:t>
            </a:r>
            <a:r>
              <a:rPr lang="en-US" dirty="0"/>
              <a:t>source of technical data for various waste management system analysis/evaluation tools, as well as fuel cycle </a:t>
            </a:r>
            <a:r>
              <a:rPr lang="en-US" dirty="0" smtClean="0"/>
              <a:t>systems, safeguards, </a:t>
            </a:r>
            <a:r>
              <a:rPr lang="en-US" dirty="0"/>
              <a:t>and security </a:t>
            </a:r>
            <a:r>
              <a:rPr lang="en-US" dirty="0" smtClean="0"/>
              <a:t>studies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 smtClean="0"/>
              <a:t>Provides foundation </a:t>
            </a:r>
            <a:r>
              <a:rPr lang="en-US" dirty="0"/>
              <a:t>for tracking UNF from reactor power production through ultimate disposition</a:t>
            </a:r>
            <a:endParaRPr lang="en-US" dirty="0" smtClean="0"/>
          </a:p>
          <a:p>
            <a:r>
              <a:rPr lang="en-US" dirty="0" smtClean="0"/>
              <a:t>Enables </a:t>
            </a:r>
            <a:r>
              <a:rPr lang="en-US" dirty="0"/>
              <a:t>informed decision making relative to design, safety, and licensing of spent fuel systems and facilities with best available </a:t>
            </a:r>
            <a:r>
              <a:rPr lang="en-US" dirty="0" smtClean="0"/>
              <a:t>information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543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Oak Ridge National Laboratory</a:t>
            </a:r>
          </a:p>
          <a:p>
            <a:r>
              <a:rPr lang="en-US" dirty="0" smtClean="0"/>
              <a:t>Pacific Northwest National Laboratory</a:t>
            </a:r>
          </a:p>
          <a:p>
            <a:r>
              <a:rPr lang="en-US" dirty="0" smtClean="0"/>
              <a:t>Savannah River National Laboratory</a:t>
            </a:r>
          </a:p>
          <a:p>
            <a:r>
              <a:rPr lang="en-US" dirty="0" smtClean="0"/>
              <a:t>Nuclear Energy Institute</a:t>
            </a:r>
          </a:p>
          <a:p>
            <a:r>
              <a:rPr lang="en-US" dirty="0" smtClean="0"/>
              <a:t>Duke Energy</a:t>
            </a:r>
          </a:p>
          <a:p>
            <a:r>
              <a:rPr lang="en-US" dirty="0" smtClean="0"/>
              <a:t>Tennessee Valley Authority</a:t>
            </a:r>
          </a:p>
          <a:p>
            <a:r>
              <a:rPr lang="en-US" dirty="0" smtClean="0"/>
              <a:t>The Yankee Companies</a:t>
            </a:r>
          </a:p>
          <a:p>
            <a:pPr lvl="1"/>
            <a:r>
              <a:rPr lang="en-US" dirty="0" smtClean="0"/>
              <a:t>Yankee Atomic</a:t>
            </a:r>
          </a:p>
          <a:p>
            <a:pPr lvl="1"/>
            <a:r>
              <a:rPr lang="en-US" dirty="0" smtClean="0"/>
              <a:t>Maine Yankee</a:t>
            </a:r>
          </a:p>
          <a:p>
            <a:pPr lvl="1"/>
            <a:r>
              <a:rPr lang="en-US" dirty="0" smtClean="0"/>
              <a:t>Connecticut Yankee</a:t>
            </a:r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518" y="1964346"/>
            <a:ext cx="1554850" cy="872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518" y="2922662"/>
            <a:ext cx="1738467" cy="736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NEI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568" y="5534477"/>
            <a:ext cx="1449871" cy="95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439" y="3945263"/>
            <a:ext cx="2035665" cy="53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5" descr="data:image/jpeg;base64,/9j/4AAQSkZJRgABAQAAAQABAAD/2wCEAAkGBhQSDxUUEhQWFRUWGRYUFBgWFxIXGBgXFRcYFRoWHBgXHCYfGBkkGRUWHy8hJCcpLCwtFh4yNTAqNSYrLCkBCQoKDgwNGg8PGiolHyQ1LDUyLCouLy0qKS4vLCwpLDUuKi0sMCwpLzYpNS0sLDQsLC0sMCwsLDUsKjUqLC0pKv/AABEIAIMBgQMBIgACEQEDEQH/xAAcAAEAAwEBAQEBAAAAAAAAAAAABgcIBQQDAQL/xABOEAACAQICBgQGDggEBQUAAAABAgMABAURBgcSEyExQVFhcQgiMoGRoRQXI0JSU1RigpKTotHSFRhyg7GywdMzY6PCQ1WUs+MkNHPD8P/EABsBAQACAwEBAAAAAAAAAAAAAAAEBQMGBwIB/8QANREAAgIBAQMICQQDAQAAAAAAAAECAwQRBSExEkFRYXGRscEGExQiMlKBodEWQlPhovDxM//aAAwDAQACEQMRAD8AvGlKUApXjxi83VtLJ8CN3+qpP9Kzx+mZ/jpftH/Go1+QqWlpqXmytjT2hGUlLk6ac2uppOlZs/TE/wAdL9o/40/TE/x0v2j/AI1G9vXylx+kp/yru/s0nSs2fpif46X7R/xp+mJ/jpftH/Gnt6+UfpKf8q7v7NJ0rOEWkNyvk3Ew7pZB/WuvYayb6LL3beDqkVW9fleuvSz4c6Zis9FMhL3JxfbqvyXxSq5wPXDG5C3Ue7Pw0zZPOvlAd21U/s75JUDxOrqeTKQR6umpddsLPhZr2Xs/IxHpdBrr5u/gfelKVlIIpSlAKUqg9eWm91Biaw21zLCqQptiN2UF3ZmzOR+DsUBfmdM6x97YuJfLrn7aT8ae2LiXy65+2k/GgNg50rIMWsrE1OYvrjzyMw9DZipTgGv/ABCFh7I2LlOkMqxvl2PGAM+9TQGlaVH9DNN7fE4N7btxXISRtkHjY9BHUeORHA5HpBAkFAKUpQClKUApnX4TWS8Y1mX73Mrx3twqNJIyKsrhVUsSqgA8AAQKA1rnSsr6G6Y4jc4jawm9uSsk0SsN7J5G0C3T8EGtUUApSlAKUpQClKUApSlAKUpQClKUApSlAKUpQClKUApSlARfWVebvC5ut9mMfSYZ/dDVRFW3rmvMraGP4chfzRrl/GQVUlU2bLW3ToOl+jFXIweV8zb8vIUpSoRswpSlAKUpQCupgGks9nJtwvl8JTxRuwr/AF51y6V9UnF6ox2Vwti4TWqfMzQGiWmMV9HmviyKPHjJ4jtHwl7fTXfrNWGYnJbyrLExV1OYP9COkHpFX3onpMl7bCReDDxZE+C34HmD+Bq5xsn1i5MuPic223sZ4UvW1f8Am/8AF/jo+/X2qUpUw1sVkfWpiO/xq8fqlMQ/cgRf7K1pcTBEZm4BQWPcBmfUKxPfXZlleRubsznvYlj6zQHwqx9HtRd5eWkVzHLbqsq7aq5mDZZkDPZjI45Z9POq5FbR0dw72PZW8PxUUUfnRAp9YoDLOl+rC+w1dueNWizy3kTbaAnkDwDLn2gZ1E62Jp/bq+E3ocAj2PM3HoKRs6nvDKD5qx3QEu1WaStZYrA4OSSMsMo6CkhC5n9lirfRrT2K6XWdtJu7i5hicgNsu6qdk5gHI9HA+iseYYpM8YHMugHeWFTDXTiW+xy5yOYj2Ih2bCLtD65agNDe2Phvy62+1T8a71neJLGskTB0cBlZTmGB5EHpFYjFbTwDD9xaQQ/FRRx/UQL/AEoD+MY0ltrTZ9kzxQ7eexvHVdrZyzyz55Zj01zfbIw35dbfap+NUv4RWI7eJxRA8IoVz/akdmP3QlVTnQGv8e0miOE3N1bypIiwzFXRgVLqpAGY+dkKx/V7Y9/6TQmGPkZxF/rSG5P3ARVE0BYWojDt7jcTZZiJJZT9Xdj1yCtLYni0NtHvJ5UiQEDadgozPIZnpqgNRV/DZpfX1y2wkSRxA9LGRmfYUe+Y7teFRHWDrBmxS423zSFMxDEDwUfCPwnPSfMOFAaU9sjDfl1t9qn419rPTuwlkWOK7gd2OSqsisxJ6ABzrJeAYDPe3CwW6F5G6ByA6WY8lUdJNaGwLRiy0bsHurg7yfIB5MvGZm5Qwg8gSPPkScgMgBZUkoVSzEAAZkkgADrJPIVEMT1vYXAxVrtGYdESyS/ejUr66zvpvrIusTkO9cpDn4kKE7Cjoz+G3zj5shwrj4Po7c3bEW0EkxHlbCMwXPlmRwHnoDS1rruwlzl7JKdW3FMB6dkgeeplh+JxTxiSCRJUPJkZWXuzB51jTF8CntZNi5hkhbLMB1K5jrGfMdor3aIaY3GHXAmt2I4jeISdiRfgsPTkeY6KA2NSudo/jcd5axXEXkSqHGfMHkVPaGBU9oNdGgFKUoBSlKAUpSgFKUoBSlKAUpSgKg1yXm1dxR9CR7Xndj/RVqv6kmsS83mJznoUiMfQUKfWDUbrX75cq2TOv7Kq9Vg1R6l994pSlYSyFKUoBSlKAUpSgFSTQLSQ2d4pJyikySXqyJ4N9E8e7PrqN0r1CThJSRgyKIX1Sqnwa0NPg0qOav8AF/ZGHxMTmyDdP3pwB7yuyfPUjrYoyUoqSON5FMqLZVS4xbXcRnWViO4we8f/ACXQd8vuQ9bishVpbwg8R3eDhAf8aaNCOxQ0p9aL6azTXownY0Ow7f4jaxcw80St+ztja+7nWy6ypqZ3S4zDJNJHGkSySEyOqLnsFFGbEDPNwcuytC4prKw63Qs95CcvexusrHsCx5mgOdrmxoW+C3HHJpgIEHWZD43+mHPmrKdTbWhrIbFbhdlSlvFmIkOW0Secj5cNo5AZccgO0kwmgJTqwwg3OMWiZcFkWV+rZh91OfYdjLz1x9IsR9kXlxN8bLLJ5ncsPUatXVRo81phV9ikgyYwTJb589lVJLj9pwqj9g9dU0aA7OheHb/ErWLLMPNEG/Z2wW+6DWyKyrqW2P07a7ZA/wAXZz6X3LhR35nh25VpnSLH4rK1kuJmCpGpPax6EHWxPADtoDLmtnEd9jd23Qsm6H7lViPrQ1FYIS7BV4liFHeTkK/u+vGlleR+LSMzt+05LH1mu9q3w7f4xZx8xvkcjsjO9PqQ0BZ3hCzCGysLRfJBZsuyFFiX+c+iqMq0vCHxHbxVIweEUKAj5zszn7pSqtoD6+yW2NjaOxntbOZ2dojLay68hlnX8wqCwDHZBIzOWeQ6Tl0195sMlSFJmjZY5CyxuQQrlMtrI9OW0P8A8DXloDXmgOhlrh9qotsn3gV3m4FpcxmGzHJMjwUcBn0kkmktfmlLXGJexlPuVsAuXQZXAZ28wKr2bJ66n2oHTD2RZNaSHOS28jPm0LHh9Vs17AUqjdN5C2KXhbn7Inz+1agOJV36J67cPsbKK3jtZ/EUbZG58eQjx3Pj8y2fmyHRVOYNYCe5hhLbAlkjjLEZhdtgu1lmM8s8+dXJ+rOfl4/6c/3aA4mtHWtaYpZrFHbypKkgdHfd8BkQwzVieOY4dg6qqqrubwasueIKP3H/AJa/P1bR/wAxX7D/AMtASXwd7wvhLqTwjnkVewMkb5fWZj56tGorq40HGFWbQb3fbUjSl9jY8pUUDLaPQnX01KqAUpSgFKUoBSlKAUpSgFKUoBX4xyFftcvSm83VjcP0iJ8u8qQPWRXxvRamSqDsmoLnaXeZ9xK63s8knw3d/rMW/rXmpStab1O1xiopJcwpSlD0KUr621o8jbMaM56lBY+gUPjaS1Z8qVJLLV3fS8oGUdchVPUxz9Vdq21OXJ8uWFO4ux/lA9dZo0WS4RZXW7Vw6vitj9Hr4EBpVow6lR766P0YgP4vXsj1M2/vp5T3CMfxBrIsO3oIUvSLZ64Tb+j/AAVFSrh9pu1+Nn9MX5Ke03a/Gz+mL8lffY7TH+pcHpfczw6l7zxbiI9BSQfSDKf5VqzKjWi2g0VjI7xSO22oUh9joOefigVJatMeEoVqMjRdr5FWRmTtp4PTq5kmUV4SuI+PZwDoEsrfSKov8r1SNau0y1VWmJXAnuHmDqgjAR0VQoLNyKHjm56a4P6vOG/GXP2sX9qs5Vmb6VpD9XnDfjLn7WL+1X1t/B+wxTmTO/Y0qgfdQH10BmvKrR1b6lJrt1mvVaG2GTbLZrJL2Ac0Q9LHIkcueYu3AdX+H2ZDW9tErjk7Zu47nkJI82VSMGgODpbgu8wq5toFAzt5I4kUADghCIB0DgBWPCK3FVbaYajLO9laaNntpXO0+wFZGY8SxQ5ZMewgdmdAZmVsjmOBHKuiJrm7YIXlmKhmAZ3fZVVLM3jHxVCgknkAKui28GmIMN5euy9IWFUPpLtl6KnuE6sLK2tJreFGUTxtFLLmDMysMj45GQ4dAAHZQGSKszwfsO3mMbfxMMjjvbZiHqkarG/V2w74d19pF/aqS6FatLXC3ka3MrGQKrbxlbIKSeGyoy4n1CgM5a08R3+NXj88pTGO6ECL/ZUatbcySKi+U7BR3sch6zWkrvwf8PkkeR5Los7M7e6Rc2JJ/wCH1mvrheobD4J4pka4LROkihpIypZGDDMCMZjMDpoD2a0NC1ucFaGJfHtlWSAAfErkVAHWm0Musisr1uOqzu/B9w55GfauF2mZtlZIwq7Rz2VBjOQGeQ40BQ2g2lDYffw3C57KnKRR76NuDr35cR2gVKtdOiRhvDewjbtbvKVXXiodxtMCfneWOsMeo1ZX6u2HfGXX2kX9qpvhWiUMNitkdqeBQVyn2ZCVJzCnxQCBnw4cMh1UBjcGrIw/X7iUUIjO5lIGQkkRjJ1ZkqwDHtI786sTGvB3spWLQSS2+fveEiDuDeN941yE8GhM+N8xHZAoPp3hoCl8axua7naa4cySPzY5eYADgoHQBwFTDVbqxlxKdZJFK2iHORzw3mR/wk6yeRI8kZ9OQNv4DqHw63YNIr3LDI+7MNjP9hAAR2NnVhwwKihUUKqgBQoAAA5AAcAKA/Y4woAUAAAAAcAAOAAHQK/qlKAUpSgFKUoBSlKAUpSgFKUoBUP1rXmxhjL8Y8aevb/glTCqz103niW8fWXc+YKo/masGTLk1SZbbFq9bn1R69e7f5FWUpUp0R0AmvTtn3OHPi5HFsuhB09/Lv5VRQhKb0ijqmRk1Y1bstlokRmGFnYKoLMeAABJJ6gBzqZ4HqoupsmmygT53jP9QcvORVpYBorb2a5QoA3JnPF272/oMh2V16s6sFLfNmj5vpTZJuOLHRdL3vu4L7kQwnVdZw5F1Mzdch4fUXIenOpTbWiRrsxoqL1KAo9Ar7VB9KNaUNuTHABNIOBOfuantI8o9g9NS36ula7kUEfbdp2clOU327l5Im7MAMzwA51GsW1jWUGYMu8Ye9iG397yfXVO43pXc3Z92lJXoQeKg+iOHnOZrkVBszn+xd5tGJ6KRS1yZ/SP5f4RZmIa524iC3A6jIxP3Vy/mqP3etG+flIsY6kRP4sCfXUTpUSWTbLjI2CnY2DT8NSfbv8AHU6s+ld2/lXMx/eOB6Acq8El9I3lO572Y/xNfGlYnJviyxhTXD4YpdiLK1MQky3D9AWNfrFj/tq1ahWqfC91YbZHGZy/0V8Rf4MfPUxuJwiM7cAoLHuUZn1CrzGjyakcr25crc+xrgnp3LTxMma08T32NXjA8BKYx+5Ai/2VFNo19r66MsryN5TsznvYlj6zXxAqQU42jTaNXpB4NaFFLXrBiAWG5U5HLiM9vjxr+/1aI/lz/Yr/AHKAojaNai1GYfusEhbpleWU+dyg+7GtRT9WmP5c/wBiv9yp/eYza4Hh1uk7tsIEt1KpmzMqElioPDPZJ89ASylVx7fuF/Dm+yb8ak1pp5aPYC+aXd25LANICpJVipAXiSc1OQGZOVASGlVNiPhG2SMRFBPKB747EYPaASTl3gV0tHNe+H3UixvvLd2OQMoXYJPIbak7PewA7aAselK/GYAZngBxJNAftKgWP67MNtWKiVp2HMQKHA+mSEPmJqN/rJ221/7WbLr2os/Rn/WgLhpUF0a1zYdeOEEjQyHgqzgJmeoOCUz7MwTU6oBSo1phrAtcMMYumcGXbKbCFvI2c88uXlD11Hfb9wv4c32TfjQFj0qOYnrAs7eyiu5pNiOZVeJSDvHDKGACDjnkRn0DMZkVF9HdeVve30VrDbze6sVDuYxlkCxJUE8MlPTQFl0rx4ri8NtEZbiRYo15s5AHd2k9AHE1W2KeETYxsRDFPNl77JY1Pdtna9KigLVpVb6Na+LC6kEcm3bM3AGXZ3ZJ6NtT4vewA7a6+k+texsLgwXDSbwKrEKhYANxHHPnl/GgJjSq+s9eWGyypGjTFnZUUbpuLOQoHPrNfTFddeHW88kErSh4naNwImI2lORyOfEcOdAT2lV1Fr5wxmCh5cyQOMTdJy66sWgFKi+l2sezw10S5dg0gLKqKWIUHLM5cgTnl+ya4Ht+4X8Ob7JvxoCx6V4sFxZLq3jnjDBJF20212WKnkcuojiOwivbQClKUAql9bl5t4gE+LjRfOxL/wAGFXRWe9Nrze4jcN/mMo7o/EH8tQc6WlaXSbV6LVcrMlP5Yv7tLw1Orq80L9mSmSUe4RkbXz257Hd0nvHXwuyKIKoVQAAAAAAAAOQAHIVytEcMFvYwRgcdhWbtZxtMfST6K7FZsepVw6yt2xtCeZkt6+6tyXn2sV+M2QzPAV+1C9auNmCx3anJpzsfQAzf08F7mNZbJqEXJ8xAxMaWTfGmPGT/AO/YiGnusRrhmgtmKwjgzDgZPP0J2dPT1VA6UqgsslZLlSOu4mHViVKqpaL7vrYpSlYyWKUpQCvdgmEtc3EcKc3YDPqHNm7gMz5q8NXLqx0PNtFv5VyllHig80j55djNwJ7AB11noqds9OYqtq7Qjg47n+57kuv+uLJpZ2ixRpGgyVFCKOxRkP4VH9ZeI7jB7x/8l0HfL7kPW4qTVWPhB4ju8IEYPGaaNCPmqGlPrRavzkjbb1ZmqvpbzFHVgASpDAHiOBz4jqr510cD0fnvJTHbRNK4UuVXLMKCATxI4ZsPTQ+E6/WBxP8AyPsj+an6wOJ/5H2R/NXC9qbFfkUv3PzU9qbFfkUv3PzUBeep3TK6xK3nmut3ksixx7CbPELtNnxOflJ66hvhK4j41nADyEsrDv2UU+p6nup3RuSywlI5kMcrPJI6nLMEtsjPLh5CKfPVNa/cR3mNMnxMUUfnIMp/7tAVxXvvMXmmjiiZiUhXYiQeSoJLMQPhMxJJ5nuAA8Fax1W6GxWOHQ5IBNKiyTOR45ZwG2M+eyoIUDlwJ5k0Bk6lWn4Q9nEmKRmNQrvAry5ADaO8dQxy6clyz+aKqygNVaosfM2BwyTN/hCSN3Y5DZhJyJJ6o9nM9lU1rQ1sS4hI0MDNHaKcgozBly9+/Z0heQ4Z8eXVxTFWs9ELWFTsvevKW/8AiDsx9I3Q7mNVLQHuwXA57uZYbaNpZG5KvUOZJPBQOskCpZjGpbEra3MzxIyqCziN1d1UcSSvSB83OvPq+1kNhQlMdvHK8uzm7lgQq55KMujM5+jqqYHwkrj5JD9eSgKdrQmoTT17mN7KdizwqHhYnMmLMKUJPPZJXLsbL3tZ+mfaYkADMk5DkMzyHZU51HzFcdtwOTCZW7txI38VFAdnwicR28UjiB4RQLmOppGZj93YqqqlutfEd9jd43wZN0P3KiL+KGolQHU0hx+S7m234KqrFEmZIjijGyiDuA49ZJPTUw1GRouJvcSnZjtbeadmPJRkEJ+q7eipNoP4Pwmt0mv5JIy4DLDHsqyqeI22YHIke9A4defAfzrN0QtsFw50tGlLXrxxPvGVso4c5W2SFBGbbsHPOgIBrA09mxS6MjkrEpIgiz4IvWR0ueZPm5AVGYYWdgqgsxOQABJJPIADiTX8VeXg5aMoVnvXUFg24iJ974oaQjtIdBn1bQ6TQFP4no5dWyhri3mhDeSZI3QHsBYc+yvJeXrysGkYuwVUBJzOyihFHcFAHmrWetCBGwW8EgBAhdhn8NfGQ9+2FrIxoCXapcO32N2i9Cyb0/uVaUetBXv14YbusbnOWQlWOUfSQKT9ZGrs+Dph23icspHCKE5djSOqj7oeuh4SmG5XFpP8OOSI/u2Dj/un0UBTKnjW17O+VrdJSQFZFkJPIAqGz7sqxPV9aaabbjRazjRvdbqCKHhzEaIqynz5BPpnqoCp9P8ASg4hiM1xmdgnZiB6Ik4Jw6CR4x7WNfXVzoicRxGKDI7se6TkdESEbXHoJJCjtYVGK03qN0N9h4eJ5FymuspDnzWL/hr5wS5/aA6KAsaKIKoVQAAAABwAA4AAdAr+qUoBSlKA+dzOERmPJQWPcoz/AKVmeaUsxY82JJ7yczV/6c3m6w24brjKfaER/wC6s+1VZ8veSN+9E6tKrLOlpdy18zQuhuLC4sYXB4hQj9joNlu7ln3EV2qoTQnTJ7CU5gtC+W8Qc+x1+cPX6CLwwvFYriISQuHQ9I6D1Ecwew1Mx71ZHTnNd2zsuzDvckvcb3Pyf+7z11WeuqI7Fs3QDKD3kIR/KasyuDpro77Ns2jGW2MnjJ5ba58O4gkeevd8HOtxRG2TkRxs2u2fBPf9U15mfqV9bm1aN2R1KspyZSMiD1V8q1866mmtUKUpQ+igGdd/AtB7q7IKRlUP/EkzVMusZ8W8wNWporq6gs8nb3WYe/YcFPzF6O85nuqTVjTs6kUuftrGw003ypfKvN83j1Ed1f6uCCtxdrkRk0cR6+YZx/BfT1VZ1KVcVVRrjpE5tnZ1ubb6y19i5kuoVRPhK4jnJZwDoWWVh+0VRf5X9NXtWYdfWI73G3X4mOKL0rvT65TWUgldVZepHSizsLi4lvJd2WjWOPxJXzBbafyFOXkJz66rSlAap9uzCPlX+jc/26e3ZhHyr/Ruf7dZWpQGv9HNYljfymK0m3jqpkI3cy5KCFzzdQObD01mDT/Ed/it3JnmDNIFPzUYov3VFWHqBQQxYjeMOEMQAPYA8rfyJVPO5JJPEnie80B6sGsDPcwwjnLJHGPpsF/rW1UXIADkOA7qyjqew7fY5agjgjNKezdIzj7wX01q+gMta78R3uOTjPMRCOIfRQMfvO1QMV1NKsR9kX9zNzEk0rjuZyR6sqaKYd7Iv7aHmJJokPcXAPqzoCxdeGGtb2uExEcI7do/pqsIbz8qqWtW62NBjidhsxZb+I7yHPIbRyyaPM8toetV6M6yxeWbxSNHKjI6HZZWBDKR0EHlQFw6ttT9hiOGx3Eks+9JkSVY3iCqyuchkYyR4mwefvq7eLajcItY95cXU8SZhdp5YFG0eQ4xcTwPoqlNHtLLqxYtazvEW8oDIq2XLNWBUkZnmOmvzH9Krq+cNdTvKR5O0QFXPnsquSrn2CgLU9r7Rv8A5m3/AFFv/aqVaBaAYVbzG9srmSfchwSZInRdpDnnsxjjsk9PTVG6HaC3WJTBLdDsA5SSsCI0Ha3SfmjifXWhMbwiLCNHLmKHksMilzltPJMN3vD2lnHcAB0UBmHELwyzSSNzkdnPe7Fj6zXa1eYQLrFrSFhmrSqzg9Kx5yMPOqEeeo7VneD5h28xcyEcIYZHB7WKxD1O3ooDStUv4Stuxgs396ryqT2uqEepG9FXRXB020TTErGS2kOyWyaN8s9iRfJbLpHMEdIJoDHVW9qX1o21hbyW12WRTIZY5ArOPGVVZWCgsPIBByPM8shnAdJdBLywkK3EDhRykUFomHWHAy8xyI6QK5NjhcszbMMUkjHkqIzn0KDQFr63dcEV7b+xLLaMbEGaRlK7QU7QRVPHLaAJJA8kDrqnqkGkuhNxYRQtdARvPtlY8wXVU2fGbLguZbgM8+BzyqP0Bf8A4NmHZWt1N8ORIh+6Qt/9vqrpeEPhu3hSSAcYZkJ/ZdWQ/eKV19SWGbnBIMxkZTJMfpOQp+oq109Z+G7/AAa8TqiaQd8OUo9aUBkSvbiGLyTJCjnxYI91GOpdtn9O05493VXipQEv1W6HfpHEo42GcMfus/VsKR4n0myXuJPRWjtKtLDalYYI1knaN5smJWOGGPyppCoLBAeAVQSx4CuPqY0N9g4arOuU9xlLJnzC5e5x+ZTmR1u1fLS1txiE5kHi3ti1tbueW/j3rbjM8AXEgK58ypHOgPPaayLgENnBdLsGZo4re9tZjEuRaSH2TmtwFU57IyJFWJY3yTRJLEwZJFV0YdKsMwfQarKwtWw1re4v3mljjs1W32ynuE5RVktthFG0zjZVCcz4rA9dTLV7hMlthVrDKMpFjG2DzUsS+x9Ha2fNQEipSlAeTE8KjuIjHMu2hyJGbDkcxxUg864vtcYf8nH15vz1JaV4lXGW9pEirKvqjya5yS6E2vAjXtcYf8nH15vz17sJ0TtrZ9uCMxk8Dk8uRHapbI+cV16V8VcE9Ul3Huebkzi4ysk0+ZyeniKUpWQiHKxnRa2uv8eJWI4BuKsOzaUg5dlR59UVkTzmHYHX+qmptSscqoSerSJtO0MqmPJrskl0a7iG2+qixXmsj/tSH/blXbw/RO0g4xW8akciV2m+s2Z9ddelI1QjwSFuflWrSdkmu16dwpSlZCEKUpQCotimrDDriZ5prZXkc7TsXmBJ5dDgchUppQEM9pzCfkafXn/PT2nMJ+Rp9ef89TOlAQz2nMJ+Rp9ef89Pacwn5Gn15/z1M6UBwsO0Is4LaW2hgCQzZ71A0njbS7JzJbPyRlwNcn2nMJ+Rp9ef89TOlAR3AdXthZTb22t1jk2Su0GkJyOWY8ZiOgVIWXMZddftKAhntOYT8jT68/569WFasMOtpkmhtVSRDmjbUpyORGeTORyPVUppQCuHpDoVZ3w/9VbpIRwDcVcDqDqQ2XZnlXcpQFZzeD7hhbMb9R1CUZfeUn110sM1KYXCQfY+9I6ZXdx9XMKfOKnVKA+VrapGgSNVRF4KqgKoHUAOArzY1gsN3A0NwgkibLaUlgDskMOKkHmAfNXupQEM9pzCfkafXn/PXX0d0Js7Fna0gWIuAGIMhzAOYHjMek13KUAqr9ZutmfCrxYVt0kR41kV2ZxmdplI4cOGyPSKtCo7ptoLb4pAIpwQy5mKRctuNjzyz5qchmp4HIciAQBUP6ydx8kh+vJUzwTX1h72yvcM0M2XjxCOVxmPgsoIIPaRVeYx4PN/Gx3Dwzr0eMY386v4o+sa43tI4v8AJR9tbf3KA8es3Tn9KX29VSkSKI4VbLa2QSSzZcNokk8OQyHHLOuHo7gMl7dRW8IzeRgvYo5s5+aq5k91WBhPg838hG+eGBenNjI3mVBkfrCrl0E1bW2Fod0C8zDKSZ8tojnsgDgiZ8chzyGZOQoD34veJhmFu6LmlrBlGpOWe7UKik9GZ2R56o/SLwgbm5tpIEt4ot4rRs+07kKw2Ts55AHInjxq39amDXF3hUtvaoHkkMYILKniq4c8WIHvQPPVCe0ji/yUfbW39ygILU81PaEHEMQVnXO3gIkmz5Mc/Ej+kRx+ardldrA/B4vZGHsmSKBPfZHev5gvi+lvTV7aLaLQYfbLBbrko4sTxZ2PN2PSxyHdkAMgKA69ee+sI542jmRZEbgyuoZT3g8K9FKA4GF6BWNvIJIraMOvkMdpyn7G2TsfRyrv0pQClKUApSlAKUpQClKUApSlAKUpQClKUApSlAKUpQClKUApSlAKUpQClKUApSlAKUpQClKUApSlAKUpQClKUApSlAKUpQClKUApSlAKUpQClKUApSlAf//Z"/>
          <p:cNvSpPr>
            <a:spLocks noChangeAspect="1" noChangeArrowheads="1"/>
          </p:cNvSpPr>
          <p:nvPr/>
        </p:nvSpPr>
        <p:spPr bwMode="auto">
          <a:xfrm>
            <a:off x="63500" y="-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7" descr="data:image/jpeg;base64,/9j/4AAQSkZJRgABAQAAAQABAAD/2wCEAAkGBhQSDxUUEhQWFRUWGRYUFBgWFxIXGBgXFRcYFRoWHBgXHCYfGBkkGRUWHy8hJCcpLCwtFh4yNTAqNSYrLCkBCQoKDgwNGg8PGiolHyQ1LDUyLCouLy0qKS4vLCwpLDUuKi0sMCwpLzYpNS0sLDQsLC0sMCwsLDUsKjUqLC0pKv/AABEIAIMBgQMBIgACEQEDEQH/xAAcAAEAAwEBAQEBAAAAAAAAAAAABgcIBQQDAQL/xABOEAACAQICBgQGDggEBQUAAAABAgMABAURBgcSEyExQVFhcQgiMoGRoRQXI0JSU1RigpKTotHSFRhyg7GywdMzY6PCQ1WUs+MkNHPD8P/EABsBAQACAwEBAAAAAAAAAAAAAAAEBQMGBwIB/8QANREAAgIBAQMICQQDAQAAAAAAAAECAwQRBSExEkFRYXGRscEGExQiMlKBodEWQlPhovDxM//aAAwDAQACEQMRAD8AvGlKUApXjxi83VtLJ8CN3+qpP9Kzx+mZ/jpftH/Go1+QqWlpqXmytjT2hGUlLk6ac2uppOlZs/TE/wAdL9o/40/TE/x0v2j/AI1G9vXylx+kp/yru/s0nSs2fpif46X7R/xp+mJ/jpftH/Gnt6+UfpKf8q7v7NJ0rOEWkNyvk3Ew7pZB/WuvYayb6LL3beDqkVW9fleuvSz4c6Zis9FMhL3JxfbqvyXxSq5wPXDG5C3Ue7Pw0zZPOvlAd21U/s75JUDxOrqeTKQR6umpddsLPhZr2Xs/IxHpdBrr5u/gfelKVlIIpSlAKUqg9eWm91Biaw21zLCqQptiN2UF3ZmzOR+DsUBfmdM6x97YuJfLrn7aT8ae2LiXy65+2k/GgNg50rIMWsrE1OYvrjzyMw9DZipTgGv/ABCFh7I2LlOkMqxvl2PGAM+9TQGlaVH9DNN7fE4N7btxXISRtkHjY9BHUeORHA5HpBAkFAKUpQClKUApnX4TWS8Y1mX73Mrx3twqNJIyKsrhVUsSqgA8AAQKA1rnSsr6G6Y4jc4jawm9uSsk0SsN7J5G0C3T8EGtUUApSlAKUpQClKUApSlAKUpQClKUApSlAKUpQClKUApSlARfWVebvC5ut9mMfSYZ/dDVRFW3rmvMraGP4chfzRrl/GQVUlU2bLW3ToOl+jFXIweV8zb8vIUpSoRswpSlAKUpQCupgGks9nJtwvl8JTxRuwr/AF51y6V9UnF6ox2Vwti4TWqfMzQGiWmMV9HmviyKPHjJ4jtHwl7fTXfrNWGYnJbyrLExV1OYP9COkHpFX3onpMl7bCReDDxZE+C34HmD+Bq5xsn1i5MuPic223sZ4UvW1f8Am/8AF/jo+/X2qUpUw1sVkfWpiO/xq8fqlMQ/cgRf7K1pcTBEZm4BQWPcBmfUKxPfXZlleRubsznvYlj6zQHwqx9HtRd5eWkVzHLbqsq7aq5mDZZkDPZjI45Z9POq5FbR0dw72PZW8PxUUUfnRAp9YoDLOl+rC+w1dueNWizy3kTbaAnkDwDLn2gZ1E62Jp/bq+E3ocAj2PM3HoKRs6nvDKD5qx3QEu1WaStZYrA4OSSMsMo6CkhC5n9lirfRrT2K6XWdtJu7i5hicgNsu6qdk5gHI9HA+iseYYpM8YHMugHeWFTDXTiW+xy5yOYj2Ih2bCLtD65agNDe2Phvy62+1T8a71neJLGskTB0cBlZTmGB5EHpFYjFbTwDD9xaQQ/FRRx/UQL/AEoD+MY0ltrTZ9kzxQ7eexvHVdrZyzyz55Zj01zfbIw35dbfap+NUv4RWI7eJxRA8IoVz/akdmP3QlVTnQGv8e0miOE3N1bypIiwzFXRgVLqpAGY+dkKx/V7Y9/6TQmGPkZxF/rSG5P3ARVE0BYWojDt7jcTZZiJJZT9Xdj1yCtLYni0NtHvJ5UiQEDadgozPIZnpqgNRV/DZpfX1y2wkSRxA9LGRmfYUe+Y7teFRHWDrBmxS423zSFMxDEDwUfCPwnPSfMOFAaU9sjDfl1t9qn419rPTuwlkWOK7gd2OSqsisxJ6ABzrJeAYDPe3CwW6F5G6ByA6WY8lUdJNaGwLRiy0bsHurg7yfIB5MvGZm5Qwg8gSPPkScgMgBZUkoVSzEAAZkkgADrJPIVEMT1vYXAxVrtGYdESyS/ejUr66zvpvrIusTkO9cpDn4kKE7Cjoz+G3zj5shwrj4Po7c3bEW0EkxHlbCMwXPlmRwHnoDS1rruwlzl7JKdW3FMB6dkgeeplh+JxTxiSCRJUPJkZWXuzB51jTF8CntZNi5hkhbLMB1K5jrGfMdor3aIaY3GHXAmt2I4jeISdiRfgsPTkeY6KA2NSudo/jcd5axXEXkSqHGfMHkVPaGBU9oNdGgFKUoBSlKAUpSgFKUoBSlKAUpSgKg1yXm1dxR9CR7Xndj/RVqv6kmsS83mJznoUiMfQUKfWDUbrX75cq2TOv7Kq9Vg1R6l994pSlYSyFKUoBSlKAUpSgFSTQLSQ2d4pJyikySXqyJ4N9E8e7PrqN0r1CThJSRgyKIX1Sqnwa0NPg0qOav8AF/ZGHxMTmyDdP3pwB7yuyfPUjrYoyUoqSON5FMqLZVS4xbXcRnWViO4we8f/ACXQd8vuQ9bishVpbwg8R3eDhAf8aaNCOxQ0p9aL6azTXownY0Ow7f4jaxcw80St+ztja+7nWy6ypqZ3S4zDJNJHGkSySEyOqLnsFFGbEDPNwcuytC4prKw63Qs95CcvexusrHsCx5mgOdrmxoW+C3HHJpgIEHWZD43+mHPmrKdTbWhrIbFbhdlSlvFmIkOW0Secj5cNo5AZccgO0kwmgJTqwwg3OMWiZcFkWV+rZh91OfYdjLz1x9IsR9kXlxN8bLLJ5ncsPUatXVRo81phV9ikgyYwTJb589lVJLj9pwqj9g9dU0aA7OheHb/ErWLLMPNEG/Z2wW+6DWyKyrqW2P07a7ZA/wAXZz6X3LhR35nh25VpnSLH4rK1kuJmCpGpPax6EHWxPADtoDLmtnEd9jd23Qsm6H7lViPrQ1FYIS7BV4liFHeTkK/u+vGlleR+LSMzt+05LH1mu9q3w7f4xZx8xvkcjsjO9PqQ0BZ3hCzCGysLRfJBZsuyFFiX+c+iqMq0vCHxHbxVIweEUKAj5zszn7pSqtoD6+yW2NjaOxntbOZ2dojLay68hlnX8wqCwDHZBIzOWeQ6Tl0195sMlSFJmjZY5CyxuQQrlMtrI9OW0P8A8DXloDXmgOhlrh9qotsn3gV3m4FpcxmGzHJMjwUcBn0kkmktfmlLXGJexlPuVsAuXQZXAZ28wKr2bJ66n2oHTD2RZNaSHOS28jPm0LHh9Vs17AUqjdN5C2KXhbn7Inz+1agOJV36J67cPsbKK3jtZ/EUbZG58eQjx3Pj8y2fmyHRVOYNYCe5hhLbAlkjjLEZhdtgu1lmM8s8+dXJ+rOfl4/6c/3aA4mtHWtaYpZrFHbypKkgdHfd8BkQwzVieOY4dg6qqqrubwasueIKP3H/AJa/P1bR/wAxX7D/AMtASXwd7wvhLqTwjnkVewMkb5fWZj56tGorq40HGFWbQb3fbUjSl9jY8pUUDLaPQnX01KqAUpSgFKUoBSlKAUpSgFKUoBX4xyFftcvSm83VjcP0iJ8u8qQPWRXxvRamSqDsmoLnaXeZ9xK63s8knw3d/rMW/rXmpStab1O1xiopJcwpSlD0KUr621o8jbMaM56lBY+gUPjaS1Z8qVJLLV3fS8oGUdchVPUxz9Vdq21OXJ8uWFO4ux/lA9dZo0WS4RZXW7Vw6vitj9Hr4EBpVow6lR766P0YgP4vXsj1M2/vp5T3CMfxBrIsO3oIUvSLZ64Tb+j/AAVFSrh9pu1+Nn9MX5Ke03a/Gz+mL8lffY7TH+pcHpfczw6l7zxbiI9BSQfSDKf5VqzKjWi2g0VjI7xSO22oUh9joOefigVJatMeEoVqMjRdr5FWRmTtp4PTq5kmUV4SuI+PZwDoEsrfSKov8r1SNau0y1VWmJXAnuHmDqgjAR0VQoLNyKHjm56a4P6vOG/GXP2sX9qs5Vmb6VpD9XnDfjLn7WL+1X1t/B+wxTmTO/Y0qgfdQH10BmvKrR1b6lJrt1mvVaG2GTbLZrJL2Ac0Q9LHIkcueYu3AdX+H2ZDW9tErjk7Zu47nkJI82VSMGgODpbgu8wq5toFAzt5I4kUADghCIB0DgBWPCK3FVbaYajLO9laaNntpXO0+wFZGY8SxQ5ZMewgdmdAZmVsjmOBHKuiJrm7YIXlmKhmAZ3fZVVLM3jHxVCgknkAKui28GmIMN5euy9IWFUPpLtl6KnuE6sLK2tJreFGUTxtFLLmDMysMj45GQ4dAAHZQGSKszwfsO3mMbfxMMjjvbZiHqkarG/V2w74d19pF/aqS6FatLXC3ka3MrGQKrbxlbIKSeGyoy4n1CgM5a08R3+NXj88pTGO6ECL/ZUatbcySKi+U7BR3sch6zWkrvwf8PkkeR5Los7M7e6Rc2JJ/wCH1mvrheobD4J4pka4LROkihpIypZGDDMCMZjMDpoD2a0NC1ucFaGJfHtlWSAAfErkVAHWm0Musisr1uOqzu/B9w55GfauF2mZtlZIwq7Rz2VBjOQGeQ40BQ2g2lDYffw3C57KnKRR76NuDr35cR2gVKtdOiRhvDewjbtbvKVXXiodxtMCfneWOsMeo1ZX6u2HfGXX2kX9qpvhWiUMNitkdqeBQVyn2ZCVJzCnxQCBnw4cMh1UBjcGrIw/X7iUUIjO5lIGQkkRjJ1ZkqwDHtI786sTGvB3spWLQSS2+fveEiDuDeN941yE8GhM+N8xHZAoPp3hoCl8axua7naa4cySPzY5eYADgoHQBwFTDVbqxlxKdZJFK2iHORzw3mR/wk6yeRI8kZ9OQNv4DqHw63YNIr3LDI+7MNjP9hAAR2NnVhwwKihUUKqgBQoAAA5AAcAKA/Y4woAUAAAAAcAAOAAHQK/qlKAUpSgFKUoBSlKAUpSgFKUoBUP1rXmxhjL8Y8aevb/glTCqz103niW8fWXc+YKo/masGTLk1SZbbFq9bn1R69e7f5FWUpUp0R0AmvTtn3OHPi5HFsuhB09/Lv5VRQhKb0ijqmRk1Y1bstlokRmGFnYKoLMeAABJJ6gBzqZ4HqoupsmmygT53jP9QcvORVpYBorb2a5QoA3JnPF272/oMh2V16s6sFLfNmj5vpTZJuOLHRdL3vu4L7kQwnVdZw5F1Mzdch4fUXIenOpTbWiRrsxoqL1KAo9Ar7VB9KNaUNuTHABNIOBOfuantI8o9g9NS36ula7kUEfbdp2clOU327l5Im7MAMzwA51GsW1jWUGYMu8Ye9iG397yfXVO43pXc3Z92lJXoQeKg+iOHnOZrkVBszn+xd5tGJ6KRS1yZ/SP5f4RZmIa524iC3A6jIxP3Vy/mqP3etG+flIsY6kRP4sCfXUTpUSWTbLjI2CnY2DT8NSfbv8AHU6s+ld2/lXMx/eOB6Acq8El9I3lO572Y/xNfGlYnJviyxhTXD4YpdiLK1MQky3D9AWNfrFj/tq1ahWqfC91YbZHGZy/0V8Rf4MfPUxuJwiM7cAoLHuUZn1CrzGjyakcr25crc+xrgnp3LTxMma08T32NXjA8BKYx+5Ai/2VFNo19r66MsryN5TsznvYlj6zXxAqQU42jTaNXpB4NaFFLXrBiAWG5U5HLiM9vjxr+/1aI/lz/Yr/AHKAojaNai1GYfusEhbpleWU+dyg+7GtRT9WmP5c/wBiv9yp/eYza4Hh1uk7tsIEt1KpmzMqElioPDPZJ89ASylVx7fuF/Dm+yb8ak1pp5aPYC+aXd25LANICpJVipAXiSc1OQGZOVASGlVNiPhG2SMRFBPKB747EYPaASTl3gV0tHNe+H3UixvvLd2OQMoXYJPIbak7PewA7aAselK/GYAZngBxJNAftKgWP67MNtWKiVp2HMQKHA+mSEPmJqN/rJ221/7WbLr2os/Rn/WgLhpUF0a1zYdeOEEjQyHgqzgJmeoOCUz7MwTU6oBSo1phrAtcMMYumcGXbKbCFvI2c88uXlD11Hfb9wv4c32TfjQFj0qOYnrAs7eyiu5pNiOZVeJSDvHDKGACDjnkRn0DMZkVF9HdeVve30VrDbze6sVDuYxlkCxJUE8MlPTQFl0rx4ri8NtEZbiRYo15s5AHd2k9AHE1W2KeETYxsRDFPNl77JY1Pdtna9KigLVpVb6Na+LC6kEcm3bM3AGXZ3ZJ6NtT4vewA7a6+k+texsLgwXDSbwKrEKhYANxHHPnl/GgJjSq+s9eWGyypGjTFnZUUbpuLOQoHPrNfTFddeHW88kErSh4naNwImI2lORyOfEcOdAT2lV1Fr5wxmCh5cyQOMTdJy66sWgFKi+l2sezw10S5dg0gLKqKWIUHLM5cgTnl+ya4Ht+4X8Ob7JvxoCx6V4sFxZLq3jnjDBJF20212WKnkcuojiOwivbQClKUAql9bl5t4gE+LjRfOxL/wAGFXRWe9Nrze4jcN/mMo7o/EH8tQc6WlaXSbV6LVcrMlP5Yv7tLw1Orq80L9mSmSUe4RkbXz257Hd0nvHXwuyKIKoVQAAAAAAAAOQAHIVytEcMFvYwRgcdhWbtZxtMfST6K7FZsepVw6yt2xtCeZkt6+6tyXn2sV+M2QzPAV+1C9auNmCx3anJpzsfQAzf08F7mNZbJqEXJ8xAxMaWTfGmPGT/AO/YiGnusRrhmgtmKwjgzDgZPP0J2dPT1VA6UqgsslZLlSOu4mHViVKqpaL7vrYpSlYyWKUpQCvdgmEtc3EcKc3YDPqHNm7gMz5q8NXLqx0PNtFv5VyllHig80j55djNwJ7AB11noqds9OYqtq7Qjg47n+57kuv+uLJpZ2ixRpGgyVFCKOxRkP4VH9ZeI7jB7x/8l0HfL7kPW4qTVWPhB4ju8IEYPGaaNCPmqGlPrRavzkjbb1ZmqvpbzFHVgASpDAHiOBz4jqr510cD0fnvJTHbRNK4UuVXLMKCATxI4ZsPTQ+E6/WBxP8AyPsj+an6wOJ/5H2R/NXC9qbFfkUv3PzU9qbFfkUv3PzUBeep3TK6xK3nmut3ksixx7CbPELtNnxOflJ66hvhK4j41nADyEsrDv2UU+p6nup3RuSywlI5kMcrPJI6nLMEtsjPLh5CKfPVNa/cR3mNMnxMUUfnIMp/7tAVxXvvMXmmjiiZiUhXYiQeSoJLMQPhMxJJ5nuAA8Fax1W6GxWOHQ5IBNKiyTOR45ZwG2M+eyoIUDlwJ5k0Bk6lWn4Q9nEmKRmNQrvAry5ADaO8dQxy6clyz+aKqygNVaosfM2BwyTN/hCSN3Y5DZhJyJJ6o9nM9lU1rQ1sS4hI0MDNHaKcgozBly9+/Z0heQ4Z8eXVxTFWs9ELWFTsvevKW/8AiDsx9I3Q7mNVLQHuwXA57uZYbaNpZG5KvUOZJPBQOskCpZjGpbEra3MzxIyqCziN1d1UcSSvSB83OvPq+1kNhQlMdvHK8uzm7lgQq55KMujM5+jqqYHwkrj5JD9eSgKdrQmoTT17mN7KdizwqHhYnMmLMKUJPPZJXLsbL3tZ+mfaYkADMk5DkMzyHZU51HzFcdtwOTCZW7txI38VFAdnwicR28UjiB4RQLmOppGZj93YqqqlutfEd9jd43wZN0P3KiL+KGolQHU0hx+S7m234KqrFEmZIjijGyiDuA49ZJPTUw1GRouJvcSnZjtbeadmPJRkEJ+q7eipNoP4Pwmt0mv5JIy4DLDHsqyqeI22YHIke9A4defAfzrN0QtsFw50tGlLXrxxPvGVso4c5W2SFBGbbsHPOgIBrA09mxS6MjkrEpIgiz4IvWR0ueZPm5AVGYYWdgqgsxOQABJJPIADiTX8VeXg5aMoVnvXUFg24iJ974oaQjtIdBn1bQ6TQFP4no5dWyhri3mhDeSZI3QHsBYc+yvJeXrysGkYuwVUBJzOyihFHcFAHmrWetCBGwW8EgBAhdhn8NfGQ9+2FrIxoCXapcO32N2i9Cyb0/uVaUetBXv14YbusbnOWQlWOUfSQKT9ZGrs+Dph23icspHCKE5djSOqj7oeuh4SmG5XFpP8OOSI/u2Dj/un0UBTKnjW17O+VrdJSQFZFkJPIAqGz7sqxPV9aaabbjRazjRvdbqCKHhzEaIqynz5BPpnqoCp9P8ASg4hiM1xmdgnZiB6Ik4Jw6CR4x7WNfXVzoicRxGKDI7se6TkdESEbXHoJJCjtYVGK03qN0N9h4eJ5FymuspDnzWL/hr5wS5/aA6KAsaKIKoVQAAAABwAA4AAdAr+qUoBSlKA+dzOERmPJQWPcoz/AKVmeaUsxY82JJ7yczV/6c3m6w24brjKfaER/wC6s+1VZ8veSN+9E6tKrLOlpdy18zQuhuLC4sYXB4hQj9joNlu7ln3EV2qoTQnTJ7CU5gtC+W8Qc+x1+cPX6CLwwvFYriISQuHQ9I6D1Ecwew1Mx71ZHTnNd2zsuzDvckvcb3Pyf+7z11WeuqI7Fs3QDKD3kIR/KasyuDpro77Ns2jGW2MnjJ5ba58O4gkeevd8HOtxRG2TkRxs2u2fBPf9U15mfqV9bm1aN2R1KspyZSMiD1V8q1866mmtUKUpQ+igGdd/AtB7q7IKRlUP/EkzVMusZ8W8wNWporq6gs8nb3WYe/YcFPzF6O85nuqTVjTs6kUuftrGw003ypfKvN83j1Ed1f6uCCtxdrkRk0cR6+YZx/BfT1VZ1KVcVVRrjpE5tnZ1ubb6y19i5kuoVRPhK4jnJZwDoWWVh+0VRf5X9NXtWYdfWI73G3X4mOKL0rvT65TWUgldVZepHSizsLi4lvJd2WjWOPxJXzBbafyFOXkJz66rSlAap9uzCPlX+jc/26e3ZhHyr/Ruf7dZWpQGv9HNYljfymK0m3jqpkI3cy5KCFzzdQObD01mDT/Ed/it3JnmDNIFPzUYov3VFWHqBQQxYjeMOEMQAPYA8rfyJVPO5JJPEnie80B6sGsDPcwwjnLJHGPpsF/rW1UXIADkOA7qyjqew7fY5agjgjNKezdIzj7wX01q+gMta78R3uOTjPMRCOIfRQMfvO1QMV1NKsR9kX9zNzEk0rjuZyR6sqaKYd7Iv7aHmJJokPcXAPqzoCxdeGGtb2uExEcI7do/pqsIbz8qqWtW62NBjidhsxZb+I7yHPIbRyyaPM8toetV6M6yxeWbxSNHKjI6HZZWBDKR0EHlQFw6ttT9hiOGx3Eks+9JkSVY3iCqyuchkYyR4mwefvq7eLajcItY95cXU8SZhdp5YFG0eQ4xcTwPoqlNHtLLqxYtazvEW8oDIq2XLNWBUkZnmOmvzH9Krq+cNdTvKR5O0QFXPnsquSrn2CgLU9r7Rv8A5m3/AFFv/aqVaBaAYVbzG9srmSfchwSZInRdpDnnsxjjsk9PTVG6HaC3WJTBLdDsA5SSsCI0Ha3SfmjifXWhMbwiLCNHLmKHksMilzltPJMN3vD2lnHcAB0UBmHELwyzSSNzkdnPe7Fj6zXa1eYQLrFrSFhmrSqzg9Kx5yMPOqEeeo7VneD5h28xcyEcIYZHB7WKxD1O3ooDStUv4Stuxgs396ryqT2uqEepG9FXRXB020TTErGS2kOyWyaN8s9iRfJbLpHMEdIJoDHVW9qX1o21hbyW12WRTIZY5ArOPGVVZWCgsPIBByPM8shnAdJdBLywkK3EDhRykUFomHWHAy8xyI6QK5NjhcszbMMUkjHkqIzn0KDQFr63dcEV7b+xLLaMbEGaRlK7QU7QRVPHLaAJJA8kDrqnqkGkuhNxYRQtdARvPtlY8wXVU2fGbLguZbgM8+BzyqP0Bf8A4NmHZWt1N8ORIh+6Qt/9vqrpeEPhu3hSSAcYZkJ/ZdWQ/eKV19SWGbnBIMxkZTJMfpOQp+oq109Z+G7/AAa8TqiaQd8OUo9aUBkSvbiGLyTJCjnxYI91GOpdtn9O05493VXipQEv1W6HfpHEo42GcMfus/VsKR4n0myXuJPRWjtKtLDalYYI1knaN5smJWOGGPyppCoLBAeAVQSx4CuPqY0N9g4arOuU9xlLJnzC5e5x+ZTmR1u1fLS1txiE5kHi3ti1tbueW/j3rbjM8AXEgK58ypHOgPPaayLgENnBdLsGZo4re9tZjEuRaSH2TmtwFU57IyJFWJY3yTRJLEwZJFV0YdKsMwfQarKwtWw1re4v3mljjs1W32ynuE5RVktthFG0zjZVCcz4rA9dTLV7hMlthVrDKMpFjG2DzUsS+x9Ha2fNQEipSlAeTE8KjuIjHMu2hyJGbDkcxxUg864vtcYf8nH15vz1JaV4lXGW9pEirKvqjya5yS6E2vAjXtcYf8nH15vz17sJ0TtrZ9uCMxk8Dk8uRHapbI+cV16V8VcE9Ul3Huebkzi4ysk0+ZyeniKUpWQiHKxnRa2uv8eJWI4BuKsOzaUg5dlR59UVkTzmHYHX+qmptSscqoSerSJtO0MqmPJrskl0a7iG2+qixXmsj/tSH/blXbw/RO0g4xW8akciV2m+s2Z9ddelI1QjwSFuflWrSdkmu16dwpSlZCEKUpQCotimrDDriZ5prZXkc7TsXmBJ5dDgchUppQEM9pzCfkafXn/PT2nMJ+Rp9ef89TOlAQz2nMJ+Rp9ef89Pacwn5Gn15/z1M6UBwsO0Is4LaW2hgCQzZ71A0njbS7JzJbPyRlwNcn2nMJ+Rp9ef89TOlAR3AdXthZTb22t1jk2Su0GkJyOWY8ZiOgVIWXMZddftKAhntOYT8jT68/569WFasMOtpkmhtVSRDmjbUpyORGeTORyPVUppQCuHpDoVZ3w/9VbpIRwDcVcDqDqQ2XZnlXcpQFZzeD7hhbMb9R1CUZfeUn110sM1KYXCQfY+9I6ZXdx9XMKfOKnVKA+VrapGgSNVRF4KqgKoHUAOArzY1gsN3A0NwgkibLaUlgDskMOKkHmAfNXupQEM9pzCfkafXn/PXX0d0Js7Fna0gWIuAGIMhzAOYHjMek13KUAqr9ZutmfCrxYVt0kR41kV2ZxmdplI4cOGyPSKtCo7ptoLb4pAIpwQy5mKRctuNjzyz5qchmp4HIciAQBUP6ydx8kh+vJUzwTX1h72yvcM0M2XjxCOVxmPgsoIIPaRVeYx4PN/Gx3Dwzr0eMY386v4o+sa43tI4v8AJR9tbf3KA8es3Tn9KX29VSkSKI4VbLa2QSSzZcNokk8OQyHHLOuHo7gMl7dRW8IzeRgvYo5s5+aq5k91WBhPg838hG+eGBenNjI3mVBkfrCrl0E1bW2Fod0C8zDKSZ8tojnsgDgiZ8chzyGZOQoD34veJhmFu6LmlrBlGpOWe7UKik9GZ2R56o/SLwgbm5tpIEt4ot4rRs+07kKw2Ts55AHInjxq39amDXF3hUtvaoHkkMYILKniq4c8WIHvQPPVCe0ji/yUfbW39ygILU81PaEHEMQVnXO3gIkmz5Mc/Ej+kRx+ardldrA/B4vZGHsmSKBPfZHev5gvi+lvTV7aLaLQYfbLBbrko4sTxZ2PN2PSxyHdkAMgKA69ee+sI542jmRZEbgyuoZT3g8K9FKA4GF6BWNvIJIraMOvkMdpyn7G2TsfRyrv0pQClKUApSlAKUpQClKUApSlAKUpQClKUApSlAKUpQClKUApSlAKUpQClKUApSlAKUpQClKUApSlAKUpQClKUApSlAKUpQClKUApSlAKUpQClKUApSlAf//Z"/>
          <p:cNvSpPr>
            <a:spLocks noChangeAspect="1" noChangeArrowheads="1"/>
          </p:cNvSpPr>
          <p:nvPr/>
        </p:nvSpPr>
        <p:spPr bwMode="auto">
          <a:xfrm>
            <a:off x="21590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1" name="Picture 9" descr="http://global.networldalliance.com/new/images/article/20101119185411ENPRN074162_PRN_DUKE_ENERGY_LOGO1_n074_1290192851MR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688" y="5666901"/>
            <a:ext cx="2029597" cy="69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http://home.comcast.net/~mruland/StuGallery/USHist/reform/assets/2006/27assets/TVA_logo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5292538"/>
            <a:ext cx="1220654" cy="122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507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Waste management system decision </a:t>
            </a:r>
            <a:r>
              <a:rPr lang="en-US" dirty="0"/>
              <a:t>making </a:t>
            </a:r>
            <a:r>
              <a:rPr lang="en-US" dirty="0" smtClean="0"/>
              <a:t>must be informed </a:t>
            </a:r>
            <a:r>
              <a:rPr lang="en-US" dirty="0"/>
              <a:t>with </a:t>
            </a:r>
            <a:r>
              <a:rPr lang="en-US" dirty="0" smtClean="0"/>
              <a:t>the best information available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Informed decision making requires a variety of analytic tools and relevant data</a:t>
            </a:r>
          </a:p>
          <a:p>
            <a:pPr lvl="1"/>
            <a:endParaRPr lang="en-US" sz="400" dirty="0">
              <a:solidFill>
                <a:srgbClr val="FF0000"/>
              </a:solidFill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Necessity </a:t>
            </a:r>
            <a:r>
              <a:rPr lang="en-US" dirty="0">
                <a:sym typeface="Wingdings" panose="05000000000000000000" pitchFamily="2" charset="2"/>
              </a:rPr>
              <a:t>for </a:t>
            </a:r>
            <a:r>
              <a:rPr lang="en-US" dirty="0" smtClean="0">
                <a:sym typeface="Wingdings" panose="05000000000000000000" pitchFamily="2" charset="2"/>
              </a:rPr>
              <a:t>central</a:t>
            </a:r>
            <a:r>
              <a:rPr lang="en-US" smtClean="0">
                <a:sym typeface="Wingdings" panose="05000000000000000000" pitchFamily="2" charset="2"/>
              </a:rPr>
              <a:t>, controlled </a:t>
            </a:r>
            <a:r>
              <a:rPr lang="en-US" dirty="0">
                <a:sym typeface="Wingdings" panose="05000000000000000000" pitchFamily="2" charset="2"/>
              </a:rPr>
              <a:t>information storage </a:t>
            </a:r>
            <a:r>
              <a:rPr lang="en-US" dirty="0" smtClean="0">
                <a:sym typeface="Wingdings" panose="05000000000000000000" pitchFamily="2" charset="2"/>
              </a:rPr>
              <a:t>location “</a:t>
            </a:r>
            <a:r>
              <a:rPr lang="en-US" dirty="0">
                <a:sym typeface="Wingdings" panose="05000000000000000000" pitchFamily="2" charset="2"/>
              </a:rPr>
              <a:t>unified database” </a:t>
            </a:r>
            <a:endParaRPr lang="en-US" dirty="0" smtClean="0">
              <a:sym typeface="Wingdings" panose="05000000000000000000" pitchFamily="2" charset="2"/>
            </a:endParaRPr>
          </a:p>
          <a:p>
            <a:pPr lvl="1"/>
            <a:r>
              <a:rPr lang="en-US" dirty="0"/>
              <a:t>D</a:t>
            </a:r>
            <a:r>
              <a:rPr lang="en-US" dirty="0" smtClean="0"/>
              <a:t>ata needs are diverse</a:t>
            </a:r>
            <a:endParaRPr lang="en-US" dirty="0"/>
          </a:p>
          <a:p>
            <a:pPr lvl="1"/>
            <a:r>
              <a:rPr lang="en-US" dirty="0"/>
              <a:t>Publicly available information is </a:t>
            </a:r>
            <a:r>
              <a:rPr lang="en-US" dirty="0" smtClean="0"/>
              <a:t>not always consistent</a:t>
            </a:r>
            <a:endParaRPr lang="en-US" dirty="0"/>
          </a:p>
          <a:p>
            <a:pPr lvl="1"/>
            <a:r>
              <a:rPr lang="en-US" dirty="0"/>
              <a:t>Tracking down correct information is time consuming</a:t>
            </a:r>
          </a:p>
          <a:p>
            <a:pPr lvl="1"/>
            <a:r>
              <a:rPr lang="en-US" dirty="0"/>
              <a:t>People leave the industry and </a:t>
            </a:r>
            <a:r>
              <a:rPr lang="en-US" dirty="0" smtClean="0"/>
              <a:t>knowledge </a:t>
            </a:r>
            <a:r>
              <a:rPr lang="en-US" dirty="0"/>
              <a:t>transfer is </a:t>
            </a:r>
            <a:r>
              <a:rPr lang="en-US" dirty="0" smtClean="0"/>
              <a:t>incomplete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/>
              <a:t>Data integration and analysis automation </a:t>
            </a:r>
            <a:r>
              <a:rPr lang="en-US" dirty="0" smtClean="0"/>
              <a:t>are </a:t>
            </a:r>
            <a:r>
              <a:rPr lang="en-US" dirty="0"/>
              <a:t>required for generating reliable </a:t>
            </a:r>
            <a:r>
              <a:rPr lang="en-US" dirty="0" smtClean="0"/>
              <a:t>used nuclear fuel (UNF) </a:t>
            </a:r>
            <a:r>
              <a:rPr lang="en-US" dirty="0"/>
              <a:t>characteristics as a function of </a:t>
            </a:r>
            <a:r>
              <a:rPr lang="en-US" dirty="0" smtClean="0"/>
              <a:t>time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The UNF-Storage, Transportation &amp; Disposal Analysis Resource and Data System (UNF-ST&amp;DARDS) integrates data and analysis capabilities with broad applicability</a:t>
            </a:r>
            <a:endParaRPr lang="en-U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839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Waste management system planning is complex</a:t>
            </a:r>
          </a:p>
          <a:p>
            <a:r>
              <a:rPr lang="en-US" dirty="0" smtClean="0"/>
              <a:t>Inherent margin has potential to offset uncertainties</a:t>
            </a:r>
          </a:p>
          <a:p>
            <a:r>
              <a:rPr lang="en-US" dirty="0" smtClean="0"/>
              <a:t>Data integration and analysis automation</a:t>
            </a:r>
          </a:p>
          <a:p>
            <a:r>
              <a:rPr lang="en-US" dirty="0" smtClean="0"/>
              <a:t>Performance of cask-specific evaluations</a:t>
            </a:r>
          </a:p>
          <a:p>
            <a:r>
              <a:rPr lang="en-US" dirty="0"/>
              <a:t>A</a:t>
            </a:r>
            <a:r>
              <a:rPr lang="en-US" dirty="0" smtClean="0"/>
              <a:t>utomated analysis process pipeline</a:t>
            </a:r>
          </a:p>
          <a:p>
            <a:r>
              <a:rPr lang="en-US" dirty="0" smtClean="0"/>
              <a:t>Graphical user interface</a:t>
            </a:r>
          </a:p>
          <a:p>
            <a:r>
              <a:rPr lang="en-US" dirty="0" smtClean="0"/>
              <a:t>Summary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333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UNF </a:t>
            </a:r>
            <a:r>
              <a:rPr lang="en-US" dirty="0"/>
              <a:t>may be stored, transported, and handled multiple times before </a:t>
            </a:r>
            <a:r>
              <a:rPr lang="en-US" dirty="0" smtClean="0"/>
              <a:t>disposal </a:t>
            </a:r>
            <a:endParaRPr lang="en-US" dirty="0"/>
          </a:p>
          <a:p>
            <a:pPr lvl="1"/>
            <a:r>
              <a:rPr lang="en-US" dirty="0"/>
              <a:t>number of reactor sites </a:t>
            </a:r>
            <a:r>
              <a:rPr lang="en-US" dirty="0" smtClean="0"/>
              <a:t>involved</a:t>
            </a:r>
          </a:p>
          <a:p>
            <a:pPr lvl="1"/>
            <a:r>
              <a:rPr lang="en-US" dirty="0" smtClean="0"/>
              <a:t>variety </a:t>
            </a:r>
            <a:r>
              <a:rPr lang="en-US" dirty="0"/>
              <a:t>of dry storage systems in </a:t>
            </a:r>
            <a:r>
              <a:rPr lang="en-US" dirty="0" smtClean="0"/>
              <a:t>use</a:t>
            </a:r>
          </a:p>
          <a:p>
            <a:pPr lvl="1"/>
            <a:r>
              <a:rPr lang="en-US" dirty="0"/>
              <a:t>different approaches for </a:t>
            </a:r>
            <a:r>
              <a:rPr lang="en-US" dirty="0" smtClean="0"/>
              <a:t>transporting</a:t>
            </a:r>
            <a:br>
              <a:rPr lang="en-US" dirty="0" smtClean="0"/>
            </a:br>
            <a:r>
              <a:rPr lang="en-US" dirty="0" smtClean="0"/>
              <a:t>UNF </a:t>
            </a:r>
            <a:r>
              <a:rPr lang="en-US" dirty="0"/>
              <a:t>from the reactor </a:t>
            </a:r>
            <a:r>
              <a:rPr lang="en-US" dirty="0" smtClean="0"/>
              <a:t>sites</a:t>
            </a:r>
          </a:p>
          <a:p>
            <a:pPr lvl="1"/>
            <a:endParaRPr lang="en-US" sz="600" dirty="0" smtClean="0"/>
          </a:p>
          <a:p>
            <a:r>
              <a:rPr lang="en-US" dirty="0" smtClean="0"/>
              <a:t>Large </a:t>
            </a:r>
            <a:r>
              <a:rPr lang="en-US" dirty="0"/>
              <a:t>number of different </a:t>
            </a:r>
            <a:r>
              <a:rPr lang="en-US" dirty="0" smtClean="0"/>
              <a:t>fuel</a:t>
            </a:r>
            <a:br>
              <a:rPr lang="en-US" dirty="0" smtClean="0"/>
            </a:br>
            <a:r>
              <a:rPr lang="en-US" dirty="0" smtClean="0"/>
              <a:t>assembly </a:t>
            </a:r>
            <a:r>
              <a:rPr lang="en-US" dirty="0"/>
              <a:t>types that have </a:t>
            </a:r>
            <a:r>
              <a:rPr lang="en-US" dirty="0" smtClean="0"/>
              <a:t>been</a:t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dirty="0"/>
              <a:t>are being used by nuclear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reactors</a:t>
            </a:r>
          </a:p>
          <a:p>
            <a:endParaRPr lang="en-US" sz="600" dirty="0"/>
          </a:p>
          <a:p>
            <a:r>
              <a:rPr lang="en-US" dirty="0" smtClean="0"/>
              <a:t>Uncertainties </a:t>
            </a:r>
            <a:r>
              <a:rPr lang="en-US" dirty="0"/>
              <a:t>from materials </a:t>
            </a:r>
            <a:r>
              <a:rPr lang="en-US" dirty="0" smtClean="0"/>
              <a:t>aging</a:t>
            </a:r>
            <a:br>
              <a:rPr lang="en-US" dirty="0" smtClean="0"/>
            </a:br>
            <a:r>
              <a:rPr lang="en-US" dirty="0" smtClean="0"/>
              <a:t>and changing nuclear and</a:t>
            </a:r>
            <a:r>
              <a:rPr lang="en-US" baseline="0" dirty="0" smtClean="0"/>
              <a:t> mechanical </a:t>
            </a:r>
            <a:br>
              <a:rPr lang="en-US" baseline="0" dirty="0" smtClean="0"/>
            </a:br>
            <a:r>
              <a:rPr lang="en-US" baseline="0" dirty="0" smtClean="0"/>
              <a:t>characteristics</a:t>
            </a:r>
            <a:r>
              <a:rPr lang="en-US" dirty="0" smtClean="0"/>
              <a:t>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" r="14379" b="4762"/>
          <a:stretch/>
        </p:blipFill>
        <p:spPr bwMode="auto">
          <a:xfrm>
            <a:off x="5101232" y="2064426"/>
            <a:ext cx="2047280" cy="159854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for large-scale transportation of 1000’s of UNF casks is </a:t>
            </a:r>
            <a:r>
              <a:rPr lang="en-US" dirty="0" smtClean="0"/>
              <a:t>complex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34" y="6537325"/>
            <a:ext cx="234696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9E2B685-5B3C-4EA9-A437-74F0C51D2199}" type="slidenum">
              <a:rPr lang="en-US" smtClean="0"/>
              <a:pPr>
                <a:defRPr/>
              </a:pPr>
              <a:t>5</a:t>
            </a:fld>
            <a:r>
              <a:rPr lang="en-US" dirty="0" smtClean="0"/>
              <a:t> - </a:t>
            </a:r>
            <a:fld id="{0DAD912C-FD85-4675-8B66-98B801EDC3BA}" type="datetime1">
              <a:rPr lang="en-US" smtClean="0"/>
              <a:pPr>
                <a:defRPr/>
              </a:pPr>
              <a:t>3/3/14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532563"/>
            <a:ext cx="3352800" cy="4762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231" y="2086708"/>
            <a:ext cx="1938214" cy="1576263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 descr="Movingcasksbyrail">
            <a:hlinkClick r:id="rId4" tooltip="Movingcasksbyrail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525" y="-8297863"/>
            <a:ext cx="5591175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ovingcasksbyrail">
            <a:hlinkClick r:id="rId4" tooltip="Movingcasksbyrail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25" y="-8145463"/>
            <a:ext cx="5591175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nspectionofarailcaskusedtotransportcommercialusednuclearfuelfromWestValleytoIdahoNationalLaboratory">
            <a:hlinkClick r:id="rId6" tooltip="InspectionofarailcaskusedtotransportcommercialusednuclearfuelfromWestValleytoIdahoNationalLaboratory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338" y="-8297863"/>
            <a:ext cx="329565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960" y="5219940"/>
            <a:ext cx="2279040" cy="1638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648" y="3584257"/>
            <a:ext cx="4325797" cy="173736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5756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6327" y="152400"/>
            <a:ext cx="6163294" cy="1219200"/>
          </a:xfrm>
        </p:spPr>
        <p:txBody>
          <a:bodyPr/>
          <a:lstStyle/>
          <a:p>
            <a:r>
              <a:rPr lang="en-US" dirty="0" smtClean="0">
                <a:solidFill>
                  <a:srgbClr val="01632D"/>
                </a:solidFill>
              </a:rPr>
              <a:t>Data </a:t>
            </a:r>
            <a:r>
              <a:rPr lang="en-US" dirty="0">
                <a:solidFill>
                  <a:srgbClr val="01632D"/>
                </a:solidFill>
              </a:rPr>
              <a:t>integration and analysis </a:t>
            </a:r>
            <a:r>
              <a:rPr lang="en-US" dirty="0" smtClean="0">
                <a:solidFill>
                  <a:srgbClr val="01632D"/>
                </a:solidFill>
              </a:rPr>
              <a:t>automation is required </a:t>
            </a:r>
            <a:r>
              <a:rPr lang="en-US" dirty="0">
                <a:solidFill>
                  <a:srgbClr val="01632D"/>
                </a:solidFill>
              </a:rPr>
              <a:t>for generating reliable UNF characteristics as a function of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UNF-ST&amp;DARDS</a:t>
            </a:r>
            <a:endParaRPr lang="en-US" dirty="0"/>
          </a:p>
          <a:p>
            <a:pPr lvl="1"/>
            <a:r>
              <a:rPr lang="en-US" dirty="0" smtClean="0"/>
              <a:t>Characterizes input to waste</a:t>
            </a:r>
            <a:br>
              <a:rPr lang="en-US" dirty="0" smtClean="0"/>
            </a:br>
            <a:r>
              <a:rPr lang="en-US" dirty="0" smtClean="0"/>
              <a:t>management </a:t>
            </a:r>
            <a:r>
              <a:rPr lang="en-US" dirty="0"/>
              <a:t>system</a:t>
            </a:r>
          </a:p>
          <a:p>
            <a:pPr lvl="1"/>
            <a:r>
              <a:rPr lang="en-US" dirty="0" smtClean="0"/>
              <a:t>Provides </a:t>
            </a:r>
            <a:r>
              <a:rPr lang="en-US" dirty="0"/>
              <a:t>credible, controlled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data source </a:t>
            </a:r>
            <a:r>
              <a:rPr lang="en-US" dirty="0"/>
              <a:t>for key information</a:t>
            </a:r>
          </a:p>
          <a:p>
            <a:pPr lvl="1"/>
            <a:r>
              <a:rPr lang="en-US" dirty="0"/>
              <a:t>Couples database with analysis </a:t>
            </a:r>
            <a:br>
              <a:rPr lang="en-US" dirty="0"/>
            </a:br>
            <a:r>
              <a:rPr lang="en-US" dirty="0"/>
              <a:t>capabilities (inventory, thermal,</a:t>
            </a:r>
            <a:br>
              <a:rPr lang="en-US" dirty="0"/>
            </a:br>
            <a:r>
              <a:rPr lang="en-US" dirty="0"/>
              <a:t>criticality, dose, etc.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Assess </a:t>
            </a:r>
            <a:r>
              <a:rPr lang="en-US" dirty="0"/>
              <a:t>issues </a:t>
            </a:r>
            <a:r>
              <a:rPr lang="en-US" dirty="0" smtClean="0"/>
              <a:t>and uncertainties</a:t>
            </a:r>
            <a:br>
              <a:rPr lang="en-US" dirty="0" smtClean="0"/>
            </a:br>
            <a:r>
              <a:rPr lang="en-US" dirty="0" smtClean="0"/>
              <a:t>related to transportability of</a:t>
            </a:r>
            <a:br>
              <a:rPr lang="en-US" dirty="0" smtClean="0"/>
            </a:br>
            <a:r>
              <a:rPr lang="en-US" dirty="0" smtClean="0"/>
              <a:t>loaded casks</a:t>
            </a:r>
            <a:r>
              <a:rPr lang="en-US" dirty="0"/>
              <a:t>, </a:t>
            </a:r>
            <a:r>
              <a:rPr lang="en-US" dirty="0" smtClean="0"/>
              <a:t>with initial</a:t>
            </a:r>
            <a:br>
              <a:rPr lang="en-US" dirty="0" smtClean="0"/>
            </a:br>
            <a:r>
              <a:rPr lang="en-US" dirty="0" smtClean="0"/>
              <a:t>emphasis on shutdown sites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583876" y="1779904"/>
            <a:ext cx="4560124" cy="4544696"/>
            <a:chOff x="2942199" y="758947"/>
            <a:chExt cx="6201801" cy="5813679"/>
          </a:xfrm>
        </p:grpSpPr>
        <p:pic>
          <p:nvPicPr>
            <p:cNvPr id="5" name="Picture 2" descr="C:\Users\jvx\AppData\Local\Microsoft\Windows\Temporary Internet Files\Content.Outlook\971N6OGW\Centralized database (2)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2199" y="758947"/>
              <a:ext cx="5989319" cy="5813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8128000" y="2656176"/>
              <a:ext cx="1016000" cy="897427"/>
            </a:xfrm>
            <a:prstGeom prst="rect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Next Gen. tools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7" name="Straight Arrow Connector 6"/>
            <p:cNvCxnSpPr>
              <a:endCxn id="6" idx="1"/>
            </p:cNvCxnSpPr>
            <p:nvPr/>
          </p:nvCxnSpPr>
          <p:spPr>
            <a:xfrm flipV="1">
              <a:off x="7797800" y="3104890"/>
              <a:ext cx="330200" cy="1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ys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18867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251" y="1506004"/>
            <a:ext cx="2821959" cy="352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 smtClean="0">
                <a:solidFill>
                  <a:srgbClr val="1B5527"/>
                </a:solidFill>
                <a:effectLst/>
                <a:latin typeface="+mj-lt"/>
                <a:ea typeface="+mj-ea"/>
                <a:cs typeface="+mj-cs"/>
              </a:rPr>
              <a:t>A unique, unprecedented capability within UNF-ST&amp;DARDS is the performance of actual cask-specific evaluations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Understanding </a:t>
            </a:r>
            <a:r>
              <a:rPr lang="en-US" dirty="0"/>
              <a:t>current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conditions </a:t>
            </a:r>
            <a:r>
              <a:rPr lang="en-US" dirty="0"/>
              <a:t>and practice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versus </a:t>
            </a:r>
            <a:r>
              <a:rPr lang="en-US" dirty="0"/>
              <a:t>hypothetical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bounding </a:t>
            </a:r>
            <a:r>
              <a:rPr lang="en-US" dirty="0"/>
              <a:t>scenarios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/>
              <a:t>i.e., realistic margins)</a:t>
            </a:r>
          </a:p>
          <a:p>
            <a:pPr lvl="1"/>
            <a:r>
              <a:rPr lang="en-US" dirty="0" smtClean="0"/>
              <a:t>Enables practical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approaches to addressing UNF</a:t>
            </a:r>
            <a:br>
              <a:rPr lang="en-US" dirty="0"/>
            </a:br>
            <a:r>
              <a:rPr lang="en-US" dirty="0"/>
              <a:t>issues</a:t>
            </a:r>
          </a:p>
          <a:p>
            <a:pPr lvl="1"/>
            <a:r>
              <a:rPr lang="en-US" dirty="0" smtClean="0"/>
              <a:t>Enables improved operational</a:t>
            </a:r>
            <a:br>
              <a:rPr lang="en-US" dirty="0" smtClean="0"/>
            </a:br>
            <a:r>
              <a:rPr lang="en-US" dirty="0" smtClean="0"/>
              <a:t>flexibility</a:t>
            </a:r>
          </a:p>
          <a:p>
            <a:pPr lvl="1"/>
            <a:r>
              <a:rPr lang="en-US" dirty="0" smtClean="0"/>
              <a:t>Potentially </a:t>
            </a:r>
            <a:r>
              <a:rPr lang="en-US" dirty="0"/>
              <a:t>enable direct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disposal of existing canisters</a:t>
            </a:r>
          </a:p>
          <a:p>
            <a:pPr lvl="1"/>
            <a:r>
              <a:rPr lang="en-US" dirty="0" smtClean="0"/>
              <a:t>Address questions on used fuel</a:t>
            </a:r>
            <a:br>
              <a:rPr lang="en-US" dirty="0" smtClean="0"/>
            </a:br>
            <a:r>
              <a:rPr lang="en-US" dirty="0" smtClean="0"/>
              <a:t>issues </a:t>
            </a:r>
            <a:r>
              <a:rPr lang="en-US" dirty="0"/>
              <a:t>such as </a:t>
            </a:r>
            <a:r>
              <a:rPr lang="en-US" dirty="0" smtClean="0"/>
              <a:t>potential </a:t>
            </a:r>
            <a:r>
              <a:rPr lang="en-US" dirty="0"/>
              <a:t>for </a:t>
            </a:r>
            <a:r>
              <a:rPr lang="en-US" dirty="0" smtClean="0"/>
              <a:t>fuel</a:t>
            </a:r>
            <a:br>
              <a:rPr lang="en-US" dirty="0" smtClean="0"/>
            </a:br>
            <a:r>
              <a:rPr lang="en-US" dirty="0" smtClean="0"/>
              <a:t>failure over time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617" y="3659191"/>
            <a:ext cx="4283133" cy="27432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838" y="1484442"/>
            <a:ext cx="2640162" cy="2026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3508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4644877"/>
              </p:ext>
            </p:extLst>
          </p:nvPr>
        </p:nvGraphicFramePr>
        <p:xfrm>
          <a:off x="0" y="1566717"/>
          <a:ext cx="5376984" cy="3458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ask </a:t>
            </a:r>
            <a:r>
              <a:rPr lang="en-US" dirty="0"/>
              <a:t>systems </a:t>
            </a:r>
            <a:r>
              <a:rPr lang="en-US" dirty="0" smtClean="0"/>
              <a:t>are loaded with inherent </a:t>
            </a:r>
            <a:r>
              <a:rPr lang="en-US" dirty="0" err="1"/>
              <a:t>uncredited</a:t>
            </a:r>
            <a:r>
              <a:rPr lang="en-US" dirty="0"/>
              <a:t> </a:t>
            </a:r>
            <a:r>
              <a:rPr lang="en-US" dirty="0" smtClean="0"/>
              <a:t>margin that could be used to offset some uncertainties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4868985"/>
            <a:ext cx="4038600" cy="1531814"/>
          </a:xfrm>
        </p:spPr>
        <p:txBody>
          <a:bodyPr>
            <a:noAutofit/>
          </a:bodyPr>
          <a:lstStyle/>
          <a:p>
            <a:r>
              <a:rPr lang="en-US" sz="1600" dirty="0" smtClean="0"/>
              <a:t>Example illustration of cask-specific thermal analyses for site A</a:t>
            </a:r>
          </a:p>
          <a:p>
            <a:pPr lvl="1"/>
            <a:r>
              <a:rPr lang="en-US" sz="1200" dirty="0" smtClean="0"/>
              <a:t>Peak clad temperature margin</a:t>
            </a:r>
          </a:p>
          <a:p>
            <a:pPr lvl="1"/>
            <a:r>
              <a:rPr lang="en-US" sz="1200" dirty="0" smtClean="0"/>
              <a:t>Allows identification of component temperature changes with time</a:t>
            </a:r>
          </a:p>
          <a:p>
            <a:endParaRPr lang="en-US" sz="1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8492" y="1676400"/>
            <a:ext cx="3778738" cy="1832708"/>
          </a:xfrm>
        </p:spPr>
        <p:txBody>
          <a:bodyPr>
            <a:noAutofit/>
          </a:bodyPr>
          <a:lstStyle/>
          <a:p>
            <a:r>
              <a:rPr lang="en-US" sz="1600" dirty="0" smtClean="0"/>
              <a:t>Example illustration of cask-specific criticality safety margin for site A</a:t>
            </a:r>
          </a:p>
          <a:p>
            <a:pPr lvl="1"/>
            <a:r>
              <a:rPr lang="en-US" sz="1600" dirty="0" smtClean="0"/>
              <a:t>All site A casks have more than 10% </a:t>
            </a:r>
            <a:r>
              <a:rPr lang="en-US" sz="1600" dirty="0" err="1" smtClean="0"/>
              <a:t>Δk</a:t>
            </a:r>
            <a:r>
              <a:rPr lang="en-US" sz="1600" baseline="-25000" dirty="0" err="1" smtClean="0"/>
              <a:t>eff</a:t>
            </a:r>
            <a:r>
              <a:rPr lang="en-US" sz="1600" dirty="0"/>
              <a:t> </a:t>
            </a:r>
            <a:r>
              <a:rPr lang="en-US" sz="1600" dirty="0" smtClean="0"/>
              <a:t>(75% have greater than 20% </a:t>
            </a:r>
            <a:r>
              <a:rPr lang="en-US" sz="1600" dirty="0" err="1"/>
              <a:t>Δk</a:t>
            </a:r>
            <a:r>
              <a:rPr lang="en-US" sz="1600" baseline="-25000" dirty="0" err="1"/>
              <a:t>eff</a:t>
            </a:r>
            <a:r>
              <a:rPr lang="en-US" sz="1600" dirty="0" smtClean="0"/>
              <a:t>)</a:t>
            </a:r>
            <a:endParaRPr lang="en-US" sz="1600" baseline="-25000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1820130"/>
              </p:ext>
            </p:extLst>
          </p:nvPr>
        </p:nvGraphicFramePr>
        <p:xfrm>
          <a:off x="4423508" y="3493446"/>
          <a:ext cx="4720491" cy="33645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9" name="Worksheet" r:id="rId5" imgW="7410557" imgH="4905443" progId="Excel.Sheet.12">
                  <p:embed/>
                </p:oleObj>
              </mc:Choice>
              <mc:Fallback>
                <p:oleObj name="Worksheet" r:id="rId5" imgW="7410557" imgH="4905443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3508" y="3493446"/>
                        <a:ext cx="4720491" cy="336455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95316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 smtClean="0">
                <a:solidFill>
                  <a:srgbClr val="1B5527"/>
                </a:solidFill>
                <a:effectLst/>
                <a:latin typeface="+mj-lt"/>
                <a:ea typeface="+mj-ea"/>
                <a:cs typeface="+mj-cs"/>
              </a:rPr>
              <a:t>A key database design element that facilitates cask-specific analysis automation </a:t>
            </a:r>
            <a:r>
              <a:rPr lang="en-US" dirty="0" smtClean="0"/>
              <a:t>is</a:t>
            </a:r>
            <a:r>
              <a:rPr lang="en-US" sz="2400" b="1" dirty="0" smtClean="0">
                <a:solidFill>
                  <a:srgbClr val="1B5527"/>
                </a:solidFill>
                <a:effectLst/>
                <a:latin typeface="+mj-lt"/>
                <a:ea typeface="+mj-ea"/>
                <a:cs typeface="+mj-cs"/>
              </a:rPr>
              <a:t> the data relations defined within the database.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454768"/>
            <a:ext cx="8229600" cy="1946031"/>
          </a:xfrm>
        </p:spPr>
        <p:txBody>
          <a:bodyPr/>
          <a:lstStyle/>
          <a:p>
            <a:r>
              <a:rPr lang="en-US" dirty="0"/>
              <a:t>UNF-ST&amp;DARDS </a:t>
            </a:r>
            <a:r>
              <a:rPr lang="en-US" dirty="0" smtClean="0"/>
              <a:t>connects the UNF </a:t>
            </a:r>
            <a:r>
              <a:rPr lang="en-US" dirty="0"/>
              <a:t>database parameters to computation module </a:t>
            </a:r>
            <a:r>
              <a:rPr lang="en-US" dirty="0" smtClean="0"/>
              <a:t>templates</a:t>
            </a:r>
            <a:endParaRPr lang="en-US" dirty="0"/>
          </a:p>
          <a:p>
            <a:r>
              <a:rPr lang="en-US" dirty="0"/>
              <a:t>u</a:t>
            </a:r>
            <a:r>
              <a:rPr lang="en-US" dirty="0" smtClean="0"/>
              <a:t>ses the </a:t>
            </a:r>
            <a:r>
              <a:rPr lang="en-US" dirty="0" err="1"/>
              <a:t>TemplateEngine</a:t>
            </a:r>
            <a:r>
              <a:rPr lang="en-US" dirty="0"/>
              <a:t> to </a:t>
            </a:r>
            <a:r>
              <a:rPr lang="en-US"/>
              <a:t>expand </a:t>
            </a:r>
            <a:r>
              <a:rPr lang="en-US" smtClean="0"/>
              <a:t>computational </a:t>
            </a:r>
            <a:r>
              <a:rPr lang="en-US" dirty="0"/>
              <a:t>process </a:t>
            </a:r>
            <a:r>
              <a:rPr lang="en-US"/>
              <a:t>specific </a:t>
            </a:r>
            <a:r>
              <a:rPr lang="en-US" smtClean="0"/>
              <a:t>templates </a:t>
            </a:r>
            <a:r>
              <a:rPr lang="en-US" dirty="0"/>
              <a:t>into full </a:t>
            </a:r>
            <a:r>
              <a:rPr lang="en-US" dirty="0" smtClean="0"/>
              <a:t>input(s)</a:t>
            </a:r>
            <a:endParaRPr lang="en-US" dirty="0"/>
          </a:p>
          <a:p>
            <a:r>
              <a:rPr lang="en-US" dirty="0" smtClean="0"/>
              <a:t>executes the computational </a:t>
            </a:r>
            <a:r>
              <a:rPr lang="en-US" dirty="0"/>
              <a:t>module with expanded </a:t>
            </a:r>
            <a:r>
              <a:rPr lang="en-US" dirty="0" smtClean="0"/>
              <a:t>input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2096"/>
            <a:ext cx="8776677" cy="321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956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OE NE Large">
  <a:themeElements>
    <a:clrScheme name="DOE NE Larg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OE NE Larg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OE NE Lar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E NE Larg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E NE Larg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E NE Larg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E NE Larg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E NE Larg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E NE Larg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E NE Larg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E NE Larg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E NE Larg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E NE Larg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E NE Larg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NEUP</Template>
  <TotalTime>35323</TotalTime>
  <Words>687</Words>
  <Application>Microsoft Macintosh PowerPoint</Application>
  <PresentationFormat>On-screen Show (4:3)</PresentationFormat>
  <Paragraphs>81</Paragraphs>
  <Slides>12</Slides>
  <Notes>3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DOE NE Large</vt:lpstr>
      <vt:lpstr>Worksheet</vt:lpstr>
      <vt:lpstr>Used Nuclear Fuel-Storage, Transportation &amp; Disposal Analysis Resource and Data System (UNF-ST&amp;DARDS) J. M. Scaglione et al. Oak Ridge National Laboratory Scaglionejm@ornl.gov  WM Symposia 2014 March 2 – March 6, 2014 Phoenix, Arizona Session 078, Abstract 14657  </vt:lpstr>
      <vt:lpstr>Acknowledgement</vt:lpstr>
      <vt:lpstr>Waste management system decision making must be informed with the best information available</vt:lpstr>
      <vt:lpstr>Presentation overview</vt:lpstr>
      <vt:lpstr>Planning for large-scale transportation of 1000’s of UNF casks is complex</vt:lpstr>
      <vt:lpstr>Data integration and analysis automation is required for generating reliable UNF characteristics as a function of time</vt:lpstr>
      <vt:lpstr>A unique, unprecedented capability within UNF-ST&amp;DARDS is the performance of actual cask-specific evaluations</vt:lpstr>
      <vt:lpstr>Cask systems are loaded with inherent uncredited margin that could be used to offset some uncertainties</vt:lpstr>
      <vt:lpstr>A key database design element that facilitates cask-specific analysis automation is the data relations defined within the database.</vt:lpstr>
      <vt:lpstr>Templates are used to facilitate analysis automation</vt:lpstr>
      <vt:lpstr>Interactive visualization capabilities facilitate data analysis and results interpretation </vt:lpstr>
      <vt:lpstr>UNF-ST&amp;DARDS is a comprehensive national resource providing a wealth of UNF information with broad applicability</vt:lpstr>
    </vt:vector>
  </TitlesOfParts>
  <Manager>Oren Hester</Manager>
  <Company>INL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Nuclear Energy University Programs</dc:title>
  <dc:creator>INL</dc:creator>
  <cp:lastModifiedBy>John</cp:lastModifiedBy>
  <cp:revision>1116</cp:revision>
  <cp:lastPrinted>2013-11-04T19:26:11Z</cp:lastPrinted>
  <dcterms:created xsi:type="dcterms:W3CDTF">2012-10-16T06:43:42Z</dcterms:created>
  <dcterms:modified xsi:type="dcterms:W3CDTF">2014-03-03T23:08:41Z</dcterms:modified>
</cp:coreProperties>
</file>