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76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sha" initials="MJL" lastIdx="1" clrIdx="0"/>
  <p:cmAuthor id="1" name="Radulescu, Georgeta" initials="RG" lastIdx="5" clrIdx="1"/>
  <p:cmAuthor id="2" name="Joshua Jarrell" initials="" lastIdx="17" clrIdx="2"/>
  <p:cmAuthor id="3" name="Scaglione, John M." initials="JMS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C00"/>
    <a:srgbClr val="00B600"/>
    <a:srgbClr val="006600"/>
    <a:srgbClr val="FFFAAC"/>
    <a:srgbClr val="01632D"/>
    <a:srgbClr val="1B3E8B"/>
    <a:srgbClr val="244482"/>
    <a:srgbClr val="5F5D3F"/>
    <a:srgbClr val="282561"/>
    <a:srgbClr val="9D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9" autoAdjust="0"/>
    <p:restoredTop sz="96613" autoAdjust="0"/>
  </p:normalViewPr>
  <p:slideViewPr>
    <p:cSldViewPr snapToGrid="0">
      <p:cViewPr>
        <p:scale>
          <a:sx n="196" d="100"/>
          <a:sy n="196" d="100"/>
        </p:scale>
        <p:origin x="-3128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3" d="100"/>
          <a:sy n="103" d="100"/>
        </p:scale>
        <p:origin x="-2136" y="-12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5D80A975-613C-F343-AC0D-480FADFA1E28}" type="datetimeFigureOut">
              <a:rPr lang="en-US" smtClean="0"/>
              <a:pPr/>
              <a:t>5/15/15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3FC78EB1-8ECB-EB47-A4D5-B1BA0FFC6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96FC3525-D857-4D4D-BEBE-41DBD03A2538}" type="datetimeFigureOut">
              <a:rPr lang="en-US" smtClean="0"/>
              <a:pPr/>
              <a:t>5/15/15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BA3AC776-CFE8-DB40-9D8B-8A63506D5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58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AC776-CFE8-DB40-9D8B-8A63506D5E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5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AC776-CFE8-DB40-9D8B-8A63506D5E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4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76" y="1600200"/>
            <a:ext cx="2897023" cy="5257800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baseline="0">
                <a:solidFill>
                  <a:srgbClr val="01632D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4059240"/>
            <a:ext cx="7696200" cy="1384431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Presented to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01655" y="608106"/>
            <a:ext cx="8633799" cy="970210"/>
            <a:chOff x="510201" y="3505200"/>
            <a:chExt cx="8633799" cy="970210"/>
          </a:xfrm>
        </p:grpSpPr>
        <p:sp>
          <p:nvSpPr>
            <p:cNvPr id="8" name="TextBox 7"/>
            <p:cNvSpPr txBox="1"/>
            <p:nvPr/>
          </p:nvSpPr>
          <p:spPr>
            <a:xfrm>
              <a:off x="4495800" y="3505914"/>
              <a:ext cx="46482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632D"/>
                  </a:solidFill>
                  <a:effectLst/>
                  <a:uLnTx/>
                  <a:uFillTx/>
                  <a:latin typeface="Arial Black" pitchFamily="34" charset="0"/>
                  <a:ea typeface="ＭＳ Ｐゴシック" charset="-128"/>
                </a:rPr>
                <a:t>Nuclear Fuels Storage &amp; Transportation Planning Project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632D"/>
                  </a:solidFill>
                  <a:effectLst/>
                  <a:uLnTx/>
                  <a:uFillTx/>
                  <a:latin typeface="Arial Black" pitchFamily="34" charset="0"/>
                  <a:ea typeface="ＭＳ Ｐゴシック" charset="-128"/>
                </a:rPr>
                <a:t>Office of Fuel Cycle Technologies</a:t>
              </a:r>
            </a:p>
            <a:p>
              <a:pPr algn="ctr"/>
              <a:r>
                <a:rPr lang="en-US" sz="3200" baseline="0" dirty="0" smtClean="0">
                  <a:solidFill>
                    <a:srgbClr val="01632D"/>
                  </a:solidFill>
                  <a:latin typeface="Arial Black" pitchFamily="34" charset="0"/>
                </a:rPr>
                <a:t>Nuclear Energy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01" y="3505200"/>
              <a:ext cx="3637254" cy="9144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570412" y="3505200"/>
              <a:ext cx="794" cy="914400"/>
            </a:xfrm>
            <a:prstGeom prst="line">
              <a:avLst/>
            </a:prstGeom>
            <a:ln w="34925">
              <a:solidFill>
                <a:srgbClr val="E9BE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77" y="213983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 descr="http://www.lanl.gov/science/NSS/issue1_2012/images/transportation.png"/>
          <p:cNvPicPr preferRelativeResize="0">
            <a:picLocks noChangeArrowheads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6" r="7173" b="974"/>
          <a:stretch/>
        </p:blipFill>
        <p:spPr bwMode="auto">
          <a:xfrm>
            <a:off x="5132465" y="4036690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 preferRelativeResize="0"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35" y="2828742"/>
            <a:ext cx="2103120" cy="210312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E-NE LOGO (Vertital) 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87314"/>
            <a:ext cx="2515295" cy="142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82771" y="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81000" y="1367401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3400" y="1421376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79" y="6496885"/>
            <a:ext cx="1027526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46102" y="6521992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22504C0-4E09-4BEE-9BC4-9EDA9EF574DF}" type="slidenum">
              <a:rPr lang="en-US" sz="1000" i="0" smtClean="0">
                <a:solidFill>
                  <a:srgbClr val="BFBFBF"/>
                </a:solidFill>
                <a:latin typeface="+mn-lt"/>
                <a:cs typeface="Times New Roman" pitchFamily="18" charset="0"/>
              </a:rPr>
              <a:pPr/>
              <a:t>‹#›</a:t>
            </a:fld>
            <a:endParaRPr lang="en-US" sz="1000" i="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90" r:id="rId5"/>
    <p:sldLayoutId id="2147483691" r:id="rId6"/>
    <p:sldLayoutId id="2147483696" r:id="rId7"/>
    <p:sldLayoutId id="2147483697" r:id="rId8"/>
    <p:sldLayoutId id="214748369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%20CREATIVE%20MEDIA/%20J%20%E2%80%A2%20O%20%E2%80%A2%20B%20%E2%80%A2%20S/jobs/X14_Scaglione_dwg/14-G01109.png" TargetMode="External"/><Relationship Id="rId4" Type="http://schemas.openxmlformats.org/officeDocument/2006/relationships/image" Target="../media/image22.png"/><Relationship Id="rId5" Type="http://schemas.openxmlformats.org/officeDocument/2006/relationships/image" Target="file://localhost/%20CREATIVE%20MEDIA/%20J%20%E2%80%A2%20O%20%E2%80%A2%20B%20%E2%80%A2%20S/jobs/X14_Scaglione_dwg/Tools_Anal_boxes.pn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661" y="1790700"/>
            <a:ext cx="4736832" cy="4622800"/>
          </a:xfrm>
        </p:spPr>
        <p:txBody>
          <a:bodyPr/>
          <a:lstStyle/>
          <a:p>
            <a:r>
              <a:rPr lang="en-US" dirty="0" smtClean="0"/>
              <a:t>Criticality Safety Assessment for As-loaded Spent Fuel Storage and Transportation Casks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  <a:cs typeface="Arial"/>
              </a:rPr>
              <a:t>Kaushik Banerjee,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  <a:cs typeface="Arial"/>
              </a:rPr>
              <a:t>John M.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pitchFamily="34" charset="-128"/>
                <a:cs typeface="Arial"/>
              </a:rPr>
              <a:t>Scaglione</a:t>
            </a: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  <a:cs typeface="Arial"/>
              </a:rPr>
              <a:t>, John C. Wagner, and Robert A. Lefebvre</a:t>
            </a:r>
            <a:r>
              <a:rPr lang="en-US" sz="1800" dirty="0" smtClean="0">
                <a:solidFill>
                  <a:schemeClr val="tx1"/>
                </a:solidFill>
              </a:rPr>
              <a:t>  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Oak Ridge National Laboratory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err="1" smtClean="0">
                <a:solidFill>
                  <a:schemeClr val="tx1"/>
                </a:solidFill>
              </a:rPr>
              <a:t>banerjeek@ornl.gov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ORACS Workshop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May</a:t>
            </a:r>
            <a:r>
              <a:rPr lang="it-IT" sz="1800" dirty="0" smtClean="0">
                <a:solidFill>
                  <a:schemeClr val="tx1"/>
                </a:solidFill>
              </a:rPr>
              <a:t> 19-21, 2015</a:t>
            </a:r>
            <a:br>
              <a:rPr lang="it-IT" sz="1800" dirty="0" smtClean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>Albuquerque, NM</a:t>
            </a:r>
            <a:r>
              <a:rPr lang="en-US" sz="2800" dirty="0" smtClean="0">
                <a:ea typeface="ＭＳ Ｐゴシック"/>
                <a:cs typeface="ＭＳ Ｐゴシック"/>
              </a:rPr>
              <a:t/>
            </a:r>
            <a:br>
              <a:rPr lang="en-US" sz="2800" dirty="0" smtClean="0">
                <a:ea typeface="ＭＳ Ｐゴシック"/>
                <a:cs typeface="ＭＳ Ｐゴシック"/>
              </a:rPr>
            </a:br>
            <a:endParaRPr lang="en-US" sz="16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Uncredited</a:t>
            </a:r>
            <a:r>
              <a:rPr lang="en-US" dirty="0"/>
              <a:t> criticality safety margin is </a:t>
            </a:r>
            <a:r>
              <a:rPr lang="en-US" dirty="0" smtClean="0"/>
              <a:t>calculated </a:t>
            </a:r>
            <a:r>
              <a:rPr lang="en-US" dirty="0"/>
              <a:t>as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4" y="1454821"/>
            <a:ext cx="5613065" cy="540317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72899"/>
              </p:ext>
            </p:extLst>
          </p:nvPr>
        </p:nvGraphicFramePr>
        <p:xfrm>
          <a:off x="5077310" y="676295"/>
          <a:ext cx="2789027" cy="54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4" imgW="1282700" imgH="228600" progId="Equation.3">
                  <p:embed/>
                </p:oleObj>
              </mc:Choice>
              <mc:Fallback>
                <p:oleObj name="Equation" r:id="rId4" imgW="1282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7310" y="676295"/>
                        <a:ext cx="2789027" cy="54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7983" t="-25488" r="6303" b="-70667"/>
          <a:stretch/>
        </p:blipFill>
        <p:spPr>
          <a:xfrm>
            <a:off x="6028764" y="2480234"/>
            <a:ext cx="3048000" cy="1419413"/>
          </a:xfrm>
          <a:prstGeom prst="wedgeRoundRectCallout">
            <a:avLst>
              <a:gd name="adj1" fmla="val -50167"/>
              <a:gd name="adj2" fmla="val 117954"/>
              <a:gd name="adj3" fmla="val 16667"/>
            </a:avLst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84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Uncredited</a:t>
            </a:r>
            <a:r>
              <a:rPr lang="en-US" dirty="0" smtClean="0"/>
              <a:t> criticality margins are quantified for loaded canisters at eight sites using as-loaded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9" y="1594223"/>
            <a:ext cx="8229600" cy="4724400"/>
          </a:xfrm>
        </p:spPr>
        <p:txBody>
          <a:bodyPr/>
          <a:lstStyle/>
          <a:p>
            <a:r>
              <a:rPr lang="en-US" dirty="0" smtClean="0"/>
              <a:t>213 loaded casks at eight sites are analyzed</a:t>
            </a:r>
          </a:p>
          <a:p>
            <a:pPr lvl="1"/>
            <a:r>
              <a:rPr lang="en-US" kern="1200" dirty="0">
                <a:solidFill>
                  <a:sysClr val="windowText" lastClr="000000"/>
                </a:solidFill>
              </a:rPr>
              <a:t>Six 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canisters </a:t>
            </a:r>
            <a:r>
              <a:rPr lang="en-US" kern="1200" dirty="0">
                <a:solidFill>
                  <a:sysClr val="windowText" lastClr="000000"/>
                </a:solidFill>
              </a:rPr>
              <a:t>types including 24-assembly baskets (flux trap design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), </a:t>
            </a:r>
            <a:r>
              <a:rPr lang="en-US" kern="1200" dirty="0">
                <a:solidFill>
                  <a:sysClr val="windowText" lastClr="000000"/>
                </a:solidFill>
              </a:rPr>
              <a:t>32-assembly 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basket (</a:t>
            </a:r>
            <a:r>
              <a:rPr lang="en-US" kern="1200" dirty="0" err="1" smtClean="0">
                <a:solidFill>
                  <a:sysClr val="windowText" lastClr="000000"/>
                </a:solidFill>
              </a:rPr>
              <a:t>burnup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 credit canisters), and a BWR basket</a:t>
            </a:r>
            <a:endParaRPr lang="en-US" dirty="0"/>
          </a:p>
        </p:txBody>
      </p:sp>
      <p:pic>
        <p:nvPicPr>
          <p:cNvPr id="5" name="Picture 4" descr="plo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64" y="2667000"/>
            <a:ext cx="6163235" cy="3996764"/>
          </a:xfrm>
          <a:prstGeom prst="rect">
            <a:avLst/>
          </a:prstGeom>
        </p:spPr>
      </p:pic>
      <p:pic>
        <p:nvPicPr>
          <p:cNvPr id="6" name="Picture 5" descr="plo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4" y="2644589"/>
            <a:ext cx="6178176" cy="40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34" y="0"/>
            <a:ext cx="6379883" cy="1219200"/>
          </a:xfrm>
        </p:spPr>
        <p:txBody>
          <a:bodyPr/>
          <a:lstStyle/>
          <a:p>
            <a:r>
              <a:rPr lang="en-US" dirty="0" smtClean="0"/>
              <a:t>Uncredited criticality margin could be credited to offset postulated mechanical performance losses as systems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667"/>
            <a:ext cx="8229600" cy="4822995"/>
          </a:xfrm>
        </p:spPr>
        <p:txBody>
          <a:bodyPr/>
          <a:lstStyle/>
          <a:p>
            <a:r>
              <a:rPr lang="en-US" dirty="0"/>
              <a:t>Canister-specific as-loaded criticality calculations have been performed for </a:t>
            </a:r>
            <a:r>
              <a:rPr lang="en-US" dirty="0" smtClean="0"/>
              <a:t>eight </a:t>
            </a:r>
            <a:r>
              <a:rPr lang="en-US" dirty="0"/>
              <a:t>reactor sites (total </a:t>
            </a:r>
            <a:r>
              <a:rPr lang="en-US" dirty="0" smtClean="0"/>
              <a:t>213 </a:t>
            </a:r>
            <a:r>
              <a:rPr lang="en-US" dirty="0"/>
              <a:t>as-loaded casks)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is observed that most </a:t>
            </a:r>
            <a:r>
              <a:rPr lang="en-US" dirty="0"/>
              <a:t>of the as-loaded casks have substantial </a:t>
            </a:r>
            <a:r>
              <a:rPr lang="en-US" dirty="0" err="1"/>
              <a:t>uncredited</a:t>
            </a:r>
            <a:r>
              <a:rPr lang="en-US" dirty="0"/>
              <a:t> safety margins </a:t>
            </a:r>
            <a:r>
              <a:rPr lang="en-US" dirty="0" smtClean="0"/>
              <a:t>ranging from </a:t>
            </a:r>
            <a:r>
              <a:rPr lang="en-US" dirty="0"/>
              <a:t>0.05 to almost 0.30 </a:t>
            </a:r>
            <a:r>
              <a:rPr lang="en-US" dirty="0" err="1"/>
              <a:t>Δ</a:t>
            </a:r>
            <a:r>
              <a:rPr lang="en-US" i="1" dirty="0" err="1"/>
              <a:t>k</a:t>
            </a:r>
            <a:r>
              <a:rPr lang="en-US" baseline="-25000" dirty="0" err="1"/>
              <a:t>eff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/>
              <a:t>The </a:t>
            </a:r>
            <a:r>
              <a:rPr lang="en-US" dirty="0" err="1"/>
              <a:t>uncredited</a:t>
            </a:r>
            <a:r>
              <a:rPr lang="en-US" dirty="0"/>
              <a:t> safety margins can be used:</a:t>
            </a:r>
          </a:p>
          <a:p>
            <a:pPr lvl="1"/>
            <a:r>
              <a:rPr lang="en-US" dirty="0"/>
              <a:t>To offset aging related uncertainties</a:t>
            </a:r>
          </a:p>
          <a:p>
            <a:pPr lvl="2"/>
            <a:r>
              <a:rPr lang="en-US" dirty="0"/>
              <a:t>For example, </a:t>
            </a:r>
            <a:r>
              <a:rPr lang="en-US" dirty="0" err="1"/>
              <a:t>uncredited</a:t>
            </a:r>
            <a:r>
              <a:rPr lang="en-US" dirty="0"/>
              <a:t> margin can offset increase in </a:t>
            </a:r>
            <a:r>
              <a:rPr lang="en-US" i="1" dirty="0" err="1"/>
              <a:t>k</a:t>
            </a:r>
            <a:r>
              <a:rPr lang="en-US" i="1" baseline="-25000" dirty="0" err="1"/>
              <a:t>eff</a:t>
            </a:r>
            <a:r>
              <a:rPr lang="en-US" i="1" baseline="-25000" dirty="0"/>
              <a:t> </a:t>
            </a:r>
            <a:r>
              <a:rPr lang="en-US" dirty="0"/>
              <a:t> (indicated to be 4%*) </a:t>
            </a:r>
            <a:r>
              <a:rPr lang="en-US" dirty="0" smtClean="0"/>
              <a:t>from </a:t>
            </a:r>
            <a:r>
              <a:rPr lang="en-US" dirty="0"/>
              <a:t>potentially credible fuel failure configurations that could occur during transportation after extended storage</a:t>
            </a:r>
          </a:p>
          <a:p>
            <a:pPr lvl="1"/>
            <a:r>
              <a:rPr lang="en-US" dirty="0"/>
              <a:t>Support direct disposal of currently loaded canisters</a:t>
            </a:r>
          </a:p>
          <a:p>
            <a:r>
              <a:rPr lang="en-US" dirty="0" smtClean="0"/>
              <a:t>As-loaded criticality analysis can also support licensing of the highly reactive SNF inventories (assemblies in the unacceptable region of a loading curve)</a:t>
            </a:r>
            <a:r>
              <a:rPr lang="en-US" dirty="0"/>
              <a:t> </a:t>
            </a:r>
            <a:r>
              <a:rPr lang="en-US" dirty="0" smtClean="0"/>
              <a:t>in a large capacity transportation cask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119" y="5909014"/>
            <a:ext cx="8018238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/>
              <a:t>W. J. Marshall and J. C. Wagner, </a:t>
            </a:r>
            <a:r>
              <a:rPr lang="en-US" i="1" dirty="0"/>
              <a:t>Consequences of Fuel Failure on Criticality </a:t>
            </a:r>
            <a:endParaRPr lang="en-US" i="1" dirty="0" smtClean="0"/>
          </a:p>
          <a:p>
            <a:r>
              <a:rPr lang="en-US" i="1" dirty="0" smtClean="0"/>
              <a:t>Safety </a:t>
            </a:r>
            <a:r>
              <a:rPr lang="en-US" i="1" dirty="0"/>
              <a:t>of Used Nuclear Fuel</a:t>
            </a:r>
            <a:r>
              <a:rPr lang="en-US" dirty="0"/>
              <a:t>, ORNL/TM-2012/325, </a:t>
            </a:r>
            <a:endParaRPr lang="en-US" dirty="0" smtClean="0"/>
          </a:p>
          <a:p>
            <a:r>
              <a:rPr lang="en-US" dirty="0" smtClean="0"/>
              <a:t>Oak </a:t>
            </a:r>
            <a:r>
              <a:rPr lang="en-US" dirty="0"/>
              <a:t>Ridge National Laboratory, Oak Ridge, Tenn., September </a:t>
            </a:r>
            <a:r>
              <a:rPr lang="en-US" dirty="0" smtClean="0"/>
              <a:t>2012.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7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786" y="177800"/>
            <a:ext cx="5712723" cy="4962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47" y="1586824"/>
            <a:ext cx="8229600" cy="295209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err="1" smtClean="0"/>
              <a:t>Uncredited</a:t>
            </a:r>
            <a:r>
              <a:rPr lang="en-US" dirty="0" smtClean="0"/>
              <a:t> criticality safety margin associated with as-loaded criticality analysis and its application</a:t>
            </a:r>
          </a:p>
          <a:p>
            <a:r>
              <a:rPr lang="en-US" dirty="0" smtClean="0"/>
              <a:t>As-loaded criticality analysis results for eight reactor sites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1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Spent nuclear fuel (SNF) is stored in a basket positioned within a canister/cask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8051" y="1514407"/>
            <a:ext cx="3693235" cy="4724400"/>
          </a:xfrm>
        </p:spPr>
        <p:txBody>
          <a:bodyPr/>
          <a:lstStyle/>
          <a:p>
            <a:r>
              <a:rPr lang="en-US" sz="2000" dirty="0" smtClean="0"/>
              <a:t>SNF is stored within a basket cell</a:t>
            </a:r>
          </a:p>
          <a:p>
            <a:pPr lvl="1"/>
            <a:r>
              <a:rPr lang="en-US" sz="1600" dirty="0" smtClean="0"/>
              <a:t>Flux-trap basket design</a:t>
            </a:r>
          </a:p>
          <a:p>
            <a:pPr lvl="1"/>
            <a:r>
              <a:rPr lang="en-US" sz="1600" dirty="0" smtClean="0"/>
              <a:t>Non Flux-trap design</a:t>
            </a:r>
          </a:p>
          <a:p>
            <a:pPr lvl="0"/>
            <a:r>
              <a:rPr lang="en-US" sz="2000" kern="1200" dirty="0">
                <a:solidFill>
                  <a:sysClr val="windowText" lastClr="000000"/>
                </a:solidFill>
              </a:rPr>
              <a:t>Neutron absorber (such as Boral</a:t>
            </a:r>
            <a:r>
              <a:rPr lang="en-US" sz="2000" kern="1200" baseline="30000" dirty="0">
                <a:solidFill>
                  <a:sysClr val="windowText" lastClr="000000"/>
                </a:solidFill>
              </a:rPr>
              <a:t>®</a:t>
            </a:r>
            <a:r>
              <a:rPr lang="en-US" sz="2000" kern="1200" dirty="0">
                <a:solidFill>
                  <a:sysClr val="windowText" lastClr="000000"/>
                </a:solidFill>
              </a:rPr>
              <a:t>) plates are attached to the basket cells </a:t>
            </a:r>
          </a:p>
          <a:p>
            <a:pPr lvl="1"/>
            <a:r>
              <a:rPr lang="en-US" sz="1600" kern="1200" dirty="0">
                <a:solidFill>
                  <a:srgbClr val="000000"/>
                </a:solidFill>
              </a:rPr>
              <a:t>Neutron absorbers are comprised of a chemical form of the neutron absorber nuclide (such as B-10 in B</a:t>
            </a:r>
            <a:r>
              <a:rPr lang="en-US" sz="1600" kern="1200" baseline="-25000" dirty="0">
                <a:solidFill>
                  <a:srgbClr val="000000"/>
                </a:solidFill>
              </a:rPr>
              <a:t>4</a:t>
            </a:r>
            <a:r>
              <a:rPr lang="en-US" sz="1600" kern="1200" dirty="0">
                <a:solidFill>
                  <a:srgbClr val="000000"/>
                </a:solidFill>
              </a:rPr>
              <a:t>C) and a matrix (such as Al or stainless steel) </a:t>
            </a:r>
            <a:r>
              <a:rPr lang="en-US" sz="1600" kern="1200" dirty="0" smtClean="0">
                <a:solidFill>
                  <a:srgbClr val="000000"/>
                </a:solidFill>
              </a:rPr>
              <a:t> </a:t>
            </a:r>
            <a:endParaRPr lang="en-US" sz="1600" dirty="0" smtClean="0"/>
          </a:p>
          <a:p>
            <a:r>
              <a:rPr lang="en-US" sz="2000" kern="1200" dirty="0" smtClean="0">
                <a:solidFill>
                  <a:srgbClr val="000000"/>
                </a:solidFill>
              </a:rPr>
              <a:t>The canister is placed in different </a:t>
            </a:r>
            <a:r>
              <a:rPr lang="en-US" sz="2000" kern="1200" dirty="0" err="1" smtClean="0">
                <a:solidFill>
                  <a:srgbClr val="000000"/>
                </a:solidFill>
              </a:rPr>
              <a:t>overpacks</a:t>
            </a:r>
            <a:r>
              <a:rPr lang="en-US" sz="2000" kern="1200" dirty="0" smtClean="0">
                <a:solidFill>
                  <a:srgbClr val="000000"/>
                </a:solidFill>
              </a:rPr>
              <a:t> for storage, and transportation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026" r="6026"/>
          <a:stretch>
            <a:fillRect/>
          </a:stretch>
        </p:blipFill>
        <p:spPr bwMode="auto">
          <a:xfrm>
            <a:off x="3829304" y="2948284"/>
            <a:ext cx="2617663" cy="298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uke-fuel-po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8" y="1481665"/>
            <a:ext cx="1584191" cy="1285188"/>
          </a:xfrm>
          <a:prstGeom prst="rect">
            <a:avLst/>
          </a:prstGeom>
        </p:spPr>
      </p:pic>
      <p:pic>
        <p:nvPicPr>
          <p:cNvPr id="9" name="Picture 8" descr="Loading-phot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>
          <a:xfrm>
            <a:off x="5698034" y="1488144"/>
            <a:ext cx="1468142" cy="128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52" y="1494624"/>
            <a:ext cx="1529131" cy="127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53216" y="1525914"/>
            <a:ext cx="1560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solidFill>
                  <a:schemeClr val="bg1"/>
                </a:solidFill>
              </a:rPr>
              <a:t>Dry storage at Trojan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595" y="3110278"/>
            <a:ext cx="2580406" cy="2462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0551" y="5630899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MPC-32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1413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4307" y="64798"/>
            <a:ext cx="5791200" cy="1219200"/>
          </a:xfrm>
        </p:spPr>
        <p:txBody>
          <a:bodyPr/>
          <a:lstStyle/>
          <a:p>
            <a:r>
              <a:rPr lang="en-US" dirty="0" err="1" smtClean="0"/>
              <a:t>Uncredited</a:t>
            </a:r>
            <a:r>
              <a:rPr lang="en-US" dirty="0" smtClean="0"/>
              <a:t> criticality margin exists in as-loaded SNF canisters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041" y="1473462"/>
            <a:ext cx="8229600" cy="47244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ounding fuel </a:t>
            </a:r>
            <a:r>
              <a:rPr lang="en-US" dirty="0"/>
              <a:t>characteristics (e.g., fuel </a:t>
            </a:r>
            <a:r>
              <a:rPr lang="en-US" dirty="0" smtClean="0"/>
              <a:t>type, initial </a:t>
            </a:r>
            <a:r>
              <a:rPr lang="en-US" dirty="0"/>
              <a:t>enrichment, and discharge </a:t>
            </a:r>
            <a:r>
              <a:rPr lang="en-US" dirty="0" err="1"/>
              <a:t>burnup</a:t>
            </a:r>
            <a:r>
              <a:rPr lang="en-US" dirty="0"/>
              <a:t>) </a:t>
            </a:r>
            <a:r>
              <a:rPr lang="en-US" dirty="0" smtClean="0"/>
              <a:t>are applied for licensing applications</a:t>
            </a:r>
          </a:p>
          <a:p>
            <a:r>
              <a:rPr lang="en-US" dirty="0" smtClean="0"/>
              <a:t>In practice discharged SNFs available for loading are diverse (e.g., wide variations in SNF assembly </a:t>
            </a:r>
            <a:r>
              <a:rPr lang="en-US" dirty="0" err="1" smtClean="0"/>
              <a:t>burnup</a:t>
            </a:r>
            <a:r>
              <a:rPr lang="en-US" dirty="0" smtClean="0"/>
              <a:t> values)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67145" y="33824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0" y="3336673"/>
            <a:ext cx="2883316" cy="2877007"/>
            <a:chOff x="58315" y="3298189"/>
            <a:chExt cx="2883316" cy="2877007"/>
          </a:xfrm>
        </p:grpSpPr>
        <p:pic>
          <p:nvPicPr>
            <p:cNvPr id="34" name="Picture 33" descr="Screen Shot 2015-04-27 at 10.11.52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5" y="3298189"/>
              <a:ext cx="2883316" cy="287700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75829" y="3395386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8114" y="3372833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9731" y="377457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6807" y="3839375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04033" y="3845854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79876" y="3738813"/>
              <a:ext cx="343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1532" y="428647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812" y="4218314"/>
              <a:ext cx="34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37518" y="429295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71636" y="4299436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12232" y="4215198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6349" y="4292955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3366" y="4727099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7483" y="4798375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11601" y="472709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58676" y="472709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9835" y="4798376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65787" y="472061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3252" y="523899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46807" y="5167721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0511" y="5161240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38149" y="5245479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79204" y="5627783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71635" y="5640743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3.7</a:t>
              </a:r>
            </a:p>
            <a:p>
              <a:pPr algn="ctr"/>
              <a:r>
                <a:rPr lang="en-US" sz="800" dirty="0" smtClean="0"/>
                <a:t>0</a:t>
              </a:r>
            </a:p>
            <a:p>
              <a:pPr algn="ctr"/>
              <a:r>
                <a:rPr lang="en-US" sz="800" dirty="0"/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60684" y="3308033"/>
            <a:ext cx="2883316" cy="2877007"/>
            <a:chOff x="58315" y="3298189"/>
            <a:chExt cx="2883316" cy="2877007"/>
          </a:xfrm>
        </p:grpSpPr>
        <p:pic>
          <p:nvPicPr>
            <p:cNvPr id="66" name="Picture 65" descr="Screen Shot 2015-04-27 at 10.11.52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5" y="3298189"/>
              <a:ext cx="2883316" cy="287700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047300" y="3395386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34.0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49585" y="3372833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32.0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1203" y="3774577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3</a:t>
              </a:r>
              <a:r>
                <a:rPr lang="en-US" sz="800" dirty="0" smtClean="0"/>
                <a:t>..2</a:t>
              </a:r>
            </a:p>
            <a:p>
              <a:pPr algn="ctr"/>
              <a:r>
                <a:rPr lang="en-US" sz="800" dirty="0" smtClean="0"/>
                <a:t>36.0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18279" y="3839375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36.0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75505" y="3845854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38.0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79875" y="3738813"/>
              <a:ext cx="434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34.0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3004" y="4286477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32.0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3616" y="4218314"/>
              <a:ext cx="426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36.0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08990" y="4292957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40.0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43108" y="4299436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39.0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83703" y="4215198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36.0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17821" y="4292955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33.0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4837" y="4727099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33.0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8954" y="4798375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36.0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83072" y="4727097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39.0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530148" y="4727097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40.0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951307" y="4798376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</a:t>
              </a:r>
              <a:r>
                <a:rPr lang="en-US" sz="800" dirty="0"/>
                <a:t>6</a:t>
              </a:r>
              <a:r>
                <a:rPr lang="en-US" sz="800" dirty="0" smtClean="0"/>
                <a:t>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37259" y="4720617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33.0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724" y="5238997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34.0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18279" y="5167721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38.0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581982" y="5161240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36.0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009621" y="5245479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34.0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50676" y="5627783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32.0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43107" y="5640743"/>
              <a:ext cx="384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3.2</a:t>
              </a:r>
            </a:p>
            <a:p>
              <a:pPr algn="ctr"/>
              <a:r>
                <a:rPr lang="en-US" sz="800" dirty="0" smtClean="0"/>
                <a:t>33.0</a:t>
              </a:r>
            </a:p>
            <a:p>
              <a:pPr algn="ctr"/>
              <a:r>
                <a:rPr lang="en-US" sz="800" dirty="0" smtClean="0"/>
                <a:t>33</a:t>
              </a:r>
              <a:endParaRPr lang="en-US" sz="8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04287" y="6257836"/>
            <a:ext cx="542507" cy="6001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</a:t>
            </a:r>
          </a:p>
          <a:p>
            <a:pPr algn="ctr"/>
            <a:r>
              <a:rPr lang="en-US" sz="1100" dirty="0" smtClean="0"/>
              <a:t>Y</a:t>
            </a:r>
          </a:p>
          <a:p>
            <a:pPr algn="ctr"/>
            <a:r>
              <a:rPr lang="en-US" sz="1100" dirty="0"/>
              <a:t>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0091" y="6257836"/>
            <a:ext cx="28551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Assembly average initial enrichment (</a:t>
            </a:r>
            <a:r>
              <a:rPr lang="en-US" sz="1100" dirty="0" err="1" smtClean="0"/>
              <a:t>wt</a:t>
            </a:r>
            <a:r>
              <a:rPr lang="en-US" sz="1100" dirty="0" smtClean="0"/>
              <a:t>%)</a:t>
            </a:r>
          </a:p>
          <a:p>
            <a:r>
              <a:rPr lang="en-US" sz="1100" dirty="0" smtClean="0"/>
              <a:t>Assembly average </a:t>
            </a:r>
            <a:r>
              <a:rPr lang="en-US" sz="1100" dirty="0" err="1" smtClean="0"/>
              <a:t>burnup</a:t>
            </a:r>
            <a:r>
              <a:rPr lang="en-US" sz="1100" dirty="0" smtClean="0"/>
              <a:t> (</a:t>
            </a:r>
            <a:r>
              <a:rPr lang="en-US" sz="1100" dirty="0" err="1" smtClean="0"/>
              <a:t>GWd</a:t>
            </a:r>
            <a:r>
              <a:rPr lang="en-US" sz="1100" dirty="0" smtClean="0"/>
              <a:t>/MTU)</a:t>
            </a:r>
          </a:p>
          <a:p>
            <a:r>
              <a:rPr lang="en-US" sz="1100" dirty="0" smtClean="0"/>
              <a:t>Cooling years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56393" y="2848993"/>
            <a:ext cx="1757963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Licensing application</a:t>
            </a:r>
          </a:p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k</a:t>
            </a:r>
            <a:r>
              <a:rPr lang="en-US" sz="1200" b="1" baseline="-25000" dirty="0" err="1" smtClean="0">
                <a:solidFill>
                  <a:srgbClr val="FF0000"/>
                </a:solidFill>
              </a:rPr>
              <a:t>eff</a:t>
            </a:r>
            <a:r>
              <a:rPr lang="en-US" sz="1200" b="1" dirty="0" smtClean="0">
                <a:solidFill>
                  <a:srgbClr val="FF0000"/>
                </a:solidFill>
              </a:rPr>
              <a:t> = 0.90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34102" y="2852448"/>
            <a:ext cx="1179207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As-loaded</a:t>
            </a:r>
          </a:p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k</a:t>
            </a:r>
            <a:r>
              <a:rPr lang="en-US" sz="1200" b="1" baseline="-25000" dirty="0" err="1" smtClean="0">
                <a:solidFill>
                  <a:srgbClr val="FF0000"/>
                </a:solidFill>
              </a:rPr>
              <a:t>eff</a:t>
            </a:r>
            <a:r>
              <a:rPr lang="en-US" sz="1200" b="1" dirty="0" smtClean="0">
                <a:solidFill>
                  <a:srgbClr val="FF0000"/>
                </a:solidFill>
              </a:rPr>
              <a:t> = 0.66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0553" y="2946628"/>
            <a:ext cx="1758189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Discharged inventory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plot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67" y="3322370"/>
            <a:ext cx="3386903" cy="2886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4733" y="3402801"/>
            <a:ext cx="3211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err="1" smtClean="0">
                <a:solidFill>
                  <a:srgbClr val="FF0000"/>
                </a:solidFill>
              </a:rPr>
              <a:t>Uncredited</a:t>
            </a:r>
            <a:r>
              <a:rPr lang="en-US" sz="1200" b="1" u="sng" dirty="0" smtClean="0">
                <a:solidFill>
                  <a:srgbClr val="FF0000"/>
                </a:solidFill>
              </a:rPr>
              <a:t> margin = 0.90-0.66 = 0.24 </a:t>
            </a:r>
            <a:r>
              <a:rPr lang="en-US" sz="1200" b="1" u="sng" dirty="0" err="1" smtClean="0">
                <a:solidFill>
                  <a:srgbClr val="FF0000"/>
                </a:solidFill>
              </a:rPr>
              <a:t>Δk</a:t>
            </a:r>
            <a:r>
              <a:rPr lang="en-US" sz="1200" b="1" u="sng" baseline="-25000" dirty="0" err="1" smtClean="0">
                <a:solidFill>
                  <a:srgbClr val="FF0000"/>
                </a:solidFill>
              </a:rPr>
              <a:t>eff</a:t>
            </a:r>
            <a:endParaRPr lang="en-US" sz="1200" b="1" u="sng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6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186" y="110961"/>
            <a:ext cx="6544813" cy="1219200"/>
          </a:xfrm>
        </p:spPr>
        <p:txBody>
          <a:bodyPr/>
          <a:lstStyle/>
          <a:p>
            <a:r>
              <a:rPr lang="en-US" dirty="0" err="1" smtClean="0"/>
              <a:t>Uncredited</a:t>
            </a:r>
            <a:r>
              <a:rPr lang="en-US" dirty="0" smtClean="0"/>
              <a:t> criticality margin can be credited to offset system aging related reactivity increases</a:t>
            </a:r>
            <a:endParaRPr lang="en-US" dirty="0"/>
          </a:p>
        </p:txBody>
      </p:sp>
      <p:pic>
        <p:nvPicPr>
          <p:cNvPr id="5" name="Picture 4" descr="Screen Shot 2015-04-27 at 11.12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0" y="1467151"/>
            <a:ext cx="2909805" cy="2342507"/>
          </a:xfrm>
          <a:prstGeom prst="rect">
            <a:avLst/>
          </a:prstGeom>
        </p:spPr>
      </p:pic>
      <p:pic>
        <p:nvPicPr>
          <p:cNvPr id="6" name="Picture 5" descr="Screen Shot 2015-04-27 at 11.13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79" y="1504136"/>
            <a:ext cx="3341343" cy="210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807" y="3797329"/>
            <a:ext cx="5060431" cy="306067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changes </a:t>
            </a:r>
            <a:br>
              <a:rPr lang="en-US" dirty="0" smtClean="0"/>
            </a:br>
            <a:r>
              <a:rPr lang="en-US" dirty="0" smtClean="0"/>
              <a:t>in as-analyzed </a:t>
            </a:r>
            <a:br>
              <a:rPr lang="en-US" dirty="0" smtClean="0"/>
            </a:br>
            <a:r>
              <a:rPr lang="en-US" dirty="0" smtClean="0"/>
              <a:t>geometric </a:t>
            </a:r>
            <a:br>
              <a:rPr lang="en-US" dirty="0" smtClean="0"/>
            </a:br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Fuel reconfiguration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Effects of neutron</a:t>
            </a:r>
            <a:br>
              <a:rPr lang="en-US" dirty="0" smtClean="0"/>
            </a:br>
            <a:r>
              <a:rPr lang="en-US" dirty="0" smtClean="0"/>
              <a:t>absorber</a:t>
            </a:r>
            <a:br>
              <a:rPr lang="en-US" dirty="0" smtClean="0"/>
            </a:br>
            <a:r>
              <a:rPr lang="en-US" dirty="0" smtClean="0"/>
              <a:t>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8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2800" y="0"/>
            <a:ext cx="5791200" cy="1219200"/>
          </a:xfrm>
        </p:spPr>
        <p:txBody>
          <a:bodyPr/>
          <a:lstStyle/>
          <a:p>
            <a:r>
              <a:rPr lang="en-US" dirty="0" smtClean="0"/>
              <a:t>As-loaded criticality calculations were performed for eight reactor sites to quantify uncredited margins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1" y="2632686"/>
            <a:ext cx="5089213" cy="2779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4842" y="4832964"/>
            <a:ext cx="1672904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Site E canister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27519" y="5239820"/>
            <a:ext cx="168564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Site C canister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5636" y="5605377"/>
            <a:ext cx="781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Site A, C, D, and F employ 24-assembly canisters (Flux-trap design)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Site B employs both 24- and 26-assembly canisters </a:t>
            </a:r>
            <a:r>
              <a:rPr lang="en-US" dirty="0">
                <a:latin typeface="+mn-lt"/>
              </a:rPr>
              <a:t>(Flux-trap design)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Site G and H employ 32-assembly canisters (</a:t>
            </a:r>
            <a:r>
              <a:rPr lang="en-US" dirty="0" err="1" smtClean="0">
                <a:latin typeface="+mn-lt"/>
              </a:rPr>
              <a:t>Burnup</a:t>
            </a:r>
            <a:r>
              <a:rPr lang="en-US" dirty="0" smtClean="0">
                <a:latin typeface="+mn-lt"/>
              </a:rPr>
              <a:t> credit canister)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Site E employs 80-assembly (BWR) canisters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53883"/>
            <a:ext cx="5918947" cy="10033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67" y="1565782"/>
            <a:ext cx="3772882" cy="32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470" y="0"/>
            <a:ext cx="6578790" cy="1219200"/>
          </a:xfrm>
        </p:spPr>
        <p:txBody>
          <a:bodyPr/>
          <a:lstStyle/>
          <a:p>
            <a:r>
              <a:rPr lang="en-US" sz="2200" dirty="0" smtClean="0"/>
              <a:t>A new tool has been developed to perform as-loaded analyses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cs typeface="Arial Narrow"/>
              </a:rPr>
              <a:t>Used Nuclear Fuel- Storage, Transportation &amp; Disposal Analysis Resource and  Data System (UNF-ST&amp;DARDS) </a:t>
            </a:r>
            <a:r>
              <a:rPr lang="en-US" sz="2000" dirty="0" smtClean="0">
                <a:cs typeface="Arial Narrow"/>
              </a:rPr>
              <a:t>streamlines various waste management related analyses</a:t>
            </a:r>
            <a:endParaRPr lang="en-US" sz="2000" kern="1200" dirty="0" smtClean="0">
              <a:solidFill>
                <a:sysClr val="windowText" lastClr="000000"/>
              </a:solidFill>
              <a:cs typeface="Arial"/>
            </a:endParaRPr>
          </a:p>
          <a:p>
            <a:r>
              <a:rPr lang="en-US" sz="2000" kern="1200" dirty="0" smtClean="0">
                <a:solidFill>
                  <a:sysClr val="windowText" lastClr="000000"/>
                </a:solidFill>
                <a:cs typeface="Arial"/>
              </a:rPr>
              <a:t>UNF</a:t>
            </a:r>
            <a:r>
              <a:rPr lang="en-US" sz="2000" kern="1200" dirty="0">
                <a:solidFill>
                  <a:sysClr val="windowText" lastClr="000000"/>
                </a:solidFill>
                <a:cs typeface="Arial"/>
              </a:rPr>
              <a:t>-ST&amp;DARDS provides a comprehensive database and integrated analysis </a:t>
            </a:r>
            <a:r>
              <a:rPr lang="en-US" sz="2000" kern="1200" dirty="0" smtClean="0">
                <a:solidFill>
                  <a:sysClr val="windowText" lastClr="000000"/>
                </a:solidFill>
                <a:cs typeface="Arial"/>
              </a:rPr>
              <a:t>tools</a:t>
            </a:r>
          </a:p>
          <a:p>
            <a:pPr marL="231775" lvl="1" indent="-231775">
              <a:buSzTx/>
              <a:buFont typeface="Wingdings" pitchFamily="2" charset="2"/>
              <a:buChar char="n"/>
            </a:pPr>
            <a:r>
              <a:rPr lang="en-US" sz="2000" b="1" dirty="0">
                <a:cs typeface="Arial Narrow"/>
              </a:rPr>
              <a:t>Data relations  facilitate analysis </a:t>
            </a:r>
            <a:r>
              <a:rPr lang="en-US" sz="2000" b="1" dirty="0" smtClean="0">
                <a:cs typeface="Arial Narrow"/>
              </a:rPr>
              <a:t>automation</a:t>
            </a:r>
          </a:p>
          <a:p>
            <a:pPr marL="231775" lvl="1" indent="-231775">
              <a:buSzTx/>
              <a:buFont typeface="Wingdings" pitchFamily="2" charset="2"/>
              <a:buChar char="n"/>
            </a:pPr>
            <a:r>
              <a:rPr lang="en-US" sz="2000" b="1" dirty="0" smtClean="0">
                <a:cs typeface="Arial Narrow"/>
              </a:rPr>
              <a:t>Minimum user interaction assures accuracy</a:t>
            </a:r>
            <a:endParaRPr lang="en-US" sz="2000" b="1" dirty="0">
              <a:cs typeface="Arial Narrow"/>
            </a:endParaRPr>
          </a:p>
          <a:p>
            <a:endParaRPr lang="en-US" sz="2000" kern="1200" dirty="0" smtClean="0">
              <a:solidFill>
                <a:sysClr val="windowText" lastClr="000000"/>
              </a:solidFill>
              <a:latin typeface="Arial Narrow" pitchFamily="34" charset="0"/>
              <a:cs typeface="Arial"/>
            </a:endParaRPr>
          </a:p>
          <a:p>
            <a:pPr marL="0" indent="0">
              <a:buNone/>
            </a:pPr>
            <a:endParaRPr lang="en-US" sz="1600" kern="120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5" name="14-G01109.png" descr="/ CREATIVE MEDIA/ J • O • B • S/jobs/X14_Scaglione_dwg/14-G01109.png"/>
          <p:cNvPicPr>
            <a:picLocks noGrp="1" noChangeAspect="1"/>
          </p:cNvPicPr>
          <p:nvPr>
            <p:ph sz="half" idx="2"/>
          </p:nvPr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40" b="-22028"/>
          <a:stretch/>
        </p:blipFill>
        <p:spPr>
          <a:xfrm>
            <a:off x="4438685" y="1541124"/>
            <a:ext cx="4705315" cy="4859676"/>
          </a:xfrm>
          <a:prstGeom prst="rect">
            <a:avLst/>
          </a:prstGeom>
        </p:spPr>
      </p:pic>
      <p:pic>
        <p:nvPicPr>
          <p:cNvPr id="6" name="Tools_Anal_boxes.png" descr="/ CREATIVE MEDIA/ J • O • B • S/jobs/X14_Scaglione_dwg/Tools_Anal_boxes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53" y="2090931"/>
            <a:ext cx="1329600" cy="14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2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UNF-ST&amp;DARDS uses ORNL’s SCALE code system for criticality calculations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As-loaded analysis </a:t>
            </a:r>
            <a:r>
              <a:rPr lang="en-US" dirty="0"/>
              <a:t>for </a:t>
            </a:r>
            <a:r>
              <a:rPr lang="en-US" dirty="0" smtClean="0"/>
              <a:t>SNF requires </a:t>
            </a:r>
            <a:r>
              <a:rPr lang="en-US" dirty="0"/>
              <a:t>the determination of </a:t>
            </a:r>
            <a:r>
              <a:rPr lang="en-US" dirty="0" smtClean="0"/>
              <a:t>time dependent isotopic </a:t>
            </a:r>
            <a:r>
              <a:rPr lang="en-US" dirty="0"/>
              <a:t>number </a:t>
            </a:r>
            <a:r>
              <a:rPr lang="en-US" dirty="0" smtClean="0"/>
              <a:t>densities - Depletion and Decay calculation</a:t>
            </a:r>
          </a:p>
          <a:p>
            <a:r>
              <a:rPr lang="en-US" dirty="0"/>
              <a:t>I</a:t>
            </a:r>
            <a:r>
              <a:rPr lang="en-US" dirty="0" smtClean="0"/>
              <a:t>sotopic composition of </a:t>
            </a:r>
            <a:r>
              <a:rPr lang="en-US" dirty="0"/>
              <a:t>the </a:t>
            </a:r>
            <a:r>
              <a:rPr lang="en-US" dirty="0" smtClean="0"/>
              <a:t>SNF </a:t>
            </a:r>
            <a:r>
              <a:rPr lang="en-US" dirty="0"/>
              <a:t>from the depletion step </a:t>
            </a:r>
            <a:r>
              <a:rPr lang="en-US" dirty="0" smtClean="0"/>
              <a:t>is used to </a:t>
            </a:r>
            <a:r>
              <a:rPr lang="en-US" dirty="0"/>
              <a:t>determine the </a:t>
            </a:r>
            <a:r>
              <a:rPr lang="en-US" dirty="0" smtClean="0"/>
              <a:t>cask neutron multiplication factor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r>
              <a:rPr lang="en-US" dirty="0" smtClean="0"/>
              <a:t>) – Criticality calculation</a:t>
            </a:r>
          </a:p>
          <a:p>
            <a:r>
              <a:rPr lang="en-US" dirty="0" smtClean="0"/>
              <a:t>Depletion and decay calculation of SNF to generate assembly-specific composition:</a:t>
            </a:r>
          </a:p>
          <a:p>
            <a:pPr lvl="1"/>
            <a:r>
              <a:rPr lang="en-US" dirty="0" smtClean="0"/>
              <a:t>TRITON sequence and ORIGIN module are used</a:t>
            </a:r>
          </a:p>
          <a:p>
            <a:pPr lvl="1"/>
            <a:r>
              <a:rPr lang="en-US" dirty="0" smtClean="0"/>
              <a:t>Isotopic compositions are generated for assembly-specific initial enrichment, </a:t>
            </a:r>
            <a:r>
              <a:rPr lang="en-US" dirty="0" err="1" smtClean="0"/>
              <a:t>burnup</a:t>
            </a:r>
            <a:r>
              <a:rPr lang="en-US" dirty="0" smtClean="0"/>
              <a:t> and decay times for major fuel class (e.g., C1414C)</a:t>
            </a:r>
          </a:p>
          <a:p>
            <a:pPr lvl="1"/>
            <a:r>
              <a:rPr lang="en-US" dirty="0" smtClean="0"/>
              <a:t>Conservative depletion parameters such as constant soluble boron concentration (1000 ppm) are used</a:t>
            </a:r>
          </a:p>
          <a:p>
            <a:pPr lvl="1"/>
            <a:r>
              <a:rPr lang="en-US" kern="1200" dirty="0">
                <a:solidFill>
                  <a:sysClr val="windowText" lastClr="000000"/>
                </a:solidFill>
              </a:rPr>
              <a:t>Depletion calculations 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include </a:t>
            </a:r>
            <a:r>
              <a:rPr lang="en-US" kern="1200" dirty="0">
                <a:solidFill>
                  <a:sysClr val="windowText" lastClr="000000"/>
                </a:solidFill>
              </a:rPr>
              <a:t>the presence of burnable poison rod (PWR) and control blade (BWR) throughout the irradiation 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1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UNF-ST&amp;DARDS uses ORNL’s SCALE code system for criticality calculations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KENO-VI is used to perform cask criticality calculations using cask-specific fuel inventory (loading maps)</a:t>
            </a:r>
          </a:p>
          <a:p>
            <a:pPr lvl="1"/>
            <a:r>
              <a:rPr lang="en-US" dirty="0"/>
              <a:t>continuous energy ENDF/B-VII.0 cross section library </a:t>
            </a:r>
            <a:endParaRPr lang="en-US" dirty="0" smtClean="0"/>
          </a:p>
          <a:p>
            <a:pPr lvl="1"/>
            <a:r>
              <a:rPr lang="en-US" dirty="0"/>
              <a:t>12 actinides and 16 fission product isotopes </a:t>
            </a:r>
            <a:r>
              <a:rPr lang="en-US" dirty="0" smtClean="0"/>
              <a:t>are credited (NUREG/CR-7108, -7109)</a:t>
            </a:r>
          </a:p>
          <a:p>
            <a:pPr lvl="1"/>
            <a:r>
              <a:rPr lang="en-US" kern="1200" dirty="0">
                <a:solidFill>
                  <a:sysClr val="windowText" lastClr="000000"/>
                </a:solidFill>
              </a:rPr>
              <a:t>Pressurized water reactor (PWR) axial </a:t>
            </a:r>
            <a:r>
              <a:rPr lang="en-US" kern="1200" dirty="0" err="1">
                <a:solidFill>
                  <a:sysClr val="windowText" lastClr="000000"/>
                </a:solidFill>
              </a:rPr>
              <a:t>burnup</a:t>
            </a:r>
            <a:r>
              <a:rPr lang="en-US" kern="1200" dirty="0">
                <a:solidFill>
                  <a:sysClr val="windowText" lastClr="000000"/>
                </a:solidFill>
              </a:rPr>
              <a:t> profiles are used from NUREG/CR-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6801 (18 node)</a:t>
            </a:r>
          </a:p>
          <a:p>
            <a:pPr lvl="1"/>
            <a:r>
              <a:rPr lang="en-US" kern="1200" dirty="0">
                <a:solidFill>
                  <a:sysClr val="windowText" lastClr="000000"/>
                </a:solidFill>
              </a:rPr>
              <a:t>Uniform profile is used for the one boiling water reactor (BWR) site analyzed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Specific fuel types are modeled (e.g., C1414C, C1414A, C1414W)</a:t>
            </a:r>
          </a:p>
          <a:p>
            <a:r>
              <a:rPr lang="en-US" dirty="0" smtClean="0"/>
              <a:t>Conservatism is maintained for the analyse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</a:p>
          <a:p>
            <a:pPr lvl="1"/>
            <a:r>
              <a:rPr lang="en-US" dirty="0" smtClean="0"/>
              <a:t>Bounding </a:t>
            </a:r>
            <a:r>
              <a:rPr lang="en-US" dirty="0"/>
              <a:t>assembly models (e.g., fresh design basis assembly) as determined in the FSAR/SAR </a:t>
            </a:r>
            <a:r>
              <a:rPr lang="en-US" dirty="0" smtClean="0"/>
              <a:t>are </a:t>
            </a:r>
            <a:r>
              <a:rPr lang="en-US" dirty="0"/>
              <a:t>applied for irregular assemblies (e.g., assemblies with missing fuel rods, damaged fuel assemblies). </a:t>
            </a:r>
            <a:endParaRPr lang="en-US" kern="1200" dirty="0">
              <a:solidFill>
                <a:sysClr val="windowText" lastClr="000000"/>
              </a:solidFill>
            </a:endParaRPr>
          </a:p>
          <a:p>
            <a:pPr marL="34607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1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NEUP</Template>
  <TotalTime>66283</TotalTime>
  <Words>1095</Words>
  <Application>Microsoft Macintosh PowerPoint</Application>
  <PresentationFormat>On-screen Show (4:3)</PresentationFormat>
  <Paragraphs>228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DOE NE Large</vt:lpstr>
      <vt:lpstr>Equation</vt:lpstr>
      <vt:lpstr>Criticality Safety Assessment for As-loaded Spent Fuel Storage and Transportation Casks  Kaushik Banerjee, John M. Scaglione, John C. Wagner, and Robert A. Lefebvre    Oak Ridge National Laboratory banerjeek@ornl.gov  ORACS Workshop May 19-21, 2015 Albuquerque, NM </vt:lpstr>
      <vt:lpstr>Outline</vt:lpstr>
      <vt:lpstr>Spent nuclear fuel (SNF) is stored in a basket positioned within a canister/cask</vt:lpstr>
      <vt:lpstr>Uncredited criticality margin exists in as-loaded SNF canisters</vt:lpstr>
      <vt:lpstr>Uncredited criticality margin can be credited to offset system aging related reactivity increases</vt:lpstr>
      <vt:lpstr>As-loaded criticality calculations were performed for eight reactor sites to quantify uncredited margins </vt:lpstr>
      <vt:lpstr>A new tool has been developed to perform as-loaded analyses</vt:lpstr>
      <vt:lpstr>UNF-ST&amp;DARDS uses ORNL’s SCALE code system for criticality calculations </vt:lpstr>
      <vt:lpstr>UNF-ST&amp;DARDS uses ORNL’s SCALE code system for criticality calculations </vt:lpstr>
      <vt:lpstr>Uncredited criticality safety margin is calculated as </vt:lpstr>
      <vt:lpstr>Uncredited criticality margins are quantified for loaded canisters at eight sites using as-loaded configurations</vt:lpstr>
      <vt:lpstr>Uncredited criticality margin could be credited to offset postulated mechanical performance losses as systems age</vt:lpstr>
    </vt:vector>
  </TitlesOfParts>
  <Manager>Oren Hester</Manager>
  <Company>INL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 University Programs</dc:title>
  <dc:creator>INL</dc:creator>
  <cp:lastModifiedBy>Banerjee, Kaushik</cp:lastModifiedBy>
  <cp:revision>1519</cp:revision>
  <cp:lastPrinted>2014-07-18T20:52:38Z</cp:lastPrinted>
  <dcterms:created xsi:type="dcterms:W3CDTF">2012-10-16T06:43:42Z</dcterms:created>
  <dcterms:modified xsi:type="dcterms:W3CDTF">2015-05-15T17:42:16Z</dcterms:modified>
</cp:coreProperties>
</file>