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20"/>
  </p:notesMasterIdLst>
  <p:sldIdLst>
    <p:sldId id="256" r:id="rId5"/>
    <p:sldId id="270"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67"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gle, Katherine L." initials="kre" lastIdx="3" clrIdx="0"/>
  <p:cmAuthor id="1" name="Van Den Akker, Bret P." initials="BPvdA" lastIdx="3" clrIdx="1"/>
  <p:cmAuthor id="2" name="Banerjee, Kaushik" initials="" lastIdx="0" clrIdx="2"/>
  <p:cmAuthor id="3" name="Scaglione, John M." initials="JMS"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3" autoAdjust="0"/>
    <p:restoredTop sz="94640" autoAdjust="0"/>
  </p:normalViewPr>
  <p:slideViewPr>
    <p:cSldViewPr showGuides="1">
      <p:cViewPr varScale="1">
        <p:scale>
          <a:sx n="195" d="100"/>
          <a:sy n="195" d="100"/>
        </p:scale>
        <p:origin x="-207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7D5BDAC-FC6B-49C3-B090-4525FD30864C}" type="datetimeFigureOut">
              <a:rPr lang="en-US" smtClean="0"/>
              <a:t>5/15/15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00ADF40-A5EB-4D75-97F2-3D6DA177C10D}" type="slidenum">
              <a:rPr lang="en-US" smtClean="0"/>
              <a:t>‹#›</a:t>
            </a:fld>
            <a:endParaRPr lang="en-US"/>
          </a:p>
        </p:txBody>
      </p:sp>
    </p:spTree>
    <p:extLst>
      <p:ext uri="{BB962C8B-B14F-4D97-AF65-F5344CB8AC3E}">
        <p14:creationId xmlns:p14="http://schemas.microsoft.com/office/powerpoint/2010/main" val="390253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815204B-B9ED-4590-804B-9FEE96E20A2C}"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80"/>
          <a:stretch/>
        </p:blipFill>
        <p:spPr>
          <a:xfrm>
            <a:off x="5786057" y="-2184"/>
            <a:ext cx="3377288" cy="6696087"/>
          </a:xfrm>
          <a:prstGeom prst="rect">
            <a:avLst/>
          </a:prstGeom>
        </p:spPr>
      </p:pic>
      <p:sp>
        <p:nvSpPr>
          <p:cNvPr id="2" name="Title 1"/>
          <p:cNvSpPr>
            <a:spLocks noGrp="1"/>
          </p:cNvSpPr>
          <p:nvPr>
            <p:ph type="ctrTitle"/>
          </p:nvPr>
        </p:nvSpPr>
        <p:spPr>
          <a:xfrm>
            <a:off x="192024" y="254995"/>
            <a:ext cx="4160172" cy="926482"/>
          </a:xfrm>
        </p:spPr>
        <p:txBody>
          <a:bodyPr/>
          <a:lstStyle>
            <a:lvl1pPr algn="l">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3224"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033" y="660860"/>
            <a:ext cx="4626280" cy="4663439"/>
          </a:xfrm>
          <a:prstGeom prst="rect">
            <a:avLst/>
          </a:prstGeom>
        </p:spPr>
      </p:pic>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11" name="Picture 10"/>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spTree>
    <p:extLst>
      <p:ext uri="{BB962C8B-B14F-4D97-AF65-F5344CB8AC3E}">
        <p14:creationId xmlns:p14="http://schemas.microsoft.com/office/powerpoint/2010/main" val="391337225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024" y="256032"/>
            <a:ext cx="8636290" cy="48474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1168"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387" y="256032"/>
            <a:ext cx="8628678" cy="4847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5948" y="1444752"/>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5948" y="2270334"/>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4752"/>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70334"/>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8550" y="6338371"/>
            <a:ext cx="1329900" cy="316766"/>
          </a:xfrm>
          <a:prstGeom prst="rect">
            <a:avLst/>
          </a:prstGeom>
        </p:spPr>
      </p:pic>
      <p:sp>
        <p:nvSpPr>
          <p:cNvPr id="2" name="Title 1"/>
          <p:cNvSpPr>
            <a:spLocks noGrp="1"/>
          </p:cNvSpPr>
          <p:nvPr>
            <p:ph type="title"/>
          </p:nvPr>
        </p:nvSpPr>
        <p:spPr>
          <a:xfrm>
            <a:off x="193385" y="253529"/>
            <a:ext cx="3911890" cy="1117600"/>
          </a:xfrm>
        </p:spPr>
        <p:txBody>
          <a:bodyPr/>
          <a:lstStyle/>
          <a:p>
            <a:r>
              <a:rPr lang="en-US" smtClean="0"/>
              <a:t>Click to edit Master title style</a:t>
            </a:r>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80"/>
          <a:stretch/>
        </p:blipFill>
        <p:spPr>
          <a:xfrm>
            <a:off x="5786057" y="-2184"/>
            <a:ext cx="3377288" cy="6696087"/>
          </a:xfrm>
          <a:prstGeom prst="rect">
            <a:avLst/>
          </a:prstGeom>
        </p:spPr>
      </p:pic>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0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53529"/>
            <a:ext cx="8628678" cy="484748"/>
          </a:xfrm>
        </p:spPr>
        <p:txBody>
          <a:bodyPr/>
          <a:lstStyle/>
          <a:p>
            <a:r>
              <a:rPr lang="en-US" smtClean="0"/>
              <a:t>Click to edit Master title style</a:t>
            </a:r>
            <a:endParaRPr lang="en-US"/>
          </a:p>
        </p:txBody>
      </p:sp>
    </p:spTree>
    <p:extLst>
      <p:ext uri="{BB962C8B-B14F-4D97-AF65-F5344CB8AC3E}">
        <p14:creationId xmlns:p14="http://schemas.microsoft.com/office/powerpoint/2010/main" val="219886777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8" cstate="screen">
            <a:extLst>
              <a:ext uri="{28A0092B-C50C-407E-A947-70E740481C1C}">
                <a14:useLocalDpi xmlns:a14="http://schemas.microsoft.com/office/drawing/2010/main"/>
              </a:ext>
            </a:extLst>
          </a:blip>
          <a:srcRect b="-1"/>
          <a:stretch/>
        </p:blipFill>
        <p:spPr>
          <a:xfrm>
            <a:off x="5083728" y="1812022"/>
            <a:ext cx="4060272" cy="5045846"/>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48550" y="6338371"/>
            <a:ext cx="1329900" cy="316766"/>
          </a:xfrm>
          <a:prstGeom prst="rect">
            <a:avLst/>
          </a:prstGeom>
        </p:spPr>
      </p:pic>
      <p:sp>
        <p:nvSpPr>
          <p:cNvPr id="1026" name="Title Placeholder 1"/>
          <p:cNvSpPr>
            <a:spLocks noGrp="1"/>
          </p:cNvSpPr>
          <p:nvPr>
            <p:ph type="title"/>
          </p:nvPr>
        </p:nvSpPr>
        <p:spPr bwMode="auto">
          <a:xfrm>
            <a:off x="183860" y="244475"/>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9" r:id="rId3"/>
    <p:sldLayoutId id="2147483940" r:id="rId4"/>
    <p:sldLayoutId id="2147483941" r:id="rId5"/>
    <p:sldLayoutId id="2147483942" r:id="rId6"/>
  </p:sldLayoutIdLst>
  <p:timing>
    <p:tnLst>
      <p:par>
        <p:cTn xmlns:p14="http://schemas.microsoft.com/office/powerpoint/2010/main" id="1" dur="indefinite" restart="never" nodeType="tmRoot"/>
      </p:par>
    </p:tnLst>
  </p:timing>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file://localhost/%20CREATIVE%20MEDIA/%20J%20%E2%80%A2%20O%20%E2%80%A2%20B%20%E2%80%A2%20S/jobs/X14_Scaglione_dwg/14-G01109.png" TargetMode="External"/><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8902" y="152400"/>
            <a:ext cx="6096000" cy="2662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dirty="0" err="1" smtClean="0"/>
              <a:t>Subcriticality</a:t>
            </a:r>
            <a:r>
              <a:rPr lang="en-US" dirty="0" smtClean="0"/>
              <a:t> Demonstration Options </a:t>
            </a:r>
          </a:p>
          <a:p>
            <a:r>
              <a:rPr lang="en-US" dirty="0" smtClean="0"/>
              <a:t>for Direct Disposal </a:t>
            </a:r>
          </a:p>
          <a:p>
            <a:r>
              <a:rPr lang="en-US" dirty="0" smtClean="0"/>
              <a:t>of Dual-purpose </a:t>
            </a:r>
          </a:p>
          <a:p>
            <a:r>
              <a:rPr lang="en-US" dirty="0" smtClean="0"/>
              <a:t>Canisters</a:t>
            </a:r>
            <a:br>
              <a:rPr lang="en-US" dirty="0" smtClean="0"/>
            </a:br>
            <a:r>
              <a:rPr lang="en-US" dirty="0" smtClean="0"/>
              <a:t/>
            </a:r>
            <a:br>
              <a:rPr lang="en-US" dirty="0" smtClean="0"/>
            </a:br>
            <a:endParaRPr lang="en-US" sz="1600" dirty="0" smtClean="0">
              <a:ea typeface="ＭＳ Ｐゴシック"/>
              <a:cs typeface="ＭＳ Ｐゴシック"/>
            </a:endParaRPr>
          </a:p>
        </p:txBody>
      </p:sp>
      <p:sp>
        <p:nvSpPr>
          <p:cNvPr id="5" name="Subtitle 2"/>
          <p:cNvSpPr txBox="1">
            <a:spLocks/>
          </p:cNvSpPr>
          <p:nvPr/>
        </p:nvSpPr>
        <p:spPr bwMode="auto">
          <a:xfrm>
            <a:off x="0" y="2514600"/>
            <a:ext cx="5050519" cy="3221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r>
              <a:rPr lang="en-US" sz="1600" b="1" dirty="0" smtClean="0">
                <a:latin typeface="Arial"/>
                <a:ea typeface="ＭＳ Ｐゴシック" pitchFamily="34" charset="-128"/>
                <a:cs typeface="Arial"/>
              </a:rPr>
              <a:t>Kaushik Banerjee, </a:t>
            </a:r>
            <a:r>
              <a:rPr lang="en-US" sz="1600" b="1" u="sng" dirty="0" smtClean="0">
                <a:solidFill>
                  <a:srgbClr val="FF0000"/>
                </a:solidFill>
                <a:latin typeface="Arial"/>
                <a:ea typeface="ＭＳ Ｐゴシック" pitchFamily="34" charset="-128"/>
                <a:cs typeface="Arial"/>
              </a:rPr>
              <a:t>John M. </a:t>
            </a:r>
            <a:r>
              <a:rPr lang="en-US" sz="1600" b="1" u="sng" dirty="0" err="1" smtClean="0">
                <a:solidFill>
                  <a:srgbClr val="FF0000"/>
                </a:solidFill>
                <a:latin typeface="Arial"/>
                <a:ea typeface="ＭＳ Ｐゴシック" pitchFamily="34" charset="-128"/>
                <a:cs typeface="Arial"/>
              </a:rPr>
              <a:t>Scaglione</a:t>
            </a:r>
            <a:r>
              <a:rPr lang="en-US" sz="1600" b="1" dirty="0" smtClean="0">
                <a:latin typeface="Arial"/>
                <a:ea typeface="ＭＳ Ｐゴシック" pitchFamily="34" charset="-128"/>
                <a:cs typeface="Arial"/>
              </a:rPr>
              <a:t>,            Justin B. Clarity, and </a:t>
            </a:r>
            <a:r>
              <a:rPr lang="en-US" sz="1600" b="1" dirty="0"/>
              <a:t>Robert </a:t>
            </a:r>
            <a:r>
              <a:rPr lang="en-US" sz="1600" b="1" dirty="0" err="1"/>
              <a:t>Jubin</a:t>
            </a:r>
            <a:r>
              <a:rPr lang="en-US" sz="1600" b="1" dirty="0"/>
              <a:t> </a:t>
            </a:r>
            <a:endParaRPr lang="en-US" sz="1600" b="1" dirty="0" smtClean="0">
              <a:latin typeface="Arial"/>
              <a:ea typeface="ＭＳ Ｐゴシック" pitchFamily="34" charset="-128"/>
              <a:cs typeface="Arial"/>
            </a:endParaRPr>
          </a:p>
          <a:p>
            <a:pPr>
              <a:lnSpc>
                <a:spcPct val="60000"/>
              </a:lnSpc>
            </a:pPr>
            <a:r>
              <a:rPr lang="en-US" sz="1600" dirty="0" smtClean="0">
                <a:latin typeface="Arial"/>
                <a:ea typeface="ＭＳ Ｐゴシック" pitchFamily="34" charset="-128"/>
                <a:cs typeface="Arial"/>
              </a:rPr>
              <a:t>Oak Ridge National Laboratory</a:t>
            </a:r>
          </a:p>
          <a:p>
            <a:pPr>
              <a:lnSpc>
                <a:spcPct val="60000"/>
              </a:lnSpc>
            </a:pPr>
            <a:r>
              <a:rPr lang="en-US" sz="1600" b="1" dirty="0"/>
              <a:t>Thomas </a:t>
            </a:r>
            <a:r>
              <a:rPr lang="en-US" sz="1600" b="1" dirty="0" err="1"/>
              <a:t>Severynse</a:t>
            </a:r>
            <a:r>
              <a:rPr lang="en-US" sz="1600" b="1" dirty="0"/>
              <a:t> </a:t>
            </a:r>
            <a:endParaRPr lang="en-US" sz="1600" b="1" dirty="0" smtClean="0"/>
          </a:p>
          <a:p>
            <a:pPr>
              <a:lnSpc>
                <a:spcPct val="60000"/>
              </a:lnSpc>
            </a:pPr>
            <a:r>
              <a:rPr lang="en-US" sz="1600" dirty="0" smtClean="0"/>
              <a:t>Savannah </a:t>
            </a:r>
            <a:r>
              <a:rPr lang="en-US" sz="1600" dirty="0"/>
              <a:t>River National Laboratory </a:t>
            </a:r>
            <a:endParaRPr lang="en-US" sz="1600" dirty="0" smtClean="0"/>
          </a:p>
          <a:p>
            <a:pPr>
              <a:lnSpc>
                <a:spcPct val="60000"/>
              </a:lnSpc>
            </a:pPr>
            <a:r>
              <a:rPr lang="en-US" sz="1600" b="1" dirty="0"/>
              <a:t>Ernest Hardin </a:t>
            </a:r>
            <a:endParaRPr lang="en-US" sz="1600" b="1" dirty="0" smtClean="0"/>
          </a:p>
          <a:p>
            <a:pPr>
              <a:lnSpc>
                <a:spcPct val="60000"/>
              </a:lnSpc>
            </a:pPr>
            <a:r>
              <a:rPr lang="en-US" sz="1600" dirty="0" smtClean="0"/>
              <a:t>Sandia </a:t>
            </a:r>
            <a:r>
              <a:rPr lang="en-US" sz="1600" dirty="0"/>
              <a:t>National Laboratories </a:t>
            </a:r>
            <a:endParaRPr lang="en-US" sz="1600" dirty="0" smtClean="0">
              <a:latin typeface="Arial"/>
              <a:ea typeface="ＭＳ Ｐゴシック" pitchFamily="34" charset="-128"/>
              <a:cs typeface="Arial"/>
            </a:endParaRPr>
          </a:p>
          <a:p>
            <a:pPr>
              <a:lnSpc>
                <a:spcPct val="60000"/>
              </a:lnSpc>
            </a:pPr>
            <a:r>
              <a:rPr lang="en-US" sz="1600" dirty="0" smtClean="0"/>
              <a:t>Used Fuel Disposition R&amp;D Campaign</a:t>
            </a:r>
            <a:endParaRPr lang="en-US" sz="1600" dirty="0" smtClean="0">
              <a:latin typeface="Arial"/>
              <a:ea typeface="ＭＳ Ｐゴシック" pitchFamily="34" charset="-128"/>
              <a:cs typeface="Arial"/>
            </a:endParaRPr>
          </a:p>
          <a:p>
            <a:pPr>
              <a:lnSpc>
                <a:spcPct val="60000"/>
              </a:lnSpc>
            </a:pPr>
            <a:r>
              <a:rPr lang="en-US" sz="1600" dirty="0" smtClean="0"/>
              <a:t>Contact: </a:t>
            </a:r>
            <a:r>
              <a:rPr lang="en-US" sz="1600" dirty="0" err="1" smtClean="0">
                <a:solidFill>
                  <a:srgbClr val="000090"/>
                </a:solidFill>
              </a:rPr>
              <a:t>banerjeek@ornl.gov</a:t>
            </a:r>
            <a:r>
              <a:rPr lang="en-US" sz="1600" dirty="0" smtClean="0">
                <a:solidFill>
                  <a:srgbClr val="000090"/>
                </a:solidFill>
              </a:rPr>
              <a:t/>
            </a:r>
            <a:br>
              <a:rPr lang="en-US" sz="1600" dirty="0" smtClean="0">
                <a:solidFill>
                  <a:srgbClr val="000090"/>
                </a:solidFill>
              </a:rPr>
            </a:br>
            <a:endParaRPr lang="en-US" sz="1600" dirty="0" smtClean="0">
              <a:solidFill>
                <a:srgbClr val="000090"/>
              </a:solidFill>
            </a:endParaRPr>
          </a:p>
          <a:p>
            <a:pPr>
              <a:lnSpc>
                <a:spcPct val="60000"/>
              </a:lnSpc>
            </a:pPr>
            <a:r>
              <a:rPr lang="en-US" sz="1600" dirty="0" smtClean="0">
                <a:latin typeface="Arial"/>
                <a:ea typeface="ＭＳ Ｐゴシック" pitchFamily="34" charset="-128"/>
                <a:cs typeface="Arial"/>
              </a:rPr>
              <a:t>ORACS Workshop</a:t>
            </a:r>
          </a:p>
          <a:p>
            <a:pPr>
              <a:lnSpc>
                <a:spcPct val="60000"/>
              </a:lnSpc>
            </a:pPr>
            <a:r>
              <a:rPr lang="en-US" sz="1600" dirty="0" smtClean="0">
                <a:latin typeface="Arial"/>
                <a:ea typeface="ＭＳ Ｐゴシック" pitchFamily="34" charset="-128"/>
                <a:cs typeface="Arial"/>
              </a:rPr>
              <a:t>Albuquerque, NM, 19-21 May, 2015</a:t>
            </a:r>
          </a:p>
          <a:p>
            <a:pPr>
              <a:lnSpc>
                <a:spcPct val="60000"/>
              </a:lnSpc>
            </a:pPr>
            <a:endParaRPr lang="en-US" sz="2000" dirty="0" smtClean="0">
              <a:latin typeface="Arial"/>
              <a:ea typeface="ＭＳ Ｐゴシック" pitchFamily="34" charset="-128"/>
              <a:cs typeface="Arial"/>
            </a:endParaRPr>
          </a:p>
        </p:txBody>
      </p:sp>
    </p:spTree>
    <p:extLst>
      <p:ext uri="{BB962C8B-B14F-4D97-AF65-F5344CB8AC3E}">
        <p14:creationId xmlns:p14="http://schemas.microsoft.com/office/powerpoint/2010/main" val="11618556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7551" y="109758"/>
            <a:ext cx="8229600" cy="1201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8657"/>
                </a:solidFill>
                <a:effectLst/>
                <a:uLnTx/>
                <a:uFillTx/>
                <a:latin typeface="+mj-lt"/>
                <a:ea typeface="+mj-ea"/>
                <a:cs typeface="+mj-cs"/>
              </a:rPr>
              <a:t>75% of analyzed DPCs are below the representative subcritical limit with as-loaded analysis (fresh water)</a:t>
            </a:r>
            <a:endParaRPr kumimoji="0" lang="en-US" sz="2800" b="0" i="0" u="none" strike="noStrike" kern="1200" cap="none" spc="0" normalizeH="0" baseline="0" noProof="0" dirty="0">
              <a:ln>
                <a:noFill/>
              </a:ln>
              <a:solidFill>
                <a:srgbClr val="008657"/>
              </a:solidFill>
              <a:effectLst/>
              <a:uLnTx/>
              <a:uFillTx/>
              <a:latin typeface="+mj-lt"/>
              <a:ea typeface="+mj-ea"/>
              <a:cs typeface="+mj-cs"/>
            </a:endParaRPr>
          </a:p>
        </p:txBody>
      </p:sp>
      <p:pic>
        <p:nvPicPr>
          <p:cNvPr id="5" name="Content Placeholder 5"/>
          <p:cNvPicPr>
            <a:picLocks noChangeAspect="1"/>
          </p:cNvPicPr>
          <p:nvPr/>
        </p:nvPicPr>
        <p:blipFill rotWithShape="1">
          <a:blip r:embed="rId2"/>
          <a:srcRect l="200" t="-8723" r="248" b="-10592"/>
          <a:stretch/>
        </p:blipFill>
        <p:spPr bwMode="auto">
          <a:xfrm>
            <a:off x="0" y="1219200"/>
            <a:ext cx="8960724" cy="3735658"/>
          </a:xfrm>
          <a:prstGeom prst="rect">
            <a:avLst/>
          </a:prstGeom>
          <a:noFill/>
          <a:ln w="9525">
            <a:noFill/>
            <a:miter lim="800000"/>
            <a:headEnd/>
            <a:tailEnd/>
          </a:ln>
        </p:spPr>
      </p:pic>
      <p:sp>
        <p:nvSpPr>
          <p:cNvPr id="2" name="TextBox 1"/>
          <p:cNvSpPr txBox="1"/>
          <p:nvPr/>
        </p:nvSpPr>
        <p:spPr>
          <a:xfrm>
            <a:off x="2762004" y="4953000"/>
            <a:ext cx="3224824" cy="346249"/>
          </a:xfrm>
          <a:prstGeom prst="rect">
            <a:avLst/>
          </a:prstGeom>
          <a:noFill/>
          <a:ln w="15875">
            <a:solidFill>
              <a:schemeClr val="tx1"/>
            </a:solidFill>
          </a:ln>
        </p:spPr>
        <p:txBody>
          <a:bodyPr wrap="none" rtlCol="0">
            <a:spAutoFit/>
          </a:bodyPr>
          <a:lstStyle/>
          <a:p>
            <a:pPr algn="ctr">
              <a:lnSpc>
                <a:spcPct val="90000"/>
              </a:lnSpc>
            </a:pPr>
            <a:r>
              <a:rPr lang="en-US" dirty="0"/>
              <a:t> </a:t>
            </a:r>
            <a:r>
              <a:rPr lang="en-US" b="1" dirty="0" smtClean="0">
                <a:solidFill>
                  <a:srgbClr val="0000FF"/>
                </a:solidFill>
                <a:latin typeface="+mn-lt"/>
              </a:rPr>
              <a:t>What else can be credited?</a:t>
            </a:r>
            <a:r>
              <a:rPr lang="en-US" dirty="0" smtClean="0">
                <a:latin typeface="+mn-lt"/>
              </a:rPr>
              <a:t> </a:t>
            </a:r>
          </a:p>
        </p:txBody>
      </p:sp>
    </p:spTree>
    <p:extLst>
      <p:ext uri="{BB962C8B-B14F-4D97-AF65-F5344CB8AC3E}">
        <p14:creationId xmlns:p14="http://schemas.microsoft.com/office/powerpoint/2010/main" val="4153844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4872" y="87078"/>
            <a:ext cx="8812102" cy="83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8657"/>
                </a:solidFill>
                <a:effectLst/>
                <a:uLnTx/>
                <a:uFillTx/>
                <a:latin typeface="+mj-lt"/>
                <a:ea typeface="+mj-ea"/>
                <a:cs typeface="+mj-cs"/>
              </a:rPr>
              <a:t>Geochemistry of the repository will determine the composition of groundwater</a:t>
            </a:r>
            <a:endParaRPr kumimoji="0" lang="en-US" sz="2800" b="0" i="0" u="none" strike="noStrike" kern="1200" cap="none" spc="0" normalizeH="0" baseline="0" noProof="0" dirty="0">
              <a:ln>
                <a:noFill/>
              </a:ln>
              <a:solidFill>
                <a:srgbClr val="008657"/>
              </a:solidFill>
              <a:effectLst/>
              <a:uLnTx/>
              <a:uFillTx/>
              <a:latin typeface="+mj-lt"/>
              <a:ea typeface="+mj-ea"/>
              <a:cs typeface="+mj-cs"/>
            </a:endParaRPr>
          </a:p>
        </p:txBody>
      </p:sp>
      <p:sp>
        <p:nvSpPr>
          <p:cNvPr id="5" name="Content Placeholder 2"/>
          <p:cNvSpPr txBox="1">
            <a:spLocks/>
          </p:cNvSpPr>
          <p:nvPr/>
        </p:nvSpPr>
        <p:spPr bwMode="auto">
          <a:xfrm>
            <a:off x="228600" y="1066800"/>
            <a:ext cx="8229600" cy="4342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ts val="600"/>
              </a:spcAft>
              <a:buClr>
                <a:schemeClr val="tx2"/>
              </a:buClr>
              <a:buFont typeface="Arial" charset="0"/>
              <a:buChar char="•"/>
              <a:defRPr sz="22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200" b="1" i="0" u="none" strike="noStrike" kern="1200" cap="none" spc="0" normalizeH="0" baseline="0" noProof="0" dirty="0" smtClean="0">
                <a:ln>
                  <a:noFill/>
                </a:ln>
                <a:solidFill>
                  <a:sysClr val="windowText" lastClr="000000"/>
                </a:solidFill>
                <a:effectLst/>
                <a:uLnTx/>
                <a:uFillTx/>
                <a:latin typeface="+mn-lt"/>
                <a:ea typeface="+mn-ea"/>
                <a:cs typeface="+mn-cs"/>
              </a:rPr>
              <a:t>The dissolved aqueous species available in the groundwater widely vary depending on the geochemistry of the repository concepts under considerations (salt, crystalline rock, clay/shale, sedimentary rock, and hard rock)</a:t>
            </a: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200" b="1" i="0" u="none" strike="noStrike" kern="1200" cap="none" spc="0" normalizeH="0" baseline="0" noProof="0" dirty="0" smtClean="0">
                <a:ln>
                  <a:noFill/>
                </a:ln>
                <a:solidFill>
                  <a:sysClr val="windowText" lastClr="000000"/>
                </a:solidFill>
                <a:effectLst/>
                <a:uLnTx/>
                <a:uFillTx/>
                <a:latin typeface="+mn-lt"/>
                <a:ea typeface="+mn-ea"/>
                <a:cs typeface="+mn-cs"/>
              </a:rPr>
              <a:t>The following dissolved species are commonly available in varying quantity in the repository concepts under consideration  </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mn-lt"/>
                <a:ea typeface="+mn-ea"/>
                <a:cs typeface="+mn-cs"/>
              </a:rPr>
              <a:t>Ca, Li, Na, Mg, K, Fe, Al, Si, Ba, B, </a:t>
            </a:r>
            <a:r>
              <a:rPr kumimoji="0" lang="en-US" sz="2000" b="0" i="0" u="none" strike="noStrike" kern="1200" cap="none" spc="0" normalizeH="0" baseline="0" noProof="0" dirty="0" err="1" smtClean="0">
                <a:ln>
                  <a:noFill/>
                </a:ln>
                <a:solidFill>
                  <a:sysClr val="windowText" lastClr="000000"/>
                </a:solidFill>
                <a:effectLst/>
                <a:uLnTx/>
                <a:uFillTx/>
                <a:latin typeface="+mn-lt"/>
                <a:ea typeface="+mn-ea"/>
                <a:cs typeface="+mn-cs"/>
              </a:rPr>
              <a:t>Mn</a:t>
            </a:r>
            <a:r>
              <a:rPr kumimoji="0" lang="en-US" sz="2000" b="0" i="0" u="none" strike="noStrike" kern="1200" cap="none" spc="0" normalizeH="0" baseline="0" noProof="0" dirty="0" smtClean="0">
                <a:ln>
                  <a:noFill/>
                </a:ln>
                <a:solidFill>
                  <a:sysClr val="windowText" lastClr="000000"/>
                </a:solidFill>
                <a:effectLst/>
                <a:uLnTx/>
                <a:uFillTx/>
                <a:latin typeface="+mn-lt"/>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mn-lt"/>
                <a:ea typeface="+mn-ea"/>
                <a:cs typeface="+mn-cs"/>
              </a:rPr>
              <a:t>Sr</a:t>
            </a:r>
            <a:r>
              <a:rPr kumimoji="0" lang="en-US" sz="2000" b="0" i="0" u="none" strike="noStrike" kern="1200" cap="none" spc="0" normalizeH="0" baseline="0" noProof="0" dirty="0" smtClean="0">
                <a:ln>
                  <a:noFill/>
                </a:ln>
                <a:solidFill>
                  <a:sysClr val="windowText" lastClr="000000"/>
                </a:solidFill>
                <a:effectLst/>
                <a:uLnTx/>
                <a:uFillTx/>
                <a:latin typeface="+mn-lt"/>
                <a:ea typeface="+mn-ea"/>
                <a:cs typeface="+mn-cs"/>
              </a:rPr>
              <a:t>, Cl, S, Br, N, and F</a:t>
            </a: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200" b="1" i="0" u="none" strike="noStrike" kern="1200" cap="none" spc="0" normalizeH="0" baseline="0" noProof="0" dirty="0" smtClean="0">
                <a:ln>
                  <a:noFill/>
                </a:ln>
                <a:solidFill>
                  <a:sysClr val="windowText" lastClr="000000"/>
                </a:solidFill>
                <a:effectLst/>
                <a:uLnTx/>
                <a:uFillTx/>
                <a:latin typeface="+mn-lt"/>
                <a:ea typeface="+mn-ea"/>
                <a:cs typeface="+mn-cs"/>
              </a:rPr>
              <a:t>The quantity of the dissolved species can vary from less than 1 mg/liter (for example, Li in </a:t>
            </a:r>
            <a:r>
              <a:rPr kumimoji="0" lang="en-US" sz="2200" b="1" i="0" u="none" strike="noStrike" kern="1200" cap="none" spc="0" normalizeH="0" baseline="0" noProof="0" dirty="0" err="1" smtClean="0">
                <a:ln>
                  <a:noFill/>
                </a:ln>
                <a:solidFill>
                  <a:sysClr val="windowText" lastClr="000000"/>
                </a:solidFill>
                <a:effectLst/>
                <a:uLnTx/>
                <a:uFillTx/>
                <a:latin typeface="+mn-lt"/>
                <a:ea typeface="+mn-ea"/>
                <a:cs typeface="+mn-cs"/>
              </a:rPr>
              <a:t>Opalinus</a:t>
            </a:r>
            <a:r>
              <a:rPr kumimoji="0" lang="en-US" sz="2200" b="1" i="0" u="none" strike="noStrike" kern="1200" cap="none" spc="0" normalizeH="0" baseline="0" noProof="0" dirty="0" smtClean="0">
                <a:ln>
                  <a:noFill/>
                </a:ln>
                <a:solidFill>
                  <a:sysClr val="windowText" lastClr="000000"/>
                </a:solidFill>
                <a:effectLst/>
                <a:uLnTx/>
                <a:uFillTx/>
                <a:latin typeface="+mn-lt"/>
                <a:ea typeface="+mn-ea"/>
                <a:cs typeface="+mn-cs"/>
              </a:rPr>
              <a:t> clay*) to more that 150,000 mg/liter (for example, Cl in a salt repository**)</a:t>
            </a:r>
          </a:p>
        </p:txBody>
      </p:sp>
      <p:sp>
        <p:nvSpPr>
          <p:cNvPr id="6" name="TextBox 5"/>
          <p:cNvSpPr txBox="1"/>
          <p:nvPr/>
        </p:nvSpPr>
        <p:spPr>
          <a:xfrm>
            <a:off x="457200" y="5410200"/>
            <a:ext cx="7980837" cy="1015663"/>
          </a:xfrm>
          <a:prstGeom prst="rect">
            <a:avLst/>
          </a:prstGeom>
          <a:no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ea typeface="ＭＳ Ｐゴシック" charset="-128"/>
              </a:rPr>
              <a:t>*Y. Wang et. al., “Integrated Tool Development for Used Fuel Disposition Natural System Evaluation – Phase I Report,” Prepared for U.S. Department of Energy Used Fuel Disposition, FCRD-UFD-2012-000229 SAND2012-7073P, 2012.</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ea typeface="ＭＳ Ｐゴシック" charset="-128"/>
              </a:rPr>
              <a:t>**J. </a:t>
            </a:r>
            <a:r>
              <a:rPr kumimoji="0" lang="en-US" sz="1200" b="0" i="0" u="none" strike="noStrike" kern="0" cap="none" spc="0" normalizeH="0" baseline="0" noProof="0" dirty="0" err="1" smtClean="0">
                <a:ln>
                  <a:noFill/>
                </a:ln>
                <a:solidFill>
                  <a:prstClr val="black"/>
                </a:solidFill>
                <a:effectLst/>
                <a:uLnTx/>
                <a:uFillTx/>
                <a:ea typeface="ＭＳ Ｐゴシック" charset="-128"/>
              </a:rPr>
              <a:t>Winterle</a:t>
            </a:r>
            <a:r>
              <a:rPr kumimoji="0" lang="en-US" sz="1200" b="0" i="0" u="none" strike="noStrike" kern="0" cap="none" spc="0" normalizeH="0" baseline="0" noProof="0" dirty="0" smtClean="0">
                <a:ln>
                  <a:noFill/>
                </a:ln>
                <a:solidFill>
                  <a:prstClr val="black"/>
                </a:solidFill>
                <a:effectLst/>
                <a:uLnTx/>
                <a:uFillTx/>
                <a:ea typeface="ＭＳ Ｐゴシック" charset="-128"/>
              </a:rPr>
              <a:t> et. al., “Geological Disposal of High-Level Radioactive Waste in Salt Formation.” Center for Nuclear Waste Regulatory Analyses, San Antonio, Texas, March 2012.</a:t>
            </a:r>
          </a:p>
        </p:txBody>
      </p:sp>
    </p:spTree>
    <p:extLst>
      <p:ext uri="{BB962C8B-B14F-4D97-AF65-F5344CB8AC3E}">
        <p14:creationId xmlns:p14="http://schemas.microsoft.com/office/powerpoint/2010/main" val="21385365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0" y="1219200"/>
            <a:ext cx="4861526" cy="465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In addition to salt repository concepts, Cl is also available (in moderate quantity) in clay*, granite* and crystalline rock**</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mn-lt"/>
                <a:ea typeface="+mn-ea"/>
                <a:cs typeface="+mn-cs"/>
              </a:rPr>
              <a:t>The quantity of Cl varies between the geological media </a:t>
            </a: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Literature </a:t>
            </a:r>
            <a:r>
              <a:rPr kumimoji="0" lang="en-US" sz="2000" b="1" i="0" u="none" strike="noStrike" kern="1200" cap="none" spc="0" normalizeH="0" baseline="0" noProof="0" dirty="0" smtClean="0">
                <a:ln>
                  <a:noFill/>
                </a:ln>
                <a:solidFill>
                  <a:srgbClr val="000000"/>
                </a:solidFill>
                <a:effectLst/>
                <a:uLnTx/>
                <a:uFillTx/>
                <a:latin typeface="+mn-lt"/>
                <a:ea typeface="+mn-ea"/>
                <a:cs typeface="+mn-cs"/>
              </a:rPr>
              <a:t>reviews show that Li and B may also be available in small quantity in some geological media</a:t>
            </a: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a:t>
            </a: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Other commonly available dissolved aqueous species may not yield a significant neutron absorption effect, but </a:t>
            </a:r>
            <a:r>
              <a:rPr kumimoji="0" lang="en-US" sz="2000" b="1" i="0" u="none" strike="noStrike" kern="1200" cap="none" spc="0" normalizeH="0" baseline="0" noProof="0" dirty="0" smtClean="0">
                <a:ln>
                  <a:noFill/>
                </a:ln>
                <a:solidFill>
                  <a:srgbClr val="000000"/>
                </a:solidFill>
                <a:effectLst/>
                <a:uLnTx/>
                <a:uFillTx/>
                <a:latin typeface="+mn-lt"/>
                <a:ea typeface="+mn-ea"/>
                <a:cs typeface="+mn-cs"/>
              </a:rPr>
              <a:t>together may provide a significant mo</a:t>
            </a: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derator displacement effect (not studied here)</a:t>
            </a:r>
            <a:endParaRPr kumimoji="0" lang="en-US" sz="2000" b="1" i="0" u="none" strike="noStrike" kern="1200" cap="none" spc="0" normalizeH="0" baseline="0" noProof="0" dirty="0">
              <a:ln>
                <a:noFill/>
              </a:ln>
              <a:solidFill>
                <a:sysClr val="windowText" lastClr="000000"/>
              </a:solidFill>
              <a:effectLst/>
              <a:uLnTx/>
              <a:uFillTx/>
              <a:latin typeface="+mn-lt"/>
              <a:ea typeface="+mn-ea"/>
              <a:cs typeface="+mn-cs"/>
            </a:endParaRPr>
          </a:p>
        </p:txBody>
      </p:sp>
      <p:sp>
        <p:nvSpPr>
          <p:cNvPr id="5" name="TextBox 4"/>
          <p:cNvSpPr txBox="1"/>
          <p:nvPr/>
        </p:nvSpPr>
        <p:spPr>
          <a:xfrm>
            <a:off x="457200" y="5791200"/>
            <a:ext cx="7980837" cy="769441"/>
          </a:xfrm>
          <a:prstGeom prst="rect">
            <a:avLst/>
          </a:prstGeom>
          <a:noFill/>
          <a:ln>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ea typeface="ＭＳ Ｐゴシック" charset="-128"/>
              </a:rPr>
              <a:t>*</a:t>
            </a:r>
            <a:r>
              <a:rPr kumimoji="0" lang="en-US" sz="1000" b="0" i="0" u="none" strike="noStrike" kern="0" cap="none" spc="0" normalizeH="0" baseline="0" noProof="0" dirty="0" smtClean="0">
                <a:ln>
                  <a:noFill/>
                </a:ln>
                <a:solidFill>
                  <a:prstClr val="black"/>
                </a:solidFill>
                <a:effectLst/>
                <a:uLnTx/>
                <a:uFillTx/>
                <a:ea typeface="ＭＳ Ｐゴシック" charset="-128"/>
              </a:rPr>
              <a:t>Y. Wang et. al., “Integrated Tool Development for Used Fuel Disposition Natural System Evaluation – Phase I Report,” Prepared for U.S. Department of Energy Used Fuel Disposition, FCRD-UFD-2012-000229 SAND2012-7073P, 2012.</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ea typeface="ＭＳ Ｐゴシック" charset="-128"/>
              </a:rPr>
              <a:t>**C.F. Jove Colon et. al. “Disposal Systems Evaluations and Tool Development – Engineered Barrier System (EBS) Evaluation,” Prepared for U.S. Department of Energy Used Fuel Disposition Campaign, SAND2010-8200, 2011</a:t>
            </a:r>
            <a:r>
              <a:rPr kumimoji="0" lang="en-US" sz="1200" b="0" i="0" u="none" strike="noStrike" kern="0" cap="none" spc="0" normalizeH="0" baseline="0" noProof="0" dirty="0" smtClean="0">
                <a:ln>
                  <a:noFill/>
                </a:ln>
                <a:solidFill>
                  <a:prstClr val="black"/>
                </a:solidFill>
                <a:effectLst/>
                <a:uLnTx/>
                <a:uFillTx/>
                <a:ea typeface="ＭＳ Ｐゴシック" charset="-128"/>
              </a:rPr>
              <a:t>.</a:t>
            </a:r>
          </a:p>
        </p:txBody>
      </p:sp>
      <p:pic>
        <p:nvPicPr>
          <p:cNvPr id="6" name="Content Placeholder 7" descr="IHLRWM_3.png"/>
          <p:cNvPicPr>
            <a:picLocks noChangeAspect="1"/>
          </p:cNvPicPr>
          <p:nvPr/>
        </p:nvPicPr>
        <p:blipFill rotWithShape="1">
          <a:blip r:embed="rId2" cstate="print">
            <a:extLst>
              <a:ext uri="{28A0092B-C50C-407E-A947-70E740481C1C}">
                <a14:useLocalDpi xmlns:a14="http://schemas.microsoft.com/office/drawing/2010/main" val="0"/>
              </a:ext>
            </a:extLst>
          </a:blip>
          <a:srcRect l="-539" t="-1175" r="-1906" b="-3625"/>
          <a:stretch/>
        </p:blipFill>
        <p:spPr bwMode="auto">
          <a:xfrm>
            <a:off x="4724400" y="1600201"/>
            <a:ext cx="4419600" cy="3933828"/>
          </a:xfrm>
          <a:prstGeom prst="rect">
            <a:avLst/>
          </a:prstGeom>
          <a:noFill/>
          <a:ln w="9525">
            <a:noFill/>
            <a:miter lim="800000"/>
            <a:headEnd/>
            <a:tailEnd/>
          </a:ln>
        </p:spPr>
      </p:pic>
      <p:sp>
        <p:nvSpPr>
          <p:cNvPr id="7" name="Title 1"/>
          <p:cNvSpPr txBox="1">
            <a:spLocks/>
          </p:cNvSpPr>
          <p:nvPr/>
        </p:nvSpPr>
        <p:spPr bwMode="auto">
          <a:xfrm>
            <a:off x="0" y="0"/>
            <a:ext cx="9054486" cy="1201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8657"/>
                </a:solidFill>
                <a:effectLst/>
                <a:uLnTx/>
                <a:uFillTx/>
                <a:latin typeface="+mj-lt"/>
                <a:ea typeface="+mj-ea"/>
                <a:cs typeface="+mj-cs"/>
              </a:rPr>
              <a:t>Only </a:t>
            </a:r>
            <a:r>
              <a:rPr kumimoji="0" lang="en-US" sz="2800" b="0" i="0" u="none" strike="noStrike" kern="1200" cap="none" spc="0" normalizeH="0" baseline="0" noProof="0" dirty="0" err="1" smtClean="0">
                <a:ln>
                  <a:noFill/>
                </a:ln>
                <a:solidFill>
                  <a:srgbClr val="008657"/>
                </a:solidFill>
                <a:effectLst/>
                <a:uLnTx/>
                <a:uFillTx/>
                <a:latin typeface="+mj-lt"/>
                <a:ea typeface="+mj-ea"/>
                <a:cs typeface="+mj-cs"/>
              </a:rPr>
              <a:t>Cl</a:t>
            </a:r>
            <a:r>
              <a:rPr kumimoji="0" lang="en-US" sz="2800" b="0" i="0" u="none" strike="noStrike" kern="1200" cap="none" spc="0" normalizeH="0" baseline="0" noProof="0" dirty="0" smtClean="0">
                <a:ln>
                  <a:noFill/>
                </a:ln>
                <a:solidFill>
                  <a:srgbClr val="008657"/>
                </a:solidFill>
                <a:effectLst/>
                <a:uLnTx/>
                <a:uFillTx/>
                <a:latin typeface="+mj-lt"/>
                <a:ea typeface="+mj-ea"/>
                <a:cs typeface="+mj-cs"/>
              </a:rPr>
              <a:t> is expected to be present in sufficient amounts to suppress reactivity in the geological media under consideration</a:t>
            </a:r>
            <a:endParaRPr kumimoji="0" lang="en-US" sz="2800" b="0" i="0" u="none" strike="noStrike" kern="1200" cap="none" spc="0" normalizeH="0" baseline="0" noProof="0" dirty="0">
              <a:ln>
                <a:noFill/>
              </a:ln>
              <a:solidFill>
                <a:srgbClr val="008657"/>
              </a:solidFill>
              <a:effectLst/>
              <a:uLnTx/>
              <a:uFillTx/>
              <a:latin typeface="+mj-lt"/>
              <a:ea typeface="+mj-ea"/>
              <a:cs typeface="+mj-cs"/>
            </a:endParaRPr>
          </a:p>
        </p:txBody>
      </p:sp>
    </p:spTree>
    <p:extLst>
      <p:ext uri="{BB962C8B-B14F-4D97-AF65-F5344CB8AC3E}">
        <p14:creationId xmlns:p14="http://schemas.microsoft.com/office/powerpoint/2010/main" val="28338593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799576" cy="1281120"/>
          </a:xfrm>
        </p:spPr>
        <p:txBody>
          <a:bodyPr/>
          <a:lstStyle/>
          <a:p>
            <a:r>
              <a:rPr lang="en-US" dirty="0"/>
              <a:t>F</a:t>
            </a:r>
            <a:r>
              <a:rPr lang="en-US" dirty="0" smtClean="0"/>
              <a:t>iller </a:t>
            </a:r>
            <a:r>
              <a:rPr lang="en-US" dirty="0"/>
              <a:t>materials </a:t>
            </a:r>
            <a:r>
              <a:rPr lang="en-US" dirty="0" smtClean="0"/>
              <a:t>can also be used to </a:t>
            </a:r>
            <a:r>
              <a:rPr lang="en-US" dirty="0"/>
              <a:t>prevent flooding of the </a:t>
            </a:r>
            <a:r>
              <a:rPr lang="en-US" dirty="0" smtClean="0"/>
              <a:t>DPCs during </a:t>
            </a:r>
            <a:r>
              <a:rPr lang="en-US" dirty="0"/>
              <a:t>the repository time </a:t>
            </a:r>
            <a:r>
              <a:rPr lang="en-US" dirty="0" smtClean="0"/>
              <a:t>frames </a:t>
            </a:r>
            <a:endParaRPr lang="en-US" dirty="0"/>
          </a:p>
        </p:txBody>
      </p:sp>
      <p:sp>
        <p:nvSpPr>
          <p:cNvPr id="3" name="Content Placeholder 2"/>
          <p:cNvSpPr>
            <a:spLocks noGrp="1"/>
          </p:cNvSpPr>
          <p:nvPr>
            <p:ph idx="1"/>
          </p:nvPr>
        </p:nvSpPr>
        <p:spPr>
          <a:xfrm>
            <a:off x="152400" y="1371600"/>
            <a:ext cx="4572000" cy="5562600"/>
          </a:xfrm>
        </p:spPr>
        <p:txBody>
          <a:bodyPr/>
          <a:lstStyle/>
          <a:p>
            <a:r>
              <a:rPr lang="en-US" sz="2000" b="1" dirty="0">
                <a:latin typeface="+mn-lt"/>
                <a:cs typeface="Arial Narrow"/>
              </a:rPr>
              <a:t>T</a:t>
            </a:r>
            <a:r>
              <a:rPr lang="en-US" sz="2000" b="1" dirty="0" smtClean="0">
                <a:latin typeface="+mn-lt"/>
                <a:cs typeface="Arial Narrow"/>
              </a:rPr>
              <a:t>he </a:t>
            </a:r>
            <a:r>
              <a:rPr lang="en-US" sz="2000" b="1" dirty="0">
                <a:latin typeface="+mn-lt"/>
                <a:cs typeface="Arial Narrow"/>
              </a:rPr>
              <a:t>moderator displacement aspect of the filler materials is investigated using as-loaded DPCs at </a:t>
            </a:r>
            <a:r>
              <a:rPr lang="en-US" sz="2000" b="1" dirty="0" smtClean="0">
                <a:latin typeface="+mn-lt"/>
                <a:cs typeface="Arial Narrow"/>
              </a:rPr>
              <a:t> Site E (with loss of neutron absorber)</a:t>
            </a:r>
          </a:p>
          <a:p>
            <a:r>
              <a:rPr lang="en-US" sz="2000" b="1" dirty="0">
                <a:latin typeface="+mn-lt"/>
                <a:cs typeface="Arial Narrow"/>
              </a:rPr>
              <a:t>Aluminum </a:t>
            </a:r>
            <a:r>
              <a:rPr lang="en-US" sz="2000" b="1" dirty="0" smtClean="0">
                <a:latin typeface="+mn-lt"/>
                <a:cs typeface="Arial Narrow"/>
              </a:rPr>
              <a:t>is </a:t>
            </a:r>
            <a:r>
              <a:rPr lang="en-US" sz="2000" b="1" dirty="0">
                <a:latin typeface="+mn-lt"/>
                <a:cs typeface="Arial Narrow"/>
              </a:rPr>
              <a:t>used as a representative filler material that only provides water displacement </a:t>
            </a:r>
            <a:endParaRPr lang="en-US" sz="2000" b="1" dirty="0" smtClean="0">
              <a:latin typeface="+mn-lt"/>
              <a:cs typeface="Arial Narrow"/>
            </a:endParaRPr>
          </a:p>
          <a:p>
            <a:r>
              <a:rPr lang="en-US" sz="2000" b="1" dirty="0">
                <a:latin typeface="+mn-lt"/>
                <a:cs typeface="Arial Narrow"/>
              </a:rPr>
              <a:t>G</a:t>
            </a:r>
            <a:r>
              <a:rPr lang="en-US" sz="2000" b="1" dirty="0" smtClean="0">
                <a:latin typeface="+mn-lt"/>
                <a:cs typeface="Arial Narrow"/>
              </a:rPr>
              <a:t>ibbsite </a:t>
            </a:r>
            <a:r>
              <a:rPr lang="en-US" sz="2000" b="1" dirty="0">
                <a:latin typeface="+mn-lt"/>
                <a:cs typeface="Arial Narrow"/>
              </a:rPr>
              <a:t>(Al(OH)</a:t>
            </a:r>
            <a:r>
              <a:rPr lang="en-US" sz="2000" b="1" baseline="-25000" dirty="0">
                <a:latin typeface="+mn-lt"/>
                <a:cs typeface="Arial Narrow"/>
              </a:rPr>
              <a:t>3</a:t>
            </a:r>
            <a:r>
              <a:rPr lang="en-US" sz="2000" b="1" dirty="0">
                <a:latin typeface="+mn-lt"/>
                <a:cs typeface="Arial Narrow"/>
              </a:rPr>
              <a:t>), which is a mineral of aluminum and can potentially form from aluminum in the presence of water over the repository performance </a:t>
            </a:r>
            <a:r>
              <a:rPr lang="en-US" sz="2000" b="1" dirty="0" smtClean="0">
                <a:latin typeface="+mn-lt"/>
                <a:cs typeface="Arial Narrow"/>
              </a:rPr>
              <a:t>period, is </a:t>
            </a:r>
            <a:r>
              <a:rPr lang="en-US" sz="2000" b="1" dirty="0">
                <a:latin typeface="+mn-lt"/>
                <a:cs typeface="Arial Narrow"/>
              </a:rPr>
              <a:t>also considered </a:t>
            </a:r>
            <a:endParaRPr lang="en-US" sz="2000" b="1" dirty="0" smtClean="0">
              <a:latin typeface="+mn-lt"/>
              <a:cs typeface="Arial Narrow"/>
            </a:endParaRPr>
          </a:p>
          <a:p>
            <a:r>
              <a:rPr lang="en-US" sz="2000" b="1" dirty="0">
                <a:latin typeface="+mn-lt"/>
                <a:cs typeface="Arial Narrow"/>
              </a:rPr>
              <a:t>58% and 68% volumetric mixtures of filler materials </a:t>
            </a:r>
            <a:r>
              <a:rPr lang="en-US" sz="2000" b="1" dirty="0" smtClean="0">
                <a:latin typeface="+mn-lt"/>
                <a:cs typeface="Arial Narrow"/>
              </a:rPr>
              <a:t>are </a:t>
            </a:r>
            <a:r>
              <a:rPr lang="en-US" sz="2000" b="1" dirty="0">
                <a:latin typeface="+mn-lt"/>
                <a:cs typeface="Arial Narrow"/>
              </a:rPr>
              <a:t>considered </a:t>
            </a:r>
            <a:endParaRPr lang="en-US" sz="2000" b="1" dirty="0" smtClean="0">
              <a:latin typeface="+mn-lt"/>
              <a:cs typeface="Arial Narrow"/>
            </a:endParaRPr>
          </a:p>
          <a:p>
            <a:endParaRPr lang="en-US" sz="2000" b="1" dirty="0">
              <a:latin typeface="Arial Narrow"/>
              <a:cs typeface="Arial Narrow"/>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4724400" y="1600200"/>
            <a:ext cx="3200400" cy="3048000"/>
          </a:xfrm>
          <a:prstGeom prst="rect">
            <a:avLst/>
          </a:prstGeom>
        </p:spPr>
      </p:pic>
      <p:grpSp>
        <p:nvGrpSpPr>
          <p:cNvPr id="10" name="Group 9"/>
          <p:cNvGrpSpPr/>
          <p:nvPr/>
        </p:nvGrpSpPr>
        <p:grpSpPr>
          <a:xfrm>
            <a:off x="7162800" y="3124200"/>
            <a:ext cx="1981835" cy="914400"/>
            <a:chOff x="0" y="0"/>
            <a:chExt cx="1981835" cy="914400"/>
          </a:xfrm>
        </p:grpSpPr>
        <p:sp>
          <p:nvSpPr>
            <p:cNvPr id="11" name="Text Box 11"/>
            <p:cNvSpPr txBox="1">
              <a:spLocks/>
            </p:cNvSpPr>
            <p:nvPr/>
          </p:nvSpPr>
          <p:spPr>
            <a:xfrm>
              <a:off x="914400" y="0"/>
              <a:ext cx="1067435" cy="914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ＭＳ 明朝"/>
                  <a:cs typeface="Times New Roman"/>
                </a:rPr>
                <a:t>Filler Material</a:t>
              </a:r>
              <a:endParaRPr lang="en-US" sz="1200" dirty="0">
                <a:effectLst/>
                <a:ea typeface="ＭＳ 明朝"/>
                <a:cs typeface="Times New Roman"/>
              </a:endParaRPr>
            </a:p>
            <a:p>
              <a:pPr marL="0" marR="0">
                <a:spcBef>
                  <a:spcPts val="0"/>
                </a:spcBef>
                <a:spcAft>
                  <a:spcPts val="0"/>
                </a:spcAft>
              </a:pPr>
              <a:r>
                <a:rPr lang="en-US" sz="1200" dirty="0">
                  <a:effectLst/>
                  <a:latin typeface="Times New Roman"/>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effectLst/>
                  <a:latin typeface="Times New Roman"/>
                  <a:ea typeface="ＭＳ 明朝"/>
                  <a:cs typeface="Times New Roman"/>
                </a:rPr>
                <a:t> </a:t>
              </a:r>
              <a:endParaRPr lang="en-US" sz="1200" dirty="0">
                <a:effectLst/>
                <a:ea typeface="ＭＳ 明朝"/>
                <a:cs typeface="Times New Roman"/>
              </a:endParaRPr>
            </a:p>
            <a:p>
              <a:pPr marL="0" marR="0">
                <a:spcBef>
                  <a:spcPts val="0"/>
                </a:spcBef>
                <a:spcAft>
                  <a:spcPts val="0"/>
                </a:spcAft>
              </a:pPr>
              <a:r>
                <a:rPr lang="en-US" sz="1200" dirty="0">
                  <a:effectLst/>
                  <a:latin typeface="Times New Roman"/>
                  <a:ea typeface="ＭＳ 明朝"/>
                  <a:cs typeface="Times New Roman"/>
                </a:rPr>
                <a:t>Water</a:t>
              </a:r>
              <a:endParaRPr lang="en-US" sz="1200" dirty="0">
                <a:effectLst/>
                <a:ea typeface="ＭＳ 明朝"/>
                <a:cs typeface="Times New Roman"/>
              </a:endParaRPr>
            </a:p>
          </p:txBody>
        </p:sp>
        <p:cxnSp>
          <p:nvCxnSpPr>
            <p:cNvPr id="12" name="Straight Arrow Connector 11"/>
            <p:cNvCxnSpPr/>
            <p:nvPr/>
          </p:nvCxnSpPr>
          <p:spPr>
            <a:xfrm flipH="1">
              <a:off x="0" y="114300"/>
              <a:ext cx="9144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42900" y="685800"/>
              <a:ext cx="5715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5029200" y="4724400"/>
            <a:ext cx="4191000" cy="1828800"/>
            <a:chOff x="5029200" y="4724400"/>
            <a:chExt cx="4191000" cy="1828800"/>
          </a:xfrm>
        </p:grpSpPr>
        <p:pic>
          <p:nvPicPr>
            <p:cNvPr id="14" name="Picture 13" descr="Screen Shot 2015-04-28 at 11.20.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724400"/>
              <a:ext cx="2374900" cy="1828800"/>
            </a:xfrm>
            <a:prstGeom prst="rect">
              <a:avLst/>
            </a:prstGeom>
          </p:spPr>
        </p:pic>
        <p:cxnSp>
          <p:nvCxnSpPr>
            <p:cNvPr id="16" name="Straight Arrow Connector 15"/>
            <p:cNvCxnSpPr/>
            <p:nvPr/>
          </p:nvCxnSpPr>
          <p:spPr>
            <a:xfrm flipH="1">
              <a:off x="6934200" y="5791200"/>
              <a:ext cx="914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7010400" y="5257800"/>
              <a:ext cx="609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696200" y="5105400"/>
              <a:ext cx="724277" cy="318036"/>
            </a:xfrm>
            <a:prstGeom prst="rect">
              <a:avLst/>
            </a:prstGeom>
            <a:noFill/>
          </p:spPr>
          <p:txBody>
            <a:bodyPr wrap="none" rtlCol="0">
              <a:spAutoFit/>
            </a:bodyPr>
            <a:lstStyle/>
            <a:p>
              <a:pPr algn="ctr">
                <a:lnSpc>
                  <a:spcPct val="90000"/>
                </a:lnSpc>
              </a:pPr>
              <a:r>
                <a:rPr lang="en-US" sz="1600" dirty="0" smtClean="0"/>
                <a:t>Water</a:t>
              </a:r>
            </a:p>
          </p:txBody>
        </p:sp>
        <p:sp>
          <p:nvSpPr>
            <p:cNvPr id="20" name="TextBox 19"/>
            <p:cNvSpPr txBox="1"/>
            <p:nvPr/>
          </p:nvSpPr>
          <p:spPr>
            <a:xfrm>
              <a:off x="7804227" y="5638800"/>
              <a:ext cx="1415973" cy="318036"/>
            </a:xfrm>
            <a:prstGeom prst="rect">
              <a:avLst/>
            </a:prstGeom>
            <a:noFill/>
          </p:spPr>
          <p:txBody>
            <a:bodyPr wrap="none" rtlCol="0">
              <a:spAutoFit/>
            </a:bodyPr>
            <a:lstStyle/>
            <a:p>
              <a:pPr algn="ctr">
                <a:lnSpc>
                  <a:spcPct val="90000"/>
                </a:lnSpc>
              </a:pPr>
              <a:r>
                <a:rPr lang="en-US" sz="1600" dirty="0" smtClean="0"/>
                <a:t>Filler Material</a:t>
              </a:r>
            </a:p>
          </p:txBody>
        </p:sp>
      </p:grpSp>
    </p:spTree>
    <p:extLst>
      <p:ext uri="{BB962C8B-B14F-4D97-AF65-F5344CB8AC3E}">
        <p14:creationId xmlns:p14="http://schemas.microsoft.com/office/powerpoint/2010/main" val="38839404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281120"/>
          </a:xfrm>
        </p:spPr>
        <p:txBody>
          <a:bodyPr/>
          <a:lstStyle/>
          <a:p>
            <a:r>
              <a:rPr lang="en-US" dirty="0" smtClean="0">
                <a:latin typeface="+mj-lt"/>
              </a:rPr>
              <a:t>Filler materials should occupy substantial DPC volume to </a:t>
            </a:r>
            <a:r>
              <a:rPr lang="en-US" dirty="0">
                <a:latin typeface="+mj-lt"/>
              </a:rPr>
              <a:t>provide criticality control </a:t>
            </a:r>
            <a:r>
              <a:rPr lang="en-US" dirty="0" smtClean="0">
                <a:latin typeface="+mj-lt"/>
              </a:rPr>
              <a:t>over repository time frames</a:t>
            </a:r>
            <a:endParaRPr lang="en-US" dirty="0">
              <a:latin typeface="+mj-lt"/>
            </a:endParaRPr>
          </a:p>
        </p:txBody>
      </p:sp>
      <p:sp>
        <p:nvSpPr>
          <p:cNvPr id="3" name="Content Placeholder 2"/>
          <p:cNvSpPr>
            <a:spLocks noGrp="1"/>
          </p:cNvSpPr>
          <p:nvPr>
            <p:ph idx="1"/>
          </p:nvPr>
        </p:nvSpPr>
        <p:spPr>
          <a:xfrm>
            <a:off x="228600" y="1371600"/>
            <a:ext cx="4419600" cy="4195415"/>
          </a:xfrm>
        </p:spPr>
        <p:txBody>
          <a:bodyPr/>
          <a:lstStyle/>
          <a:p>
            <a:r>
              <a:rPr lang="en-US" sz="2400" b="1" dirty="0">
                <a:latin typeface="+mn-lt"/>
                <a:cs typeface="Arial Narrow"/>
              </a:rPr>
              <a:t>About 34% volume (58% volumetric mixture) is required to be filled (uniformly) by aluminum slurry to maintain </a:t>
            </a:r>
            <a:r>
              <a:rPr lang="en-US" sz="2400" b="1" i="1" dirty="0" err="1">
                <a:latin typeface="+mn-lt"/>
                <a:cs typeface="Arial Narrow"/>
              </a:rPr>
              <a:t>k</a:t>
            </a:r>
            <a:r>
              <a:rPr lang="en-US" sz="2400" b="1" i="1" baseline="-25000" dirty="0" err="1">
                <a:latin typeface="+mn-lt"/>
                <a:cs typeface="Arial Narrow"/>
              </a:rPr>
              <a:t>eff</a:t>
            </a:r>
            <a:r>
              <a:rPr lang="en-US" sz="2400" b="1" dirty="0">
                <a:latin typeface="+mn-lt"/>
                <a:cs typeface="Arial Narrow"/>
              </a:rPr>
              <a:t> below 0.98 for all the DPCs at Site E in the year of 9999 </a:t>
            </a:r>
          </a:p>
          <a:p>
            <a:r>
              <a:rPr lang="en-US" sz="2400" b="1" dirty="0">
                <a:latin typeface="+mn-lt"/>
                <a:cs typeface="Arial Narrow"/>
              </a:rPr>
              <a:t>However, if the aluminum turns into gibbsite (or other similar materials that react with water to form a hydrogenous compound) over the repository </a:t>
            </a:r>
            <a:r>
              <a:rPr lang="en-US" sz="2400" b="1" dirty="0" smtClean="0">
                <a:latin typeface="+mn-lt"/>
                <a:cs typeface="Arial Narrow"/>
              </a:rPr>
              <a:t>time frames, </a:t>
            </a:r>
            <a:r>
              <a:rPr lang="en-US" sz="2400" b="1" dirty="0">
                <a:latin typeface="+mn-lt"/>
                <a:cs typeface="Arial Narrow"/>
              </a:rPr>
              <a:t>about 72.5% volume would be required to be filled </a:t>
            </a:r>
          </a:p>
          <a:p>
            <a:endParaRPr lang="en-US" dirty="0"/>
          </a:p>
        </p:txBody>
      </p:sp>
      <p:pic>
        <p:nvPicPr>
          <p:cNvPr id="4" name="Picture 3" descr="plot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046" y="1905000"/>
            <a:ext cx="4419600" cy="4343400"/>
          </a:xfrm>
          <a:prstGeom prst="rect">
            <a:avLst/>
          </a:prstGeom>
        </p:spPr>
      </p:pic>
    </p:spTree>
    <p:extLst>
      <p:ext uri="{BB962C8B-B14F-4D97-AF65-F5344CB8AC3E}">
        <p14:creationId xmlns:p14="http://schemas.microsoft.com/office/powerpoint/2010/main" val="25832221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36082"/>
            <a:ext cx="9144000" cy="1043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8657"/>
                </a:solidFill>
                <a:effectLst/>
                <a:uLnTx/>
                <a:uFillTx/>
                <a:latin typeface="+mj-lt"/>
                <a:ea typeface="+mj-ea"/>
                <a:cs typeface="+mj-cs"/>
              </a:rPr>
              <a:t>DPC disposal criticality safety demonstration may require both canister-specific evaluations and credit for neutron absorbers present in the groundwater</a:t>
            </a:r>
            <a:endParaRPr kumimoji="0" lang="en-US" sz="2400" b="0" i="0" u="none" strike="noStrike" kern="1200" cap="none" spc="0" normalizeH="0" baseline="0" noProof="0" dirty="0">
              <a:ln>
                <a:noFill/>
              </a:ln>
              <a:solidFill>
                <a:srgbClr val="008657"/>
              </a:solidFill>
              <a:effectLst/>
              <a:uLnTx/>
              <a:uFillTx/>
              <a:latin typeface="+mj-lt"/>
              <a:ea typeface="+mj-ea"/>
              <a:cs typeface="+mj-cs"/>
            </a:endParaRPr>
          </a:p>
        </p:txBody>
      </p:sp>
      <p:sp>
        <p:nvSpPr>
          <p:cNvPr id="5" name="Content Placeholder 2"/>
          <p:cNvSpPr txBox="1">
            <a:spLocks/>
          </p:cNvSpPr>
          <p:nvPr/>
        </p:nvSpPr>
        <p:spPr bwMode="auto">
          <a:xfrm>
            <a:off x="178444" y="1273076"/>
            <a:ext cx="8736956" cy="74517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ts val="600"/>
              </a:spcAft>
              <a:buClr>
                <a:schemeClr val="tx2"/>
              </a:buClr>
              <a:buFont typeface="Arial" charset="0"/>
              <a:buChar char="•"/>
              <a:defRPr sz="22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rPr>
              <a:t>Direct Disposal of DPCs has many potential benefits</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mn-lt"/>
              </a:rPr>
              <a:t>Criticality is a challenge</a:t>
            </a: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rPr>
              <a:t>If chlorine from the repository environment is in the groundwater, there may be substantial criticality benefits</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mn-lt"/>
              </a:rPr>
              <a:t>It may be difficult to benchmark this analysis with current criticality experiments</a:t>
            </a: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rPr>
              <a:t>Using actual as-loaded cask models (instead of design basis models), provides another significant criticality benefit</a:t>
            </a:r>
          </a:p>
          <a:p>
            <a:pPr lvl="0">
              <a:buClr>
                <a:srgbClr val="008657"/>
              </a:buClr>
              <a:defRPr/>
            </a:pPr>
            <a:r>
              <a:rPr lang="en-US" sz="2000" dirty="0">
                <a:latin typeface="+mn-lt"/>
              </a:rPr>
              <a:t>Preconditioning measures such as adding filler materials to fill the canister void region and displace the moderator could be another option to mitigate post-closure </a:t>
            </a:r>
            <a:r>
              <a:rPr lang="en-US" sz="2000" dirty="0" smtClean="0">
                <a:latin typeface="+mn-lt"/>
              </a:rPr>
              <a:t>criticality </a:t>
            </a:r>
            <a:endParaRPr kumimoji="0" lang="en-US" sz="2000" b="1" i="0" u="none" strike="noStrike" kern="1200" cap="none" spc="0" normalizeH="0" baseline="0" noProof="0" dirty="0" smtClean="0">
              <a:ln>
                <a:noFill/>
              </a:ln>
              <a:solidFill>
                <a:sysClr val="windowText" lastClr="000000"/>
              </a:solidFill>
              <a:effectLst/>
              <a:uLnTx/>
              <a:uFillTx/>
              <a:latin typeface="+mn-lt"/>
            </a:endParaRP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rPr>
              <a:t>Additionally, criticality consequence analyses can be used to determine the impact of one or more criticality events on the repository performance</a:t>
            </a: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endParaRPr kumimoji="0" lang="en-US" sz="2200" b="1" i="0" u="none" strike="noStrike" kern="1200" cap="none" spc="0" normalizeH="0" baseline="0" noProof="0" dirty="0" smtClean="0">
              <a:ln>
                <a:noFill/>
              </a:ln>
              <a:solidFill>
                <a:sysClr val="windowText" lastClr="000000"/>
              </a:solidFill>
              <a:effectLst/>
              <a:uLnTx/>
              <a:uFillTx/>
              <a:latin typeface="Arial" charset="0"/>
              <a:ea typeface="+mn-ea"/>
              <a:cs typeface="+mn-cs"/>
            </a:endParaRPr>
          </a:p>
          <a:p>
            <a:pPr marL="0" marR="0" lvl="0" indent="0" algn="l" defTabSz="914400" rtl="0" eaLnBrk="1" fontAlgn="base" latinLnBrk="0" hangingPunct="1">
              <a:lnSpc>
                <a:spcPct val="90000"/>
              </a:lnSpc>
              <a:spcBef>
                <a:spcPts val="1400"/>
              </a:spcBef>
              <a:spcAft>
                <a:spcPts val="600"/>
              </a:spcAft>
              <a:buClr>
                <a:srgbClr val="008657"/>
              </a:buClr>
              <a:buSzTx/>
              <a:buFont typeface="Arial" charset="0"/>
              <a:buNone/>
              <a:tabLst/>
              <a:defRPr/>
            </a:pPr>
            <a:endParaRPr kumimoji="0" lang="en-US" sz="2200" b="1" i="0" u="none" strike="noStrike" kern="1200" cap="none" spc="0" normalizeH="0" baseline="0" noProof="0" dirty="0" smtClean="0">
              <a:ln>
                <a:noFill/>
              </a:ln>
              <a:solidFill>
                <a:sysClr val="windowText" lastClr="000000"/>
              </a:solidFill>
              <a:effectLst/>
              <a:uLnTx/>
              <a:uFillTx/>
              <a:latin typeface="Arial" charset="0"/>
              <a:ea typeface="+mn-ea"/>
              <a:cs typeface="+mn-cs"/>
            </a:endParaRP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endParaRPr kumimoji="0" lang="en-US" sz="2200" b="1" i="0" u="none" strike="noStrike" kern="1200" cap="none" spc="0" normalizeH="0" baseline="0" noProof="0" dirty="0" smtClean="0">
              <a:ln>
                <a:noFill/>
              </a:ln>
              <a:solidFill>
                <a:sysClr val="windowText" lastClr="000000"/>
              </a:solidFill>
              <a:effectLst/>
              <a:uLnTx/>
              <a:uFillTx/>
              <a:latin typeface="Arial" charset="0"/>
              <a:ea typeface="+mn-ea"/>
              <a:cs typeface="+mn-cs"/>
            </a:endParaRPr>
          </a:p>
          <a:p>
            <a:pPr marL="0" marR="0" lvl="0" indent="0" algn="l" defTabSz="914400" rtl="0" eaLnBrk="1" fontAlgn="base" latinLnBrk="0" hangingPunct="1">
              <a:lnSpc>
                <a:spcPct val="90000"/>
              </a:lnSpc>
              <a:spcBef>
                <a:spcPts val="1400"/>
              </a:spcBef>
              <a:spcAft>
                <a:spcPts val="600"/>
              </a:spcAft>
              <a:buClr>
                <a:srgbClr val="008657"/>
              </a:buClr>
              <a:buSzTx/>
              <a:buFont typeface="Arial" charset="0"/>
              <a:buNone/>
              <a:tabLst/>
              <a:defRPr/>
            </a:pPr>
            <a:endParaRPr kumimoji="0" lang="en-US" sz="2200" b="1" i="0" u="none" strike="noStrike" kern="1200" cap="none" spc="0" normalizeH="0" baseline="0" noProof="0" dirty="0">
              <a:ln>
                <a:noFill/>
              </a:ln>
              <a:solidFill>
                <a:sysClr val="windowText" lastClr="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9169824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2024" y="256032"/>
            <a:ext cx="8636290" cy="496290"/>
          </a:xfrm>
        </p:spPr>
        <p:txBody>
          <a:bodyPr/>
          <a:lstStyle/>
          <a:p>
            <a:r>
              <a:rPr lang="en-US" dirty="0" smtClean="0">
                <a:latin typeface="+mj-lt"/>
              </a:rPr>
              <a:t>Acknowledgments</a:t>
            </a:r>
          </a:p>
        </p:txBody>
      </p:sp>
      <p:sp>
        <p:nvSpPr>
          <p:cNvPr id="9220" name="Text Box 4"/>
          <p:cNvSpPr txBox="1">
            <a:spLocks noChangeArrowheads="1"/>
          </p:cNvSpPr>
          <p:nvPr/>
        </p:nvSpPr>
        <p:spPr bwMode="auto">
          <a:xfrm>
            <a:off x="469900" y="4586288"/>
            <a:ext cx="8256588" cy="1625600"/>
          </a:xfrm>
          <a:prstGeom prst="rect">
            <a:avLst/>
          </a:prstGeom>
          <a:noFill/>
          <a:ln w="9525" algn="ctr">
            <a:solidFill>
              <a:schemeClr val="tx1"/>
            </a:solidFill>
            <a:miter lim="800000"/>
            <a:headEnd/>
            <a:tailEnd/>
          </a:ln>
        </p:spPr>
        <p:txBody>
          <a:bodyPr>
            <a:spAutoFit/>
          </a:bodyPr>
          <a:lstStyle/>
          <a:p>
            <a:pPr eaLnBrk="0" hangingPunct="0"/>
            <a:r>
              <a:rPr lang="en-US" sz="1000" i="0" dirty="0">
                <a:latin typeface="+mn-lt"/>
              </a:rPr>
              <a:t>Prepared by Oak Ridge National Laboratory, P.O. Box 2008, Oak Ridge, Tennessee 37831-6285, managed by UT-Battelle, LLC, for the U.S. Department of Energy under contract DE-AC05-00OR22725. </a:t>
            </a:r>
          </a:p>
          <a:p>
            <a:pPr eaLnBrk="0" hangingPunct="0"/>
            <a:endParaRPr lang="en-US" sz="1000" i="0" dirty="0">
              <a:latin typeface="+mn-lt"/>
            </a:endParaRPr>
          </a:p>
          <a:p>
            <a:pPr eaLnBrk="0" hangingPunct="0"/>
            <a:r>
              <a:rPr lang="en-US" sz="1000" i="0" dirty="0">
                <a:latin typeface="+mn-lt"/>
              </a:rPr>
              <a:t>This presentation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t>
            </a:r>
          </a:p>
        </p:txBody>
      </p:sp>
      <p:sp>
        <p:nvSpPr>
          <p:cNvPr id="9221" name="Rectangle 5"/>
          <p:cNvSpPr>
            <a:spLocks noChangeArrowheads="1"/>
          </p:cNvSpPr>
          <p:nvPr/>
        </p:nvSpPr>
        <p:spPr bwMode="auto">
          <a:xfrm>
            <a:off x="4310063" y="1497013"/>
            <a:ext cx="3597275" cy="2393950"/>
          </a:xfrm>
          <a:prstGeom prst="rect">
            <a:avLst/>
          </a:prstGeom>
          <a:noFill/>
          <a:ln w="9525">
            <a:noFill/>
            <a:miter lim="800000"/>
            <a:headEnd/>
            <a:tailEnd/>
          </a:ln>
        </p:spPr>
        <p:txBody>
          <a:bodyPr/>
          <a:lstStyle/>
          <a:p>
            <a:pPr marL="685800" lvl="1" indent="-288925" eaLnBrk="0" hangingPunct="0">
              <a:spcBef>
                <a:spcPct val="10000"/>
              </a:spcBef>
              <a:spcAft>
                <a:spcPct val="10000"/>
              </a:spcAft>
              <a:buClr>
                <a:srgbClr val="2461AA"/>
              </a:buClr>
              <a:buFontTx/>
              <a:buChar char="–"/>
            </a:pPr>
            <a:endParaRPr lang="en-US" sz="1800" i="0">
              <a:solidFill>
                <a:srgbClr val="000000"/>
              </a:solidFill>
            </a:endParaRPr>
          </a:p>
        </p:txBody>
      </p:sp>
      <p:sp>
        <p:nvSpPr>
          <p:cNvPr id="7" name="Content Placeholder 6"/>
          <p:cNvSpPr>
            <a:spLocks noGrp="1"/>
          </p:cNvSpPr>
          <p:nvPr>
            <p:ph idx="1"/>
          </p:nvPr>
        </p:nvSpPr>
        <p:spPr>
          <a:xfrm>
            <a:off x="228600" y="1143000"/>
            <a:ext cx="8642640" cy="4195415"/>
          </a:xfrm>
        </p:spPr>
        <p:txBody>
          <a:bodyPr/>
          <a:lstStyle/>
          <a:p>
            <a:pPr algn="ctr">
              <a:buNone/>
            </a:pPr>
            <a:r>
              <a:rPr lang="en-US" sz="1800" b="0" dirty="0" smtClean="0">
                <a:latin typeface="+mn-lt"/>
              </a:rPr>
              <a:t>This work was supported by the U.S. DOE, Office of Nuclear Energy,</a:t>
            </a:r>
          </a:p>
          <a:p>
            <a:pPr algn="ctr">
              <a:buNone/>
            </a:pPr>
            <a:r>
              <a:rPr lang="en-US" sz="1800" b="0" dirty="0" smtClean="0">
                <a:latin typeface="+mn-lt"/>
              </a:rPr>
              <a:t>Fuel Cycle R&amp;D Program, Used Fuel Disposition Campaign</a:t>
            </a:r>
            <a:endParaRPr lang="en-US" sz="1800" b="0" dirty="0">
              <a:latin typeface="+mn-lt"/>
            </a:endParaRPr>
          </a:p>
        </p:txBody>
      </p:sp>
      <p:sp>
        <p:nvSpPr>
          <p:cNvPr id="2" name="Rectangle 1"/>
          <p:cNvSpPr/>
          <p:nvPr/>
        </p:nvSpPr>
        <p:spPr>
          <a:xfrm>
            <a:off x="2209800" y="2209800"/>
            <a:ext cx="4572000" cy="2031325"/>
          </a:xfrm>
          <a:prstGeom prst="rect">
            <a:avLst/>
          </a:prstGeom>
        </p:spPr>
        <p:txBody>
          <a:bodyPr>
            <a:spAutoFit/>
          </a:bodyPr>
          <a:lstStyle/>
          <a:p>
            <a:pPr algn="just">
              <a:defRPr/>
            </a:pPr>
            <a:r>
              <a:rPr lang="en-US" dirty="0">
                <a:solidFill>
                  <a:srgbClr val="FF0000"/>
                </a:solidFill>
                <a:latin typeface="+mn-lt"/>
              </a:rPr>
              <a:t>This is a technical presentation that does not take into account contractual limitations under the Standard Contract. Under the provisions of the Standard Contract, DOE does not consider spent fuel in canisters to be an acceptable waste form, absent a mutually agreed to contract modification.</a:t>
            </a:r>
          </a:p>
        </p:txBody>
      </p:sp>
    </p:spTree>
    <p:extLst>
      <p:ext uri="{BB962C8B-B14F-4D97-AF65-F5344CB8AC3E}">
        <p14:creationId xmlns:p14="http://schemas.microsoft.com/office/powerpoint/2010/main" val="9536606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2910" y="177800"/>
            <a:ext cx="8229600" cy="496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rgbClr val="008657"/>
                </a:solidFill>
                <a:effectLst/>
                <a:uLnTx/>
                <a:uFillTx/>
                <a:latin typeface="+mj-lt"/>
                <a:ea typeface="+mj-ea"/>
                <a:cs typeface="+mj-cs"/>
              </a:rPr>
              <a:t>Outline</a:t>
            </a:r>
            <a:endParaRPr kumimoji="0" lang="en-US" sz="3000" b="0" i="0" u="none" strike="noStrike" kern="1200" cap="none" spc="0" normalizeH="0" baseline="0" noProof="0" dirty="0">
              <a:ln>
                <a:noFill/>
              </a:ln>
              <a:solidFill>
                <a:srgbClr val="008657"/>
              </a:solidFill>
              <a:effectLst/>
              <a:uLnTx/>
              <a:uFillTx/>
              <a:latin typeface="+mj-lt"/>
              <a:ea typeface="+mj-ea"/>
              <a:cs typeface="+mj-cs"/>
            </a:endParaRPr>
          </a:p>
        </p:txBody>
      </p:sp>
      <p:sp>
        <p:nvSpPr>
          <p:cNvPr id="7" name="Content Placeholder 2"/>
          <p:cNvSpPr txBox="1">
            <a:spLocks/>
          </p:cNvSpPr>
          <p:nvPr/>
        </p:nvSpPr>
        <p:spPr bwMode="auto">
          <a:xfrm>
            <a:off x="196560" y="1291787"/>
            <a:ext cx="8229600" cy="3561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ts val="600"/>
              </a:spcAft>
              <a:buClr>
                <a:schemeClr val="tx2"/>
              </a:buClr>
              <a:buFont typeface="Arial" charset="0"/>
              <a:buChar char="•"/>
              <a:defRPr sz="22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200" b="1" i="0" u="none" strike="noStrike" kern="1200" cap="none" spc="0" normalizeH="0" baseline="0" noProof="0" dirty="0" smtClean="0">
                <a:ln>
                  <a:noFill/>
                </a:ln>
                <a:solidFill>
                  <a:sysClr val="windowText" lastClr="000000"/>
                </a:solidFill>
                <a:effectLst/>
                <a:uLnTx/>
                <a:uFillTx/>
                <a:latin typeface="+mn-lt"/>
              </a:rPr>
              <a:t>Background</a:t>
            </a: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200" b="1" i="0" u="none" strike="noStrike" kern="1200" cap="none" spc="0" normalizeH="0" baseline="0" noProof="0" dirty="0" smtClean="0">
                <a:ln>
                  <a:noFill/>
                </a:ln>
                <a:solidFill>
                  <a:sysClr val="windowText" lastClr="000000"/>
                </a:solidFill>
                <a:effectLst/>
                <a:uLnTx/>
                <a:uFillTx/>
                <a:latin typeface="+mn-lt"/>
              </a:rPr>
              <a:t>As-loaded criticality analysis for a repository time frame with fresh water and postulated basket degradation</a:t>
            </a:r>
          </a:p>
          <a:p>
            <a:pPr lvl="0">
              <a:buClr>
                <a:srgbClr val="008657"/>
              </a:buClr>
              <a:defRPr/>
            </a:pPr>
            <a:r>
              <a:rPr kumimoji="0" lang="en-US" sz="2200" b="1" i="0" u="none" strike="noStrike" kern="1200" cap="none" spc="0" normalizeH="0" baseline="0" noProof="0" dirty="0" smtClean="0">
                <a:ln>
                  <a:noFill/>
                </a:ln>
                <a:solidFill>
                  <a:sysClr val="windowText" lastClr="000000"/>
                </a:solidFill>
                <a:effectLst/>
                <a:uLnTx/>
                <a:uFillTx/>
                <a:latin typeface="+mn-lt"/>
              </a:rPr>
              <a:t>As-loaded criticality analysis for a repository </a:t>
            </a:r>
            <a:r>
              <a:rPr lang="en-US" dirty="0">
                <a:solidFill>
                  <a:sysClr val="windowText" lastClr="000000"/>
                </a:solidFill>
                <a:latin typeface="+mn-lt"/>
              </a:rPr>
              <a:t>time </a:t>
            </a:r>
            <a:r>
              <a:rPr lang="en-US" dirty="0" smtClean="0">
                <a:solidFill>
                  <a:sysClr val="windowText" lastClr="000000"/>
                </a:solidFill>
                <a:latin typeface="+mn-lt"/>
              </a:rPr>
              <a:t>frame  </a:t>
            </a:r>
            <a:r>
              <a:rPr kumimoji="0" lang="en-US" sz="2200" b="1" i="0" u="none" strike="noStrike" kern="1200" cap="none" spc="0" normalizeH="0" baseline="0" noProof="0" dirty="0" smtClean="0">
                <a:ln>
                  <a:noFill/>
                </a:ln>
                <a:solidFill>
                  <a:sysClr val="windowText" lastClr="000000"/>
                </a:solidFill>
                <a:effectLst/>
                <a:uLnTx/>
                <a:uFillTx/>
                <a:latin typeface="+mn-lt"/>
              </a:rPr>
              <a:t>with groundwater (chlorinated) and postulated basket degradation</a:t>
            </a: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lang="en-US" dirty="0" smtClean="0">
                <a:solidFill>
                  <a:sysClr val="windowText" lastClr="000000"/>
                </a:solidFill>
                <a:latin typeface="+mn-lt"/>
              </a:rPr>
              <a:t>As-loaded criticality analysis with filler materials</a:t>
            </a:r>
            <a:endParaRPr kumimoji="0" lang="en-US" sz="2200" b="1" i="0" u="none" strike="noStrike" kern="1200" cap="none" spc="0" normalizeH="0" baseline="0" noProof="0" dirty="0" smtClean="0">
              <a:ln>
                <a:noFill/>
              </a:ln>
              <a:solidFill>
                <a:sysClr val="windowText" lastClr="000000"/>
              </a:solidFill>
              <a:effectLst/>
              <a:uLnTx/>
              <a:uFillTx/>
              <a:latin typeface="+mn-lt"/>
            </a:endParaRPr>
          </a:p>
          <a:p>
            <a:pPr marL="230188" marR="0" lvl="0" indent="-230188" algn="l" defTabSz="914400" rtl="0" eaLnBrk="1" fontAlgn="base" latinLnBrk="0" hangingPunct="1">
              <a:lnSpc>
                <a:spcPct val="90000"/>
              </a:lnSpc>
              <a:spcBef>
                <a:spcPts val="1400"/>
              </a:spcBef>
              <a:spcAft>
                <a:spcPts val="600"/>
              </a:spcAft>
              <a:buClr>
                <a:srgbClr val="008657"/>
              </a:buClr>
              <a:buSzTx/>
              <a:buFont typeface="Arial" charset="0"/>
              <a:buChar char="•"/>
              <a:tabLst/>
              <a:defRPr/>
            </a:pPr>
            <a:r>
              <a:rPr kumimoji="0" lang="en-US" sz="2200" b="1" i="0" u="none" strike="noStrike" kern="1200" cap="none" spc="0" normalizeH="0" baseline="0" noProof="0" dirty="0" smtClean="0">
                <a:ln>
                  <a:noFill/>
                </a:ln>
                <a:solidFill>
                  <a:sysClr val="windowText" lastClr="000000"/>
                </a:solidFill>
                <a:effectLst/>
                <a:uLnTx/>
                <a:uFillTx/>
                <a:latin typeface="+mn-lt"/>
              </a:rPr>
              <a:t>Conclusion</a:t>
            </a:r>
            <a:endParaRPr kumimoji="0" lang="en-US" sz="2200" b="1" i="0" u="none" strike="noStrike" kern="1200" cap="none" spc="0" normalizeH="0" baseline="0" noProof="0" dirty="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41127564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9614" y="87084"/>
            <a:ext cx="880746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8657"/>
                </a:solidFill>
                <a:effectLst/>
                <a:uLnTx/>
                <a:uFillTx/>
                <a:latin typeface="+mj-lt"/>
                <a:ea typeface="+mj-ea"/>
                <a:cs typeface="+mj-cs"/>
              </a:rPr>
              <a:t>Used nuclear fuel (UNF) </a:t>
            </a:r>
            <a:r>
              <a:rPr kumimoji="0" lang="en-US" sz="2800" b="0" i="0" u="none" strike="noStrike" kern="1200" cap="none" spc="0" normalizeH="0" baseline="0" noProof="0" dirty="0" smtClean="0">
                <a:ln>
                  <a:noFill/>
                </a:ln>
                <a:solidFill>
                  <a:srgbClr val="008000"/>
                </a:solidFill>
                <a:effectLst/>
                <a:uLnTx/>
                <a:uFillTx/>
                <a:latin typeface="+mj-lt"/>
                <a:ea typeface="+mj-ea"/>
                <a:cs typeface="+mj-cs"/>
              </a:rPr>
              <a:t>is s</a:t>
            </a:r>
            <a:r>
              <a:rPr kumimoji="0" lang="en-US" sz="2800" b="0" i="0" u="none" strike="noStrike" kern="1200" cap="none" spc="0" normalizeH="0" baseline="0" noProof="0" dirty="0" smtClean="0">
                <a:ln>
                  <a:noFill/>
                </a:ln>
                <a:solidFill>
                  <a:srgbClr val="008657"/>
                </a:solidFill>
                <a:effectLst/>
                <a:uLnTx/>
                <a:uFillTx/>
                <a:latin typeface="+mj-lt"/>
                <a:ea typeface="+mj-ea"/>
                <a:cs typeface="+mj-cs"/>
              </a:rPr>
              <a:t>tored in a basket built as a honeycomb of cellular elements positioned within a canister</a:t>
            </a:r>
            <a:endParaRPr kumimoji="0" lang="en-US" sz="2800" b="0" i="0" u="none" strike="noStrike" kern="1200" cap="none" spc="0" normalizeH="0" baseline="0" noProof="0" dirty="0">
              <a:ln>
                <a:noFill/>
              </a:ln>
              <a:solidFill>
                <a:srgbClr val="008657"/>
              </a:solidFill>
              <a:effectLst/>
              <a:uLnTx/>
              <a:uFillTx/>
              <a:latin typeface="+mj-lt"/>
              <a:ea typeface="+mj-ea"/>
              <a:cs typeface="+mj-cs"/>
            </a:endParaRPr>
          </a:p>
        </p:txBody>
      </p:sp>
      <p:sp>
        <p:nvSpPr>
          <p:cNvPr id="5" name="Text Placeholder 3"/>
          <p:cNvSpPr txBox="1">
            <a:spLocks/>
          </p:cNvSpPr>
          <p:nvPr/>
        </p:nvSpPr>
        <p:spPr bwMode="auto">
          <a:xfrm>
            <a:off x="152400" y="1295400"/>
            <a:ext cx="5029200" cy="59795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2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Fuel basket structure and canister are typically made of stainless steel </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Coated </a:t>
            </a:r>
            <a:r>
              <a:rPr kumimoji="0" lang="en-US" sz="1600" b="0" i="0" u="none" strike="noStrike" kern="1200" cap="none" spc="0" normalizeH="0" baseline="0" noProof="0" dirty="0" smtClean="0">
                <a:ln>
                  <a:noFill/>
                </a:ln>
                <a:solidFill>
                  <a:sysClr val="windowText" lastClr="000000"/>
                </a:solidFill>
                <a:effectLst/>
                <a:uLnTx/>
                <a:uFillTx/>
                <a:latin typeface="+mn-lt"/>
                <a:ea typeface="+mn-ea"/>
                <a:cs typeface="+mn-cs"/>
              </a:rPr>
              <a:t>carbon steel has also been used</a:t>
            </a: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Neutron absorber (such as Boral</a:t>
            </a:r>
            <a:r>
              <a:rPr kumimoji="0" lang="en-US" sz="2000" b="1" i="0" u="none" strike="noStrike" kern="1200" cap="none" spc="0" normalizeH="0" baseline="30000" noProof="0" dirty="0" smtClean="0">
                <a:ln>
                  <a:noFill/>
                </a:ln>
                <a:solidFill>
                  <a:sysClr val="windowText" lastClr="000000"/>
                </a:solidFill>
                <a:effectLst/>
                <a:uLnTx/>
                <a:uFillTx/>
                <a:latin typeface="+mn-lt"/>
                <a:ea typeface="+mn-ea"/>
                <a:cs typeface="+mn-cs"/>
              </a:rPr>
              <a:t>®</a:t>
            </a: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 plates are attached to the basket cells </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rgbClr val="000000"/>
                </a:solidFill>
                <a:effectLst/>
                <a:uLnTx/>
                <a:uFillTx/>
                <a:latin typeface="+mn-lt"/>
                <a:ea typeface="+mn-ea"/>
                <a:cs typeface="+mn-cs"/>
              </a:rPr>
              <a:t>Neutron absorbers are comprised of a chemical form of the neutron absorber nuclide (such as B-10 in B</a:t>
            </a:r>
            <a:r>
              <a:rPr kumimoji="0" lang="en-US" sz="1600" b="0" i="0" u="none" strike="noStrike" kern="1200" cap="none" spc="0" normalizeH="0" baseline="-25000" noProof="0" dirty="0" smtClean="0">
                <a:ln>
                  <a:noFill/>
                </a:ln>
                <a:solidFill>
                  <a:srgbClr val="000000"/>
                </a:solidFill>
                <a:effectLst/>
                <a:uLnTx/>
                <a:uFillTx/>
                <a:latin typeface="+mn-lt"/>
                <a:ea typeface="+mn-ea"/>
                <a:cs typeface="+mn-cs"/>
              </a:rPr>
              <a:t>4</a:t>
            </a:r>
            <a:r>
              <a:rPr kumimoji="0" lang="en-US" sz="1600" b="0" i="0" u="none" strike="noStrike" kern="1200" cap="none" spc="0" normalizeH="0" baseline="0" noProof="0" dirty="0" smtClean="0">
                <a:ln>
                  <a:noFill/>
                </a:ln>
                <a:solidFill>
                  <a:srgbClr val="000000"/>
                </a:solidFill>
                <a:effectLst/>
                <a:uLnTx/>
                <a:uFillTx/>
                <a:latin typeface="+mn-lt"/>
                <a:ea typeface="+mn-ea"/>
                <a:cs typeface="+mn-cs"/>
              </a:rPr>
              <a:t>C) and a matrix (such as Al or stainless steel) that holds the absorber nuclide </a:t>
            </a: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Canisters are typically dual-</a:t>
            </a:r>
            <a:r>
              <a:rPr kumimoji="0" lang="en-US" sz="2000" b="1" i="0" u="none" strike="noStrike" kern="1200" cap="none" spc="0" normalizeH="0" baseline="0" noProof="0" dirty="0" smtClean="0">
                <a:ln>
                  <a:noFill/>
                </a:ln>
                <a:solidFill>
                  <a:srgbClr val="000000"/>
                </a:solidFill>
                <a:effectLst/>
                <a:uLnTx/>
                <a:uFillTx/>
                <a:latin typeface="+mn-lt"/>
                <a:ea typeface="+mn-ea"/>
                <a:cs typeface="+mn-cs"/>
              </a:rPr>
              <a:t>purpose canisters (DPCs)  as </a:t>
            </a: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they are designed for storage and transportation</a:t>
            </a: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rgbClr val="000000"/>
                </a:solidFill>
                <a:effectLst/>
                <a:uLnTx/>
                <a:uFillTx/>
                <a:latin typeface="+mn-lt"/>
                <a:ea typeface="+mn-ea"/>
                <a:cs typeface="+mn-cs"/>
              </a:rPr>
              <a:t>The canister is placed in different </a:t>
            </a:r>
            <a:r>
              <a:rPr kumimoji="0" lang="en-US" sz="2000" b="1" i="0" u="none" strike="noStrike" kern="1200" cap="none" spc="0" normalizeH="0" baseline="0" noProof="0" dirty="0" err="1" smtClean="0">
                <a:ln>
                  <a:noFill/>
                </a:ln>
                <a:solidFill>
                  <a:srgbClr val="000000"/>
                </a:solidFill>
                <a:effectLst/>
                <a:uLnTx/>
                <a:uFillTx/>
                <a:latin typeface="+mn-lt"/>
                <a:ea typeface="+mn-ea"/>
                <a:cs typeface="+mn-cs"/>
              </a:rPr>
              <a:t>overpacks</a:t>
            </a:r>
            <a:r>
              <a:rPr kumimoji="0" lang="en-US" sz="2000" b="1" i="0" u="none" strike="noStrike" kern="1200" cap="none" spc="0" normalizeH="0" baseline="0" noProof="0" dirty="0" smtClean="0">
                <a:ln>
                  <a:noFill/>
                </a:ln>
                <a:solidFill>
                  <a:srgbClr val="000000"/>
                </a:solidFill>
                <a:effectLst/>
                <a:uLnTx/>
                <a:uFillTx/>
                <a:latin typeface="+mn-lt"/>
                <a:ea typeface="+mn-ea"/>
                <a:cs typeface="+mn-cs"/>
              </a:rPr>
              <a:t> for storage, transportation, and disposal (if they are to be disposed of)</a:t>
            </a:r>
          </a:p>
          <a:p>
            <a:pPr marL="0" marR="0" lvl="0" indent="0" algn="l" defTabSz="914400" rtl="0" eaLnBrk="1" fontAlgn="base" latinLnBrk="0" hangingPunct="1">
              <a:lnSpc>
                <a:spcPct val="90000"/>
              </a:lnSpc>
              <a:spcBef>
                <a:spcPts val="1400"/>
              </a:spcBef>
              <a:spcAft>
                <a:spcPct val="0"/>
              </a:spcAft>
              <a:buClr>
                <a:srgbClr val="008657"/>
              </a:buClr>
              <a:buSzTx/>
              <a:buFont typeface="Arial" charset="0"/>
              <a:buNone/>
              <a:tabLst/>
              <a:defRPr/>
            </a:pPr>
            <a:endParaRPr kumimoji="0" lang="en-US" sz="2200" b="1" i="0" u="none" strike="noStrike" kern="1200" cap="none" spc="0" normalizeH="0" baseline="0" noProof="0" dirty="0">
              <a:ln>
                <a:noFill/>
              </a:ln>
              <a:solidFill>
                <a:sysClr val="windowText" lastClr="000000"/>
              </a:solidFill>
              <a:effectLst/>
              <a:uLnTx/>
              <a:uFillTx/>
              <a:latin typeface="Arial Narrow" pitchFamily="34" charset="0"/>
              <a:ea typeface="+mn-ea"/>
              <a:cs typeface="+mn-cs"/>
            </a:endParaRPr>
          </a:p>
        </p:txBody>
      </p:sp>
      <p:pic>
        <p:nvPicPr>
          <p:cNvPr id="6" name="Content Placeholder 6"/>
          <p:cNvPicPr>
            <a:picLocks noChangeAspect="1"/>
          </p:cNvPicPr>
          <p:nvPr/>
        </p:nvPicPr>
        <p:blipFill>
          <a:blip r:embed="rId2"/>
          <a:srcRect t="-6852" b="-6852"/>
          <a:stretch>
            <a:fillRect/>
          </a:stretch>
        </p:blipFill>
        <p:spPr bwMode="auto">
          <a:xfrm>
            <a:off x="5105400" y="1600199"/>
            <a:ext cx="3950986" cy="4800601"/>
          </a:xfrm>
          <a:prstGeom prst="rect">
            <a:avLst/>
          </a:prstGeom>
          <a:noFill/>
          <a:ln w="9525">
            <a:noFill/>
            <a:miter lim="800000"/>
            <a:headEnd/>
            <a:tailEnd/>
          </a:ln>
        </p:spPr>
      </p:pic>
    </p:spTree>
    <p:extLst>
      <p:ext uri="{BB962C8B-B14F-4D97-AF65-F5344CB8AC3E}">
        <p14:creationId xmlns:p14="http://schemas.microsoft.com/office/powerpoint/2010/main" val="6725328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2910" y="177799"/>
            <a:ext cx="8610584" cy="83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8657"/>
                </a:solidFill>
                <a:effectLst/>
                <a:uLnTx/>
                <a:uFillTx/>
                <a:latin typeface="+mj-lt"/>
                <a:ea typeface="+mj-ea"/>
                <a:cs typeface="+mj-cs"/>
              </a:rPr>
              <a:t>Used nuclear fuel will eventually be disposed of in a geological repository</a:t>
            </a:r>
            <a:endParaRPr kumimoji="0" lang="en-US" sz="2800" b="0" i="0" u="none" strike="noStrike" kern="1200" cap="none" spc="0" normalizeH="0" baseline="0" noProof="0" dirty="0">
              <a:ln>
                <a:noFill/>
              </a:ln>
              <a:solidFill>
                <a:srgbClr val="008657"/>
              </a:solidFill>
              <a:effectLst/>
              <a:uLnTx/>
              <a:uFillTx/>
              <a:latin typeface="+mj-lt"/>
              <a:ea typeface="+mj-ea"/>
              <a:cs typeface="+mj-cs"/>
            </a:endParaRPr>
          </a:p>
        </p:txBody>
      </p:sp>
      <p:sp>
        <p:nvSpPr>
          <p:cNvPr id="5" name="Content Placeholder 3"/>
          <p:cNvSpPr txBox="1">
            <a:spLocks/>
          </p:cNvSpPr>
          <p:nvPr/>
        </p:nvSpPr>
        <p:spPr bwMode="auto">
          <a:xfrm>
            <a:off x="76200" y="1152335"/>
            <a:ext cx="3660588" cy="5705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Current used fuel disposition campaign research is focused on investigating the feasibility of direct disposal of existing canister systems (DPCs)</a:t>
            </a: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Why evaluate direct disposal of large DPCs?</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ea typeface="+mn-ea"/>
                <a:cs typeface="+mn-cs"/>
              </a:rPr>
              <a:t>Lower cost</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ea typeface="+mn-ea"/>
                <a:cs typeface="+mn-cs"/>
              </a:rPr>
              <a:t>Less fuel handling </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ea typeface="+mn-ea"/>
                <a:cs typeface="+mn-cs"/>
              </a:rPr>
              <a:t>Less repackaging (facilities, operations, new canister hardware)</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ea typeface="+mn-ea"/>
                <a:cs typeface="+mn-cs"/>
              </a:rPr>
              <a:t>Lower worker dose</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ea typeface="+mn-ea"/>
                <a:cs typeface="+mn-cs"/>
              </a:rPr>
              <a:t>Less secondary waste (e.g., no separate disposal of existing DPC hulls)</a:t>
            </a:r>
          </a:p>
          <a:p>
            <a:pPr marL="0" marR="0" lvl="0" indent="0" algn="l" defTabSz="914400" rtl="0" eaLnBrk="1" fontAlgn="base" latinLnBrk="0" hangingPunct="1">
              <a:lnSpc>
                <a:spcPct val="90000"/>
              </a:lnSpc>
              <a:spcBef>
                <a:spcPts val="1400"/>
              </a:spcBef>
              <a:spcAft>
                <a:spcPct val="0"/>
              </a:spcAft>
              <a:buClr>
                <a:srgbClr val="008657"/>
              </a:buClr>
              <a:buSzTx/>
              <a:buFont typeface="Arial" charset="0"/>
              <a:buNone/>
              <a:tabLst/>
              <a:defRPr/>
            </a:pPr>
            <a:endParaRPr kumimoji="0" lang="en-US" sz="1800" b="1" i="0" u="none" strike="noStrike" kern="1200" cap="none" spc="0" normalizeH="0" baseline="0" noProof="0" dirty="0">
              <a:ln>
                <a:noFill/>
              </a:ln>
              <a:solidFill>
                <a:sysClr val="windowText" lastClr="000000"/>
              </a:solidFill>
              <a:effectLst/>
              <a:uLnTx/>
              <a:uFillTx/>
              <a:latin typeface="Arial Narrow" pitchFamily="34" charset="0"/>
              <a:ea typeface="+mn-ea"/>
              <a:cs typeface="+mn-cs"/>
            </a:endParaRPr>
          </a:p>
        </p:txBody>
      </p:sp>
      <p:sp>
        <p:nvSpPr>
          <p:cNvPr id="6" name="TextBox 5"/>
          <p:cNvSpPr txBox="1"/>
          <p:nvPr/>
        </p:nvSpPr>
        <p:spPr bwMode="auto">
          <a:xfrm>
            <a:off x="4191000" y="5638800"/>
            <a:ext cx="4580894" cy="73866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defTabSz="457200"/>
            <a:r>
              <a:rPr lang="en-US" sz="1400" b="1" dirty="0" smtClean="0">
                <a:solidFill>
                  <a:srgbClr val="0066FF"/>
                </a:solidFill>
                <a:latin typeface="+mn-lt"/>
                <a:ea typeface="ＭＳ Ｐゴシック" charset="-128"/>
              </a:rPr>
              <a:t>Sometime before 2040 more than half of the commercial UNF in the U.S. will be stored in ~7,000 DPCs at power plants or decommissioned sites.</a:t>
            </a:r>
            <a:endParaRPr lang="en-US" sz="1400" b="1" dirty="0">
              <a:solidFill>
                <a:srgbClr val="0066FF"/>
              </a:solidFill>
              <a:latin typeface="+mn-lt"/>
              <a:ea typeface="ＭＳ Ｐゴシック" charset="-128"/>
            </a:endParaRPr>
          </a:p>
        </p:txBody>
      </p:sp>
      <p:pic>
        <p:nvPicPr>
          <p:cNvPr id="7" name="Content Placeholder 9" descr="Screen Shot 2014-07-15 at 8.52.02 AM.png"/>
          <p:cNvPicPr>
            <a:picLocks noChangeAspect="1"/>
          </p:cNvPicPr>
          <p:nvPr/>
        </p:nvPicPr>
        <p:blipFill rotWithShape="1">
          <a:blip r:embed="rId2">
            <a:extLst>
              <a:ext uri="{28A0092B-C50C-407E-A947-70E740481C1C}">
                <a14:useLocalDpi xmlns:a14="http://schemas.microsoft.com/office/drawing/2010/main" val="0"/>
              </a:ext>
            </a:extLst>
          </a:blip>
          <a:srcRect r="-279" b="-3608"/>
          <a:stretch/>
        </p:blipFill>
        <p:spPr bwMode="auto">
          <a:xfrm>
            <a:off x="3627560" y="1790401"/>
            <a:ext cx="5460354" cy="3997165"/>
          </a:xfrm>
          <a:prstGeom prst="rect">
            <a:avLst/>
          </a:prstGeom>
          <a:noFill/>
          <a:ln w="9525">
            <a:noFill/>
            <a:miter lim="800000"/>
            <a:headEnd/>
            <a:tailEnd/>
          </a:ln>
        </p:spPr>
      </p:pic>
    </p:spTree>
    <p:extLst>
      <p:ext uri="{BB962C8B-B14F-4D97-AF65-F5344CB8AC3E}">
        <p14:creationId xmlns:p14="http://schemas.microsoft.com/office/powerpoint/2010/main" val="2700826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684" y="0"/>
            <a:ext cx="9243759" cy="1201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8000"/>
                </a:solidFill>
                <a:effectLst/>
                <a:uLnTx/>
                <a:uFillTx/>
                <a:latin typeface="+mj-lt"/>
                <a:ea typeface="+mj-ea"/>
                <a:cs typeface="+mj-cs"/>
              </a:rPr>
              <a:t>One of the principal challenges to direct disposal of DPCs is the potential for criticality over repository time frames</a:t>
            </a:r>
            <a:endParaRPr kumimoji="0" lang="en-US" sz="2800" b="0" i="0" u="none" strike="noStrike" kern="1200" cap="none" spc="0" normalizeH="0" baseline="0" noProof="0" dirty="0">
              <a:ln>
                <a:noFill/>
              </a:ln>
              <a:solidFill>
                <a:srgbClr val="008000"/>
              </a:solidFill>
              <a:effectLst/>
              <a:uLnTx/>
              <a:uFillTx/>
              <a:latin typeface="+mj-lt"/>
              <a:ea typeface="+mj-ea"/>
              <a:cs typeface="+mj-cs"/>
            </a:endParaRPr>
          </a:p>
        </p:txBody>
      </p:sp>
      <p:sp>
        <p:nvSpPr>
          <p:cNvPr id="5" name="Content Placeholder 2"/>
          <p:cNvSpPr txBox="1">
            <a:spLocks/>
          </p:cNvSpPr>
          <p:nvPr/>
        </p:nvSpPr>
        <p:spPr bwMode="auto">
          <a:xfrm>
            <a:off x="0" y="1438055"/>
            <a:ext cx="5715000" cy="56025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lang="en-US" sz="2000" dirty="0">
                <a:latin typeface="+mn-lt"/>
              </a:rPr>
              <a:t>G</a:t>
            </a:r>
            <a:r>
              <a:rPr kumimoji="0" lang="en-US" sz="2000" b="1" i="0" u="none" strike="noStrike" kern="1200" cap="none" spc="0" normalizeH="0" baseline="0" noProof="0" dirty="0" err="1" smtClean="0">
                <a:ln>
                  <a:noFill/>
                </a:ln>
                <a:effectLst/>
                <a:uLnTx/>
                <a:uFillTx/>
                <a:latin typeface="+mn-lt"/>
              </a:rPr>
              <a:t>roundwater</a:t>
            </a:r>
            <a:r>
              <a:rPr kumimoji="0" lang="en-US" sz="2000" b="1" i="0" u="none" strike="noStrike" kern="1200" cap="none" spc="0" normalizeH="0" baseline="0" noProof="0" dirty="0" smtClean="0">
                <a:ln>
                  <a:noFill/>
                </a:ln>
                <a:effectLst/>
                <a:uLnTx/>
                <a:uFillTx/>
                <a:latin typeface="+mn-lt"/>
              </a:rPr>
              <a:t> (moderator) infiltration and associated DPC structural degradation (e.g.,</a:t>
            </a:r>
            <a:r>
              <a:rPr kumimoji="0" lang="en-US" sz="2000" b="1" i="0" u="none" strike="noStrike" kern="1200" cap="none" spc="0" normalizeH="0" noProof="0" dirty="0" smtClean="0">
                <a:ln>
                  <a:noFill/>
                </a:ln>
                <a:effectLst/>
                <a:uLnTx/>
                <a:uFillTx/>
                <a:latin typeface="+mn-lt"/>
              </a:rPr>
              <a:t> degradation of neutron absorber panels) need to be considered due to long repository time frames (1000s of years)</a:t>
            </a:r>
            <a:endParaRPr kumimoji="0" lang="en-US" sz="2000" b="1" i="0" u="none" strike="noStrike" kern="1200" cap="none" spc="0" normalizeH="0" baseline="0" noProof="0" dirty="0" smtClean="0">
              <a:ln>
                <a:noFill/>
              </a:ln>
              <a:effectLst/>
              <a:uLnTx/>
              <a:uFillTx/>
              <a:latin typeface="+mn-lt"/>
            </a:endParaRPr>
          </a:p>
          <a:p>
            <a:pPr lvl="0">
              <a:buClr>
                <a:srgbClr val="008657"/>
              </a:buClr>
              <a:defRPr/>
            </a:pPr>
            <a:r>
              <a:rPr lang="en-US" sz="2000" dirty="0" smtClean="0">
                <a:solidFill>
                  <a:sysClr val="windowText" lastClr="000000"/>
                </a:solidFill>
                <a:latin typeface="+mn-lt"/>
              </a:rPr>
              <a:t>Detailed analysis and other engineering options are being explored to demonstrate DPC </a:t>
            </a:r>
            <a:r>
              <a:rPr lang="en-US" sz="2000" dirty="0" err="1" smtClean="0">
                <a:solidFill>
                  <a:sysClr val="windowText" lastClr="000000"/>
                </a:solidFill>
                <a:latin typeface="+mn-lt"/>
              </a:rPr>
              <a:t>subcriticality</a:t>
            </a:r>
            <a:r>
              <a:rPr lang="en-US" sz="2000" dirty="0" smtClean="0">
                <a:solidFill>
                  <a:sysClr val="windowText" lastClr="000000"/>
                </a:solidFill>
                <a:latin typeface="+mn-lt"/>
              </a:rPr>
              <a:t> over repository </a:t>
            </a:r>
            <a:r>
              <a:rPr lang="en-US" sz="2000" dirty="0">
                <a:latin typeface="+mn-lt"/>
              </a:rPr>
              <a:t>time frames</a:t>
            </a:r>
            <a:endParaRPr lang="en-US" sz="2000" dirty="0" smtClean="0">
              <a:solidFill>
                <a:sysClr val="windowText" lastClr="000000"/>
              </a:solidFill>
              <a:latin typeface="+mn-lt"/>
            </a:endParaRPr>
          </a:p>
          <a:p>
            <a:pPr lvl="1">
              <a:buClr>
                <a:srgbClr val="008657"/>
              </a:buClr>
              <a:defRPr/>
            </a:pPr>
            <a:r>
              <a:rPr lang="en-US" sz="1600" dirty="0" smtClean="0">
                <a:solidFill>
                  <a:sysClr val="windowText" lastClr="000000"/>
                </a:solidFill>
                <a:latin typeface="+mn-lt"/>
              </a:rPr>
              <a:t>Inherent </a:t>
            </a:r>
            <a:r>
              <a:rPr lang="en-US" sz="1600" dirty="0" err="1" smtClean="0">
                <a:solidFill>
                  <a:sysClr val="windowText" lastClr="000000"/>
                </a:solidFill>
                <a:latin typeface="+mn-lt"/>
              </a:rPr>
              <a:t>uncredited</a:t>
            </a:r>
            <a:r>
              <a:rPr lang="en-US" sz="1600" dirty="0" smtClean="0">
                <a:solidFill>
                  <a:sysClr val="windowText" lastClr="000000"/>
                </a:solidFill>
                <a:latin typeface="+mn-lt"/>
              </a:rPr>
              <a:t> criticality margins in DPCs associated with as-loaded configurations</a:t>
            </a:r>
            <a:endParaRPr lang="en-US" sz="1600" dirty="0" smtClean="0">
              <a:latin typeface="+mn-lt"/>
            </a:endParaRPr>
          </a:p>
          <a:p>
            <a:pPr lvl="1">
              <a:buClr>
                <a:srgbClr val="008657"/>
              </a:buClr>
              <a:defRPr/>
            </a:pPr>
            <a:r>
              <a:rPr lang="en-US" sz="1600" dirty="0" smtClean="0">
                <a:latin typeface="+mn-lt"/>
              </a:rPr>
              <a:t>Neutron absorption of various </a:t>
            </a:r>
            <a:r>
              <a:rPr lang="en-US" sz="1600" dirty="0">
                <a:latin typeface="+mn-lt"/>
              </a:rPr>
              <a:t>dissolved aqueous </a:t>
            </a:r>
            <a:r>
              <a:rPr lang="en-US" sz="1600" dirty="0" smtClean="0">
                <a:latin typeface="+mn-lt"/>
              </a:rPr>
              <a:t>species in groundwater </a:t>
            </a:r>
          </a:p>
          <a:p>
            <a:pPr lvl="1">
              <a:buClr>
                <a:srgbClr val="008657"/>
              </a:buClr>
              <a:defRPr/>
            </a:pPr>
            <a:r>
              <a:rPr lang="en-US" sz="1600" dirty="0" smtClean="0">
                <a:solidFill>
                  <a:sysClr val="windowText" lastClr="000000"/>
                </a:solidFill>
                <a:latin typeface="+mn-lt"/>
              </a:rPr>
              <a:t>Mitigation of </a:t>
            </a:r>
            <a:r>
              <a:rPr lang="en-US" sz="1600" dirty="0">
                <a:solidFill>
                  <a:sysClr val="windowText" lastClr="000000"/>
                </a:solidFill>
                <a:latin typeface="+mn-lt"/>
              </a:rPr>
              <a:t>DPC post-closure criticality by filling the DPC cavity before </a:t>
            </a:r>
            <a:r>
              <a:rPr lang="en-US" sz="1600" dirty="0" smtClean="0">
                <a:solidFill>
                  <a:sysClr val="windowText" lastClr="000000"/>
                </a:solidFill>
                <a:latin typeface="+mn-lt"/>
              </a:rPr>
              <a:t>disposal</a:t>
            </a:r>
            <a:endParaRPr lang="en-US" sz="1600" dirty="0" smtClean="0">
              <a:latin typeface="+mn-lt"/>
            </a:endParaRPr>
          </a:p>
          <a:p>
            <a:pPr lvl="1">
              <a:buClr>
                <a:srgbClr val="008657"/>
              </a:buClr>
              <a:defRPr/>
            </a:pPr>
            <a:endParaRPr lang="en-US" sz="1600" b="1" dirty="0"/>
          </a:p>
          <a:p>
            <a:pPr marL="346075" marR="0" lvl="1" indent="0" algn="l" defTabSz="914400" rtl="0" eaLnBrk="1" fontAlgn="base" latinLnBrk="0" hangingPunct="1">
              <a:lnSpc>
                <a:spcPct val="90000"/>
              </a:lnSpc>
              <a:spcBef>
                <a:spcPts val="800"/>
              </a:spcBef>
              <a:spcAft>
                <a:spcPct val="0"/>
              </a:spcAft>
              <a:buClr>
                <a:srgbClr val="008657"/>
              </a:buClr>
              <a:buSzTx/>
              <a:buFont typeface="Arial"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Arial Narrow" pitchFamily="34" charset="0"/>
              <a:ea typeface="+mn-ea"/>
              <a:cs typeface="+mn-cs"/>
            </a:endParaRPr>
          </a:p>
          <a:p>
            <a:pPr marL="346075" marR="0" lvl="1" indent="0" algn="l" defTabSz="914400" rtl="0" eaLnBrk="1" fontAlgn="base" latinLnBrk="0" hangingPunct="1">
              <a:lnSpc>
                <a:spcPct val="90000"/>
              </a:lnSpc>
              <a:spcBef>
                <a:spcPts val="800"/>
              </a:spcBef>
              <a:spcAft>
                <a:spcPct val="0"/>
              </a:spcAft>
              <a:buClr>
                <a:srgbClr val="008657"/>
              </a:buClr>
              <a:buSzTx/>
              <a:buFont typeface="Arial"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Narrow" pitchFamily="34" charset="0"/>
              <a:ea typeface="+mn-ea"/>
              <a:cs typeface="+mn-cs"/>
            </a:endParaRPr>
          </a:p>
        </p:txBody>
      </p:sp>
      <p:pic>
        <p:nvPicPr>
          <p:cNvPr id="6" name="Content Placeholder 4"/>
          <p:cNvPicPr>
            <a:picLocks/>
          </p:cNvPicPr>
          <p:nvPr/>
        </p:nvPicPr>
        <p:blipFill rotWithShape="1">
          <a:blip r:embed="rId2" cstate="print">
            <a:extLst>
              <a:ext uri="{28A0092B-C50C-407E-A947-70E740481C1C}">
                <a14:useLocalDpi xmlns:a14="http://schemas.microsoft.com/office/drawing/2010/main" val="0"/>
              </a:ext>
            </a:extLst>
          </a:blip>
          <a:srcRect l="4094" t="-549" r="-56565" b="-108875"/>
          <a:stretch/>
        </p:blipFill>
        <p:spPr bwMode="auto">
          <a:xfrm>
            <a:off x="5586413" y="1430338"/>
            <a:ext cx="3100387" cy="4695825"/>
          </a:xfrm>
          <a:prstGeom prst="rect">
            <a:avLst/>
          </a:prstGeom>
          <a:noFill/>
          <a:ln w="9525">
            <a:noFill/>
            <a:miter lim="800000"/>
            <a:headEnd/>
            <a:tailEnd/>
          </a:ln>
        </p:spPr>
      </p:pic>
      <p:pic>
        <p:nvPicPr>
          <p:cNvPr id="7" name="Content Placeholder 8"/>
          <p:cNvPicPr>
            <a:picLocks/>
          </p:cNvPicPr>
          <p:nvPr/>
        </p:nvPicPr>
        <p:blipFill>
          <a:blip r:embed="rId3" cstate="print">
            <a:extLst>
              <a:ext uri="{28A0092B-C50C-407E-A947-70E740481C1C}">
                <a14:useLocalDpi xmlns:a14="http://schemas.microsoft.com/office/drawing/2010/main" val="0"/>
              </a:ext>
            </a:extLst>
          </a:blip>
          <a:srcRect l="5125" r="5125"/>
          <a:stretch>
            <a:fillRect/>
          </a:stretch>
        </p:blipFill>
        <p:spPr bwMode="auto">
          <a:xfrm>
            <a:off x="7317127" y="1634218"/>
            <a:ext cx="1705843" cy="1721384"/>
          </a:xfrm>
          <a:prstGeom prst="rect">
            <a:avLst/>
          </a:prstGeom>
          <a:noFill/>
          <a:ln w="9525">
            <a:noFill/>
            <a:miter lim="800000"/>
            <a:headEnd/>
            <a:tailEnd/>
          </a:ln>
        </p:spPr>
      </p:pic>
      <p:pic>
        <p:nvPicPr>
          <p:cNvPr id="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7974" y="3979430"/>
            <a:ext cx="1755646" cy="173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491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5119" y="0"/>
            <a:ext cx="8957572" cy="1201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0" i="0" u="none" strike="noStrike" kern="1200" cap="none" spc="0" normalizeH="0" baseline="0" noProof="0" dirty="0" err="1" smtClean="0">
                <a:ln>
                  <a:noFill/>
                </a:ln>
                <a:solidFill>
                  <a:srgbClr val="008657"/>
                </a:solidFill>
                <a:effectLst/>
                <a:uLnTx/>
                <a:uFillTx/>
                <a:latin typeface="+mj-lt"/>
                <a:ea typeface="+mj-ea"/>
                <a:cs typeface="+mj-cs"/>
              </a:rPr>
              <a:t>Uncredited</a:t>
            </a:r>
            <a:r>
              <a:rPr kumimoji="0" lang="en-US" sz="2800" b="0" i="0" u="none" strike="noStrike" kern="1200" cap="none" spc="0" normalizeH="0" baseline="0" noProof="0" dirty="0" smtClean="0">
                <a:ln>
                  <a:noFill/>
                </a:ln>
                <a:solidFill>
                  <a:srgbClr val="008657"/>
                </a:solidFill>
                <a:effectLst/>
                <a:uLnTx/>
                <a:uFillTx/>
                <a:latin typeface="+mj-lt"/>
                <a:ea typeface="+mj-ea"/>
                <a:cs typeface="+mj-cs"/>
              </a:rPr>
              <a:t> criticality margins in DPC can be credited to offset reactivity increase from flooding and material degradation</a:t>
            </a:r>
            <a:endParaRPr kumimoji="0" lang="en-US" sz="2800" b="0" i="0" u="none" strike="noStrike" kern="1200" cap="none" spc="0" normalizeH="0" baseline="0" noProof="0" dirty="0">
              <a:ln>
                <a:noFill/>
              </a:ln>
              <a:solidFill>
                <a:srgbClr val="008657"/>
              </a:solidFill>
              <a:effectLst/>
              <a:uLnTx/>
              <a:uFillTx/>
              <a:latin typeface="+mj-lt"/>
              <a:ea typeface="+mj-ea"/>
              <a:cs typeface="+mj-cs"/>
            </a:endParaRPr>
          </a:p>
        </p:txBody>
      </p:sp>
      <p:sp>
        <p:nvSpPr>
          <p:cNvPr id="5" name="Content Placeholder 4"/>
          <p:cNvSpPr txBox="1">
            <a:spLocks/>
          </p:cNvSpPr>
          <p:nvPr/>
        </p:nvSpPr>
        <p:spPr bwMode="auto">
          <a:xfrm>
            <a:off x="332284" y="1440591"/>
            <a:ext cx="4345114" cy="53722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1800" b="1" i="0" u="none" strike="noStrike" kern="1200" cap="none" spc="0" normalizeH="0" baseline="0" noProof="0" dirty="0" smtClean="0">
                <a:ln>
                  <a:noFill/>
                </a:ln>
                <a:solidFill>
                  <a:sysClr val="windowText" lastClr="000000"/>
                </a:solidFill>
                <a:effectLst/>
                <a:uLnTx/>
                <a:uFillTx/>
                <a:latin typeface="+mn-lt"/>
                <a:ea typeface="+mn-ea"/>
                <a:cs typeface="+mn-cs"/>
              </a:rPr>
              <a:t>Storage and transportation Certificates of Compliance are  based on established bounding loading specifications using design-basis limits</a:t>
            </a:r>
          </a:p>
          <a:p>
            <a:pPr marL="230188" marR="0" lvl="2"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1800" b="1" i="0" u="none" strike="noStrike" kern="1200" cap="none" spc="0" normalizeH="0" baseline="0" noProof="0" dirty="0" smtClean="0">
                <a:ln>
                  <a:noFill/>
                </a:ln>
                <a:solidFill>
                  <a:sysClr val="windowText" lastClr="000000"/>
                </a:solidFill>
                <a:effectLst/>
                <a:uLnTx/>
                <a:uFillTx/>
                <a:latin typeface="+mn-lt"/>
                <a:ea typeface="+mn-ea"/>
                <a:cs typeface="+mn-cs"/>
              </a:rPr>
              <a:t>Because of the diverse UNF inventory, it is not possible to load a DPC with UNF that represent exactly the design-basis limits, thereby providing some amount of unquantified, uncredited safety margin</a:t>
            </a:r>
          </a:p>
          <a:p>
            <a:pPr marL="230188" marR="0" lvl="2"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1800" b="1" i="0" u="none" strike="noStrike" kern="1200" cap="none" spc="0" normalizeH="0" baseline="0" noProof="0" dirty="0" smtClean="0">
                <a:ln>
                  <a:noFill/>
                </a:ln>
                <a:solidFill>
                  <a:sysClr val="windowText" lastClr="000000"/>
                </a:solidFill>
                <a:effectLst/>
                <a:uLnTx/>
                <a:uFillTx/>
                <a:latin typeface="+mn-lt"/>
                <a:ea typeface="+mn-ea"/>
                <a:cs typeface="+mn-cs"/>
              </a:rPr>
              <a:t>The uncredited safety margin associated with actual loading is investigated to offset reactivity increases from flooding and associated basket material degradation </a:t>
            </a: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endParaRPr kumimoji="0" lang="en-US" sz="1800" b="1" i="0" u="none" strike="noStrike" kern="1200" cap="none" spc="0" normalizeH="0" baseline="0" noProof="0" dirty="0">
              <a:ln>
                <a:noFill/>
              </a:ln>
              <a:solidFill>
                <a:sysClr val="windowText" lastClr="000000"/>
              </a:solidFill>
              <a:effectLst/>
              <a:uLnTx/>
              <a:uFillTx/>
              <a:latin typeface="Arial Narrow" pitchFamily="34" charset="0"/>
              <a:ea typeface="+mn-ea"/>
              <a:cs typeface="+mn-cs"/>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13" t="-26290" r="-2953" b="-22276"/>
          <a:stretch/>
        </p:blipFill>
        <p:spPr bwMode="auto">
          <a:xfrm>
            <a:off x="5867400" y="381000"/>
            <a:ext cx="2725548" cy="391673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4800600" y="3733800"/>
            <a:ext cx="4267200" cy="2590799"/>
          </a:xfrm>
          <a:prstGeom prst="rect">
            <a:avLst/>
          </a:prstGeom>
        </p:spPr>
      </p:pic>
    </p:spTree>
    <p:extLst>
      <p:ext uri="{BB962C8B-B14F-4D97-AF65-F5344CB8AC3E}">
        <p14:creationId xmlns:p14="http://schemas.microsoft.com/office/powerpoint/2010/main" val="20969651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191000" y="4800600"/>
            <a:ext cx="3810000" cy="1981200"/>
          </a:xfrm>
          <a:prstGeom prst="rect">
            <a:avLst/>
          </a:prstGeom>
        </p:spPr>
      </p:pic>
      <p:sp>
        <p:nvSpPr>
          <p:cNvPr id="4" name="Title 1"/>
          <p:cNvSpPr txBox="1">
            <a:spLocks/>
          </p:cNvSpPr>
          <p:nvPr/>
        </p:nvSpPr>
        <p:spPr bwMode="auto">
          <a:xfrm>
            <a:off x="0" y="59828"/>
            <a:ext cx="9067800" cy="1201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lvl="0">
              <a:defRPr/>
            </a:pPr>
            <a:r>
              <a:rPr lang="en-US" sz="2800" dirty="0">
                <a:solidFill>
                  <a:srgbClr val="008000"/>
                </a:solidFill>
                <a:latin typeface="+mj-lt"/>
              </a:rPr>
              <a:t>Inherent </a:t>
            </a:r>
            <a:r>
              <a:rPr lang="en-US" sz="2800" dirty="0" err="1">
                <a:solidFill>
                  <a:srgbClr val="008000"/>
                </a:solidFill>
                <a:latin typeface="+mj-lt"/>
              </a:rPr>
              <a:t>uncredited</a:t>
            </a:r>
            <a:r>
              <a:rPr lang="en-US" sz="2800" dirty="0">
                <a:solidFill>
                  <a:srgbClr val="008000"/>
                </a:solidFill>
                <a:latin typeface="+mj-lt"/>
              </a:rPr>
              <a:t> criticality margins in DPCs associated with as-loaded configurations are being quantified</a:t>
            </a:r>
            <a:endParaRPr kumimoji="0" lang="en-US" sz="2600" b="0" i="0" u="none" strike="noStrike" kern="1200" cap="none" spc="0" normalizeH="0" baseline="0" noProof="0" dirty="0">
              <a:ln>
                <a:noFill/>
              </a:ln>
              <a:solidFill>
                <a:srgbClr val="008000"/>
              </a:solidFill>
              <a:effectLst/>
              <a:uLnTx/>
              <a:uFillTx/>
              <a:latin typeface="+mj-lt"/>
            </a:endParaRPr>
          </a:p>
        </p:txBody>
      </p:sp>
      <p:sp>
        <p:nvSpPr>
          <p:cNvPr id="5" name="Content Placeholder 2"/>
          <p:cNvSpPr txBox="1">
            <a:spLocks/>
          </p:cNvSpPr>
          <p:nvPr/>
        </p:nvSpPr>
        <p:spPr bwMode="auto">
          <a:xfrm>
            <a:off x="228600" y="1295400"/>
            <a:ext cx="4267200" cy="59329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008657"/>
              </a:buClr>
              <a:defRPr/>
            </a:pPr>
            <a:r>
              <a:rPr lang="en-US" sz="2000" dirty="0">
                <a:latin typeface="+mn-lt"/>
                <a:cs typeface="Arial Narrow"/>
              </a:rPr>
              <a:t>Used Nuclear Fuel- Storage, Transportation &amp; Disposal Analysis Resource and  Data System (UNF-ST&amp;DARDS) is used for as-loaded analyses </a:t>
            </a:r>
            <a:endParaRPr kumimoji="0" lang="en-US" sz="2000" b="1" i="0" u="none" strike="noStrike" kern="1200" cap="none" spc="0" normalizeH="0" baseline="0" noProof="0" dirty="0" smtClean="0">
              <a:ln>
                <a:noFill/>
              </a:ln>
              <a:solidFill>
                <a:sysClr val="windowText" lastClr="000000"/>
              </a:solidFill>
              <a:effectLst/>
              <a:uLnTx/>
              <a:uFillTx/>
              <a:latin typeface="+mn-lt"/>
              <a:cs typeface="Arial"/>
            </a:endParaRP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rPr>
              <a:t>ORNL’s SCALE code is used for criticality analyses</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rPr>
              <a:t>Principal set of isotopes (29) are used for criticality analyses </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rPr>
              <a:t>Pressurized</a:t>
            </a:r>
            <a:r>
              <a:rPr kumimoji="0" lang="en-US" sz="1600" b="0" i="0" u="none" strike="noStrike" kern="1200" cap="none" spc="0" normalizeH="0" noProof="0" dirty="0" smtClean="0">
                <a:ln>
                  <a:noFill/>
                </a:ln>
                <a:solidFill>
                  <a:sysClr val="windowText" lastClr="000000"/>
                </a:solidFill>
                <a:effectLst/>
                <a:uLnTx/>
                <a:uFillTx/>
                <a:latin typeface="+mn-lt"/>
              </a:rPr>
              <a:t> water reactor (</a:t>
            </a:r>
            <a:r>
              <a:rPr kumimoji="0" lang="en-US" sz="1600" b="0" i="0" u="none" strike="noStrike" kern="1200" cap="none" spc="0" normalizeH="0" baseline="0" noProof="0" dirty="0" smtClean="0">
                <a:ln>
                  <a:noFill/>
                </a:ln>
                <a:solidFill>
                  <a:sysClr val="windowText" lastClr="000000"/>
                </a:solidFill>
                <a:effectLst/>
                <a:uLnTx/>
                <a:uFillTx/>
                <a:latin typeface="+mn-lt"/>
              </a:rPr>
              <a:t>PWR) axial burnup profiles are used from NUREG/CR-6801</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rPr>
              <a:t>Uniform profile is used for the one boiling</a:t>
            </a:r>
            <a:r>
              <a:rPr kumimoji="0" lang="en-US" sz="1600" b="0" i="0" u="none" strike="noStrike" kern="1200" cap="none" spc="0" normalizeH="0" noProof="0" dirty="0" smtClean="0">
                <a:ln>
                  <a:noFill/>
                </a:ln>
                <a:solidFill>
                  <a:sysClr val="windowText" lastClr="000000"/>
                </a:solidFill>
                <a:effectLst/>
                <a:uLnTx/>
                <a:uFillTx/>
                <a:latin typeface="+mn-lt"/>
              </a:rPr>
              <a:t> water reactor (</a:t>
            </a:r>
            <a:r>
              <a:rPr kumimoji="0" lang="en-US" sz="1600" b="0" i="0" u="none" strike="noStrike" kern="1200" cap="none" spc="0" normalizeH="0" baseline="0" noProof="0" dirty="0" smtClean="0">
                <a:ln>
                  <a:noFill/>
                </a:ln>
                <a:solidFill>
                  <a:sysClr val="windowText" lastClr="000000"/>
                </a:solidFill>
                <a:effectLst/>
                <a:uLnTx/>
                <a:uFillTx/>
                <a:latin typeface="+mn-lt"/>
              </a:rPr>
              <a:t>BWR) site analyzed</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600" b="0" i="0" u="none" strike="noStrike" kern="1200" cap="none" spc="0" normalizeH="0" baseline="0" noProof="0" dirty="0" smtClean="0">
                <a:ln>
                  <a:noFill/>
                </a:ln>
                <a:solidFill>
                  <a:sysClr val="windowText" lastClr="000000"/>
                </a:solidFill>
                <a:effectLst/>
                <a:uLnTx/>
                <a:uFillTx/>
                <a:latin typeface="+mn-lt"/>
              </a:rPr>
              <a:t>Depletion calculations included the presence of burnable poison rod (PWR) and control blade (BWR) throughout the irradiation time</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Arial" charset="0"/>
              <a:ea typeface="+mn-ea"/>
              <a:cs typeface="+mn-cs"/>
            </a:endParaRP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Narrow" pitchFamily="34" charset="0"/>
              <a:ea typeface="+mn-ea"/>
              <a:cs typeface="+mn-cs"/>
            </a:endParaRPr>
          </a:p>
        </p:txBody>
      </p:sp>
      <p:pic>
        <p:nvPicPr>
          <p:cNvPr id="6" name="14-G01109.png" descr="/ CREATIVE MEDIA/ J • O • B • S/jobs/X14_Scaglione_dwg/14-G01109.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4876800" y="1219200"/>
            <a:ext cx="3997301" cy="3505200"/>
          </a:xfrm>
          <a:prstGeom prst="rect">
            <a:avLst/>
          </a:prstGeom>
        </p:spPr>
      </p:pic>
    </p:spTree>
    <p:extLst>
      <p:ext uri="{BB962C8B-B14F-4D97-AF65-F5344CB8AC3E}">
        <p14:creationId xmlns:p14="http://schemas.microsoft.com/office/powerpoint/2010/main" val="20782523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461" y="24097"/>
            <a:ext cx="9028626" cy="1201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008657"/>
                </a:solidFill>
                <a:effectLst/>
                <a:uLnTx/>
                <a:uFillTx/>
                <a:latin typeface="+mj-lt"/>
                <a:ea typeface="+mj-ea"/>
                <a:cs typeface="+mj-cs"/>
              </a:rPr>
              <a:t>Criticality analyses are performed for loaded DPCs at eight sites using as-loaded configuration</a:t>
            </a:r>
            <a:endParaRPr kumimoji="0" lang="en-US" sz="2800" b="0" i="0" u="none" strike="noStrike" kern="1200" cap="none" spc="0" normalizeH="0" baseline="0" noProof="0" dirty="0">
              <a:ln>
                <a:noFill/>
              </a:ln>
              <a:solidFill>
                <a:srgbClr val="008657"/>
              </a:solidFill>
              <a:effectLst/>
              <a:uLnTx/>
              <a:uFillTx/>
              <a:latin typeface="+mj-lt"/>
              <a:ea typeface="+mj-ea"/>
              <a:cs typeface="+mj-cs"/>
            </a:endParaRPr>
          </a:p>
        </p:txBody>
      </p:sp>
      <p:sp>
        <p:nvSpPr>
          <p:cNvPr id="5" name="Content Placeholder 2"/>
          <p:cNvSpPr txBox="1">
            <a:spLocks/>
          </p:cNvSpPr>
          <p:nvPr/>
        </p:nvSpPr>
        <p:spPr bwMode="auto">
          <a:xfrm>
            <a:off x="152400" y="1219200"/>
            <a:ext cx="4191000" cy="5669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b="1"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215 loaded DPCs at eight sites are analyzed</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mn-lt"/>
                <a:ea typeface="+mn-ea"/>
                <a:cs typeface="+mn-cs"/>
              </a:rPr>
              <a:t>Six DPC types including 24-assembly baskets (flux trap design) and 32-assembly basket</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mn-lt"/>
                <a:ea typeface="+mn-ea"/>
                <a:cs typeface="+mn-cs"/>
              </a:rPr>
              <a:t>One BWR site analyzed</a:t>
            </a: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Two degradation scenarios are considered</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mn-lt"/>
                <a:ea typeface="+mn-ea"/>
                <a:cs typeface="+mn-cs"/>
              </a:rPr>
              <a:t>Loss of neutron absorber panels (seven sites)</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mn-lt"/>
                <a:ea typeface="+mn-ea"/>
                <a:cs typeface="+mn-cs"/>
              </a:rPr>
              <a:t>loss of carbon steel components and neutron absorber panels (one site)</a:t>
            </a:r>
          </a:p>
          <a:p>
            <a:pPr marL="230188" marR="0" lvl="0" indent="-230188" algn="l" defTabSz="914400" rtl="0" eaLnBrk="1" fontAlgn="base" latinLnBrk="0" hangingPunct="1">
              <a:lnSpc>
                <a:spcPct val="90000"/>
              </a:lnSpc>
              <a:spcBef>
                <a:spcPts val="1400"/>
              </a:spcBef>
              <a:spcAft>
                <a:spcPct val="0"/>
              </a:spcAft>
              <a:buClr>
                <a:srgbClr val="008657"/>
              </a:buClr>
              <a:buSzTx/>
              <a:buFont typeface="Arial" charset="0"/>
              <a:buChar char="•"/>
              <a:tabLst/>
              <a:defRPr/>
            </a:pPr>
            <a:r>
              <a:rPr kumimoji="0" lang="en-US" sz="2000" b="1" i="0" u="none" strike="noStrike" kern="1200" cap="none" spc="0" normalizeH="0" baseline="0" noProof="0" dirty="0" smtClean="0">
                <a:ln>
                  <a:noFill/>
                </a:ln>
                <a:solidFill>
                  <a:sysClr val="windowText" lastClr="000000"/>
                </a:solidFill>
                <a:effectLst/>
                <a:uLnTx/>
                <a:uFillTx/>
                <a:latin typeface="+mn-lt"/>
                <a:ea typeface="+mn-ea"/>
                <a:cs typeface="+mn-cs"/>
              </a:rPr>
              <a:t>Representative subcritical limit</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r>
              <a:rPr kumimoji="0" lang="en-US" sz="1800" b="0" i="1" u="none" strike="noStrike" kern="1200" cap="none" spc="0" normalizeH="0" baseline="0" noProof="0" dirty="0" err="1" smtClean="0">
                <a:ln>
                  <a:noFill/>
                </a:ln>
                <a:solidFill>
                  <a:sysClr val="windowText" lastClr="000000"/>
                </a:solidFill>
                <a:effectLst/>
                <a:uLnTx/>
                <a:uFillTx/>
                <a:latin typeface="+mn-lt"/>
                <a:ea typeface="+mn-ea"/>
                <a:cs typeface="+mn-cs"/>
              </a:rPr>
              <a:t>k</a:t>
            </a:r>
            <a:r>
              <a:rPr kumimoji="0" lang="en-US" sz="1800" b="0" i="1" u="none" strike="noStrike" kern="1200" cap="none" spc="0" normalizeH="0" baseline="-25000" noProof="0" dirty="0" err="1" smtClean="0">
                <a:ln>
                  <a:noFill/>
                </a:ln>
                <a:solidFill>
                  <a:sysClr val="windowText" lastClr="000000"/>
                </a:solidFill>
                <a:effectLst/>
                <a:uLnTx/>
                <a:uFillTx/>
                <a:latin typeface="+mn-lt"/>
                <a:ea typeface="+mn-ea"/>
                <a:cs typeface="+mn-cs"/>
              </a:rPr>
              <a:t>eff</a:t>
            </a:r>
            <a:r>
              <a:rPr kumimoji="0" lang="en-US" sz="1800" b="0" i="0" u="none" strike="noStrike" kern="1200" cap="none" spc="0" normalizeH="0" baseline="0" noProof="0" dirty="0" smtClean="0">
                <a:ln>
                  <a:noFill/>
                </a:ln>
                <a:solidFill>
                  <a:sysClr val="windowText" lastClr="000000"/>
                </a:solidFill>
                <a:effectLst/>
                <a:uLnTx/>
                <a:uFillTx/>
                <a:latin typeface="+mn-lt"/>
                <a:ea typeface="+mn-ea"/>
                <a:cs typeface="+mn-cs"/>
              </a:rPr>
              <a:t> &lt;0.98 is used in this study as a representative acceptance criteria for as-loaded calculations </a:t>
            </a:r>
          </a:p>
          <a:p>
            <a:pPr marL="625475" marR="0" lvl="1" indent="-279400" algn="l" defTabSz="914400" rtl="0" eaLnBrk="1" fontAlgn="base" latinLnBrk="0" hangingPunct="1">
              <a:lnSpc>
                <a:spcPct val="90000"/>
              </a:lnSpc>
              <a:spcBef>
                <a:spcPts val="800"/>
              </a:spcBef>
              <a:spcAft>
                <a:spcPct val="0"/>
              </a:spcAft>
              <a:buClr>
                <a:srgbClr val="008657"/>
              </a:buClr>
              <a:buSzTx/>
              <a:buFont typeface="Arial" charset="0"/>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Arial Narrow" pitchFamily="34" charset="0"/>
              <a:ea typeface="+mn-ea"/>
              <a:cs typeface="+mn-cs"/>
            </a:endParaRPr>
          </a:p>
        </p:txBody>
      </p:sp>
      <p:pic>
        <p:nvPicPr>
          <p:cNvPr id="7" name="Content Placeholder 4" descr="IHLWM_1.pn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9490" b="-8154"/>
          <a:stretch/>
        </p:blipFill>
        <p:spPr>
          <a:xfrm>
            <a:off x="4267200" y="1143000"/>
            <a:ext cx="4791075" cy="4789487"/>
          </a:xfrm>
          <a:prstGeom prst="rect">
            <a:avLst/>
          </a:prstGeom>
        </p:spPr>
      </p:pic>
      <p:sp>
        <p:nvSpPr>
          <p:cNvPr id="8" name="TextBox 7"/>
          <p:cNvSpPr txBox="1"/>
          <p:nvPr/>
        </p:nvSpPr>
        <p:spPr>
          <a:xfrm>
            <a:off x="4677593" y="1618063"/>
            <a:ext cx="4261090" cy="369332"/>
          </a:xfrm>
          <a:prstGeom prst="rect">
            <a:avLst/>
          </a:prstGeom>
          <a:noFill/>
        </p:spPr>
        <p:txBody>
          <a:bodyPr wrap="none" rtlCol="0">
            <a:spAutoFit/>
          </a:bodyPr>
          <a:lstStyle/>
          <a:p>
            <a:r>
              <a:rPr lang="en-US" b="1" dirty="0" smtClean="0">
                <a:solidFill>
                  <a:srgbClr val="3366FF"/>
                </a:solidFill>
              </a:rPr>
              <a:t>With loss of neutron absorber panels</a:t>
            </a:r>
            <a:endParaRPr lang="en-US" b="1" dirty="0">
              <a:solidFill>
                <a:srgbClr val="3366FF"/>
              </a:solidFill>
            </a:endParaRPr>
          </a:p>
        </p:txBody>
      </p:sp>
      <p:pic>
        <p:nvPicPr>
          <p:cNvPr id="9" name="Picture 8" descr="IHLRWM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524000"/>
            <a:ext cx="4791682" cy="4059800"/>
          </a:xfrm>
          <a:prstGeom prst="rect">
            <a:avLst/>
          </a:prstGeom>
        </p:spPr>
      </p:pic>
      <p:sp>
        <p:nvSpPr>
          <p:cNvPr id="10" name="TextBox 9"/>
          <p:cNvSpPr txBox="1"/>
          <p:nvPr/>
        </p:nvSpPr>
        <p:spPr>
          <a:xfrm>
            <a:off x="4631556" y="4597767"/>
            <a:ext cx="4261090" cy="369332"/>
          </a:xfrm>
          <a:prstGeom prst="rect">
            <a:avLst/>
          </a:prstGeom>
          <a:noFill/>
        </p:spPr>
        <p:txBody>
          <a:bodyPr wrap="none" rtlCol="0">
            <a:spAutoFit/>
          </a:bodyPr>
          <a:lstStyle/>
          <a:p>
            <a:r>
              <a:rPr lang="en-US" b="1" dirty="0" smtClean="0">
                <a:solidFill>
                  <a:srgbClr val="3366FF"/>
                </a:solidFill>
              </a:rPr>
              <a:t>With loss of neutron absorber panels</a:t>
            </a:r>
            <a:endParaRPr lang="en-US" b="1" dirty="0">
              <a:solidFill>
                <a:srgbClr val="3366FF"/>
              </a:solidFill>
            </a:endParaRPr>
          </a:p>
        </p:txBody>
      </p:sp>
      <p:pic>
        <p:nvPicPr>
          <p:cNvPr id="11" name="Picture 10" descr="fig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524000"/>
            <a:ext cx="4814362" cy="4343306"/>
          </a:xfrm>
          <a:prstGeom prst="rect">
            <a:avLst/>
          </a:prstGeom>
        </p:spPr>
      </p:pic>
      <p:sp>
        <p:nvSpPr>
          <p:cNvPr id="12" name="TextBox 11"/>
          <p:cNvSpPr txBox="1"/>
          <p:nvPr/>
        </p:nvSpPr>
        <p:spPr>
          <a:xfrm>
            <a:off x="4648200" y="4800600"/>
            <a:ext cx="4327477" cy="646331"/>
          </a:xfrm>
          <a:prstGeom prst="rect">
            <a:avLst/>
          </a:prstGeom>
          <a:noFill/>
        </p:spPr>
        <p:txBody>
          <a:bodyPr wrap="none" rtlCol="0">
            <a:spAutoFit/>
          </a:bodyPr>
          <a:lstStyle/>
          <a:p>
            <a:r>
              <a:rPr lang="en-US" b="1" dirty="0" smtClean="0">
                <a:solidFill>
                  <a:srgbClr val="3366FF"/>
                </a:solidFill>
              </a:rPr>
              <a:t>With loss of neutron absorber panels </a:t>
            </a:r>
          </a:p>
          <a:p>
            <a:r>
              <a:rPr lang="en-US" b="1" dirty="0" smtClean="0">
                <a:solidFill>
                  <a:srgbClr val="3366FF"/>
                </a:solidFill>
              </a:rPr>
              <a:t>and carbon steel components (Site C)</a:t>
            </a:r>
            <a:endParaRPr lang="en-US" b="1" dirty="0">
              <a:solidFill>
                <a:srgbClr val="3366FF"/>
              </a:solidFill>
            </a:endParaRPr>
          </a:p>
        </p:txBody>
      </p:sp>
    </p:spTree>
    <p:extLst>
      <p:ext uri="{BB962C8B-B14F-4D97-AF65-F5344CB8AC3E}">
        <p14:creationId xmlns:p14="http://schemas.microsoft.com/office/powerpoint/2010/main" val="2059942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E77B73-CC8B-4B83-8D05-315263FA3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08F7293-55C5-495D-8310-E2405A6C8D74}">
  <ds:schemaRefs>
    <ds:schemaRef ds:uri="http://schemas.microsoft.com/sharepoint/v3/contenttype/forms"/>
  </ds:schemaRefs>
</ds:datastoreItem>
</file>

<file path=customXml/itemProps3.xml><?xml version="1.0" encoding="utf-8"?>
<ds:datastoreItem xmlns:ds="http://schemas.openxmlformats.org/officeDocument/2006/customXml" ds:itemID="{DADCCB12-0940-4923-97F5-47BC8975F92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5345</TotalTime>
  <Words>1814</Words>
  <Application>Microsoft Macintosh PowerPoint</Application>
  <PresentationFormat>On-screen Show (4:3)</PresentationFormat>
  <Paragraphs>115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Theme</vt:lpstr>
      <vt:lpstr>PowerPoint Presentation</vt:lpstr>
      <vt:lpstr>Acknowledgments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Filler materials can also be used to prevent flooding of the DPCs during the repository time frames </vt:lpstr>
      <vt:lpstr>Filler materials should occupy substantial DPC volume to provide criticality control over repository time frames</vt:lpstr>
      <vt:lpstr>PowerPoint Presentation</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Donna Jo</dc:creator>
  <cp:lastModifiedBy>Banerjee, Kaushik</cp:lastModifiedBy>
  <cp:revision>67</cp:revision>
  <dcterms:created xsi:type="dcterms:W3CDTF">2014-07-01T12:34:57Z</dcterms:created>
  <dcterms:modified xsi:type="dcterms:W3CDTF">2015-05-15T17:41:20Z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