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  <p:sldMasterId id="2147483704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99" r:id="rId5"/>
    <p:sldId id="298" r:id="rId6"/>
    <p:sldId id="300" r:id="rId7"/>
    <p:sldId id="289" r:id="rId8"/>
    <p:sldId id="292" r:id="rId9"/>
    <p:sldId id="293" r:id="rId10"/>
    <p:sldId id="303" r:id="rId11"/>
    <p:sldId id="259" r:id="rId12"/>
    <p:sldId id="294" r:id="rId13"/>
    <p:sldId id="302" r:id="rId14"/>
    <p:sldId id="261" r:id="rId15"/>
    <p:sldId id="284" r:id="rId16"/>
    <p:sldId id="304" r:id="rId17"/>
    <p:sldId id="305" r:id="rId18"/>
    <p:sldId id="306" r:id="rId19"/>
    <p:sldId id="297" r:id="rId20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 Nutt" initials="" lastIdx="2" clrIdx="0"/>
  <p:cmAuthor id="1" name="Howard, Rob L." initials="HRL" lastIdx="1" clrIdx="1"/>
  <p:cmAuthor id="2" name="Joe Carter" initials="JT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6600"/>
    <a:srgbClr val="006699"/>
    <a:srgbClr val="0066FF"/>
    <a:srgbClr val="1B5527"/>
    <a:srgbClr val="009900"/>
    <a:srgbClr val="008080"/>
    <a:srgbClr val="0099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57" autoAdjust="0"/>
    <p:restoredTop sz="95362" autoAdjust="0"/>
  </p:normalViewPr>
  <p:slideViewPr>
    <p:cSldViewPr snapToGrid="0">
      <p:cViewPr>
        <p:scale>
          <a:sx n="100" d="100"/>
          <a:sy n="100" d="100"/>
        </p:scale>
        <p:origin x="-1218" y="-612"/>
      </p:cViewPr>
      <p:guideLst>
        <p:guide orient="horz" pos="580"/>
        <p:guide pos="5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8" d="100"/>
          <a:sy n="128" d="100"/>
        </p:scale>
        <p:origin x="-4200" y="-96"/>
      </p:cViewPr>
      <p:guideLst>
        <p:guide orient="horz" pos="2932"/>
        <p:guide pos="2211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2" tIns="45725" rIns="91452" bIns="45725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124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2" tIns="45725" rIns="91452" bIns="45725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43330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2" tIns="45725" rIns="91452" bIns="45725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124" y="8843330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2" tIns="45725" rIns="91452" bIns="45725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FD5E3C17-AF24-43EC-9611-2C41B1CE17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77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3032847" cy="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35" tIns="45119" rIns="90235" bIns="45119" numCol="1" anchor="t" anchorCtr="0" compatLnSpc="1">
            <a:prstTxWarp prst="textNoShape">
              <a:avLst/>
            </a:prstTxWarp>
          </a:bodyPr>
          <a:lstStyle>
            <a:lvl1pPr defTabSz="902694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6401" y="1"/>
            <a:ext cx="3032847" cy="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35" tIns="45119" rIns="90235" bIns="45119" numCol="1" anchor="t" anchorCtr="0" compatLnSpc="1">
            <a:prstTxWarp prst="textNoShape">
              <a:avLst/>
            </a:prstTxWarp>
          </a:bodyPr>
          <a:lstStyle>
            <a:lvl1pPr algn="r" defTabSz="902694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554" y="4425639"/>
            <a:ext cx="5132143" cy="419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35" tIns="45119" rIns="90235" bIns="451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51275"/>
            <a:ext cx="3032847" cy="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35" tIns="45119" rIns="90235" bIns="45119" numCol="1" anchor="b" anchorCtr="0" compatLnSpc="1">
            <a:prstTxWarp prst="textNoShape">
              <a:avLst/>
            </a:prstTxWarp>
          </a:bodyPr>
          <a:lstStyle>
            <a:lvl1pPr defTabSz="902694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6401" y="8851275"/>
            <a:ext cx="3032847" cy="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35" tIns="45119" rIns="90235" bIns="45119" numCol="1" anchor="b" anchorCtr="0" compatLnSpc="1">
            <a:prstTxWarp prst="textNoShape">
              <a:avLst/>
            </a:prstTxWarp>
          </a:bodyPr>
          <a:lstStyle>
            <a:lvl1pPr algn="r" defTabSz="902694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B4595077-1EEA-43E8-8838-B390075E87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30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1EB325-BD8A-41FE-88AA-92CBF91EEAD2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ea typeface="ＭＳ Ｐゴシック" pitchFamily="34" charset="-128"/>
              </a:rPr>
              <a:t>Could drop this slide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74" indent="-2857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4471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1624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8778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5930" indent="-228576" defTabSz="457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3084" indent="-228576" defTabSz="457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30237" indent="-228576" defTabSz="457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7390" indent="-228576" defTabSz="457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26D1CC7-488E-41CA-A217-BA73C39CA52E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76" y="1600200"/>
            <a:ext cx="2897023" cy="5257800"/>
          </a:xfrm>
          <a:prstGeom prst="rect">
            <a:avLst/>
          </a:prstGeo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5462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33400" y="16002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 baseline="0">
                <a:solidFill>
                  <a:srgbClr val="01632D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4059240"/>
            <a:ext cx="7696200" cy="1384431"/>
          </a:xfrm>
        </p:spPr>
        <p:txBody>
          <a:bodyPr/>
          <a:lstStyle>
            <a:lvl1pPr marL="0" indent="0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Presented to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01655" y="608106"/>
            <a:ext cx="8633799" cy="970210"/>
            <a:chOff x="510201" y="3505200"/>
            <a:chExt cx="8633799" cy="970210"/>
          </a:xfrm>
        </p:grpSpPr>
        <p:sp>
          <p:nvSpPr>
            <p:cNvPr id="8" name="TextBox 7"/>
            <p:cNvSpPr txBox="1"/>
            <p:nvPr/>
          </p:nvSpPr>
          <p:spPr>
            <a:xfrm>
              <a:off x="4495800" y="3505914"/>
              <a:ext cx="464820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1632D"/>
                  </a:solidFill>
                  <a:effectLst/>
                  <a:uLnTx/>
                  <a:uFillTx/>
                  <a:latin typeface="Arial Black" pitchFamily="34" charset="0"/>
                  <a:ea typeface="ＭＳ Ｐゴシック" charset="-128"/>
                </a:rPr>
                <a:t>Nuclear Fuels Storage &amp; Transportation Planning Project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1632D"/>
                  </a:solidFill>
                  <a:effectLst/>
                  <a:uLnTx/>
                  <a:uFillTx/>
                  <a:latin typeface="Arial Black" pitchFamily="34" charset="0"/>
                  <a:ea typeface="ＭＳ Ｐゴシック" charset="-128"/>
                </a:rPr>
                <a:t>Office of Fuel Cycle Technologies</a:t>
              </a:r>
            </a:p>
            <a:p>
              <a:pPr algn="ctr"/>
              <a:r>
                <a:rPr lang="en-US" sz="3200" i="0" baseline="0" dirty="0" smtClean="0">
                  <a:solidFill>
                    <a:srgbClr val="01632D"/>
                  </a:solidFill>
                  <a:latin typeface="Arial Black" pitchFamily="34" charset="0"/>
                </a:rPr>
                <a:t>Nuclear Energy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1" y="3505200"/>
              <a:ext cx="3637254" cy="9144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570412" y="3505200"/>
              <a:ext cx="794" cy="914400"/>
            </a:xfrm>
            <a:prstGeom prst="line">
              <a:avLst/>
            </a:prstGeom>
            <a:ln w="34925">
              <a:solidFill>
                <a:srgbClr val="E9BE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77" y="2139837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 descr="http://www.lanl.gov/science/NSS/issue1_2012/images/transportation.png"/>
          <p:cNvPicPr preferRelativeResize="0">
            <a:picLocks noChangeArrowheads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6" r="7173" b="974"/>
          <a:stretch/>
        </p:blipFill>
        <p:spPr bwMode="auto">
          <a:xfrm>
            <a:off x="5132465" y="4036690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 preferRelativeResize="0">
            <a:picLocks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435" y="2828742"/>
            <a:ext cx="2103120" cy="210312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9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255952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149271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371537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1637018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4208256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912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1263256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5/6/14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dirty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NEI Used Fuel Management Conference, May 6-8, 2014</a:t>
            </a:r>
          </a:p>
        </p:txBody>
      </p:sp>
    </p:spTree>
    <p:extLst>
      <p:ext uri="{BB962C8B-B14F-4D97-AF65-F5344CB8AC3E}">
        <p14:creationId xmlns:p14="http://schemas.microsoft.com/office/powerpoint/2010/main" val="22206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87718" y="6461618"/>
            <a:ext cx="3352800" cy="270258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NFST NEPA Strategy Kickoff, January 15, 2015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648651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22504C0-4E09-4BEE-9BC4-9EDA9EF574DF}" type="slidenum">
              <a:rPr lang="en-US" sz="900" i="0" baseline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pPr/>
              <a:t>‹#›</a:t>
            </a:fld>
            <a:endParaRPr lang="en-US" sz="900" i="0" baseline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005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3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3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1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2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912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3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1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600200"/>
            <a:ext cx="28971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81000" y="15462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800" i="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33400" y="16002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800" i="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501650" y="608013"/>
            <a:ext cx="8634413" cy="969962"/>
            <a:chOff x="510201" y="3505200"/>
            <a:chExt cx="8633799" cy="97021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496131" y="3505200"/>
              <a:ext cx="4647869" cy="97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457200" eaLnBrk="1" hangingPunct="1">
                <a:defRPr/>
              </a:pPr>
              <a:r>
                <a:rPr lang="en-US" altLang="en-US" sz="1100" i="0" dirty="0" smtClean="0">
                  <a:solidFill>
                    <a:srgbClr val="01632D"/>
                  </a:solidFill>
                  <a:latin typeface="Arial Black" pitchFamily="34" charset="0"/>
                </a:rPr>
                <a:t>Nuclear Fuels Storage &amp; Transportation Planning Project</a:t>
              </a:r>
            </a:p>
            <a:p>
              <a:pPr algn="ctr" defTabSz="457200" eaLnBrk="1" hangingPunct="1">
                <a:defRPr/>
              </a:pPr>
              <a:r>
                <a:rPr lang="en-US" altLang="en-US" sz="1400" i="0" dirty="0" smtClean="0">
                  <a:solidFill>
                    <a:srgbClr val="01632D"/>
                  </a:solidFill>
                  <a:latin typeface="Arial Black" pitchFamily="34" charset="0"/>
                </a:rPr>
                <a:t>Office of Fuel Cycle Technologies</a:t>
              </a:r>
            </a:p>
            <a:p>
              <a:pPr algn="ctr" defTabSz="457200" eaLnBrk="1" hangingPunct="1">
                <a:defRPr/>
              </a:pPr>
              <a:r>
                <a:rPr lang="en-US" altLang="en-US" sz="3200" i="0" dirty="0" smtClean="0">
                  <a:solidFill>
                    <a:srgbClr val="01632D"/>
                  </a:solidFill>
                  <a:latin typeface="Arial Black" pitchFamily="34" charset="0"/>
                </a:rPr>
                <a:t>Nuclear Energy</a:t>
              </a:r>
            </a:p>
          </p:txBody>
        </p:sp>
        <p:pic>
          <p:nvPicPr>
            <p:cNvPr id="9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01" y="3505200"/>
              <a:ext cx="3637254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570737" y="3505200"/>
              <a:ext cx="0" cy="914634"/>
            </a:xfrm>
            <a:prstGeom prst="line">
              <a:avLst/>
            </a:prstGeom>
            <a:ln w="34925">
              <a:solidFill>
                <a:srgbClr val="E9BE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77" y="2139837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C:\Users\Melissa\AppData\Local\Microsoft\Windows\Temporary Internet Files\Content.Outlook\363JPFBH\Cask 1.JPG"/>
          <p:cNvPicPr preferRelativeResize="0">
            <a:picLocks noChangeArrowheads="1"/>
          </p:cNvPicPr>
          <p:nvPr userDrawn="1"/>
        </p:nvPicPr>
        <p:blipFill rotWithShape="1">
          <a:blip r:embed="rId5"/>
          <a:srcRect l="18822"/>
          <a:stretch/>
        </p:blipFill>
        <p:spPr bwMode="auto">
          <a:xfrm>
            <a:off x="5127077" y="3980597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</a:ln>
          <a:effectLst>
            <a:outerShdw blurRad="50800" dist="38100" dir="108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 preferRelativeResize="0"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5077" r="5875" b="5176"/>
          <a:stretch/>
        </p:blipFill>
        <p:spPr>
          <a:xfrm>
            <a:off x="6441813" y="2838033"/>
            <a:ext cx="2011680" cy="2011680"/>
          </a:xfrm>
          <a:prstGeom prst="ellipse">
            <a:avLst/>
          </a:prstGeom>
          <a:ln w="38100" cap="rnd">
            <a:solidFill>
              <a:srgbClr val="01632D"/>
            </a:solidFill>
          </a:ln>
          <a:effectLst>
            <a:outerShdw blurRad="50800" dist="38100" dir="108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 baseline="0">
                <a:solidFill>
                  <a:srgbClr val="01632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059240"/>
            <a:ext cx="7696200" cy="1384431"/>
          </a:xfrm>
        </p:spPr>
        <p:txBody>
          <a:bodyPr/>
          <a:lstStyle>
            <a:lvl1pPr marL="0" indent="0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5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E-NE LOGO (Vertital) 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87313"/>
            <a:ext cx="27432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579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81000" y="14700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33400" y="15240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U.S. Nuclear Infrastructure Council Technical Workshop, June 26-27, 2013</a:t>
            </a:r>
            <a:endParaRPr lang="en-US" dirty="0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532563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US Nuclear Infrastructure Council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70" y="6528827"/>
            <a:ext cx="102752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5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5425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Symbol" pitchFamily="18" charset="2"/>
        <a:buChar char="·"/>
        <a:defRPr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Char char="•"/>
        <a:defRPr sz="14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5pPr>
      <a:lvl6pPr marL="20574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6pPr>
      <a:lvl7pPr marL="25146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7pPr>
      <a:lvl8pPr marL="29718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8pPr>
      <a:lvl9pPr marL="34290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E-NE LOGO (Vertital) 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313"/>
            <a:ext cx="27432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5791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381000" y="14700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800" i="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533400" y="15240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 sz="1800" i="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9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i="0" dirty="0"/>
              <a:t>5/6/14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532563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9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i="0" dirty="0"/>
              <a:t>NEI Used Fuel Management Conference, May 6-8, 2014</a:t>
            </a:r>
          </a:p>
        </p:txBody>
      </p:sp>
      <p:pic>
        <p:nvPicPr>
          <p:cNvPr id="1033" name="Picture 2" descr="C:\Users\w4v\AppData\Local\Microsoft\Windows\Temporary Internet Files\Content.Outlook\R6UVHY7U\NFST12.jp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6408738"/>
            <a:ext cx="14573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Box 1"/>
          <p:cNvSpPr txBox="1">
            <a:spLocks noChangeArrowheads="1"/>
          </p:cNvSpPr>
          <p:nvPr userDrawn="1"/>
        </p:nvSpPr>
        <p:spPr bwMode="auto">
          <a:xfrm>
            <a:off x="82550" y="6540500"/>
            <a:ext cx="3254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hangingPunct="1">
              <a:defRPr/>
            </a:pPr>
            <a:fld id="{B43EDF02-F40C-493D-AF59-500CC1126D26}" type="slidenum">
              <a:rPr lang="en-US" altLang="en-US" sz="900" i="0" smtClean="0">
                <a:solidFill>
                  <a:srgbClr val="000000"/>
                </a:solidFill>
              </a:rPr>
              <a:pPr defTabSz="457200" eaLnBrk="1" hangingPunct="1">
                <a:defRPr/>
              </a:pPr>
              <a:t>‹#›</a:t>
            </a:fld>
            <a:endParaRPr lang="en-US" altLang="en-US" sz="900" i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5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B5527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5425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Symbol" pitchFamily="18" charset="2"/>
        <a:buChar char="·"/>
        <a:defRPr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SzPct val="11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Char char="•"/>
        <a:defRPr sz="14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5pPr>
      <a:lvl6pPr marL="20574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6pPr>
      <a:lvl7pPr marL="25146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7pPr>
      <a:lvl8pPr marL="29718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8pPr>
      <a:lvl9pPr marL="3429000" indent="-228600" algn="l" rtl="0" fontAlgn="base">
        <a:spcBef>
          <a:spcPct val="0"/>
        </a:spcBef>
        <a:spcAft>
          <a:spcPct val="20000"/>
        </a:spcAft>
        <a:buClr>
          <a:srgbClr val="1B5527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311" y="1317625"/>
            <a:ext cx="6015038" cy="1754236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Consolidated Interim Storage Facility Design Concepts In the </a:t>
            </a:r>
            <a:br>
              <a:rPr lang="en-US" sz="2400" dirty="0" smtClean="0"/>
            </a:br>
            <a:r>
              <a:rPr lang="en-US" sz="2400" dirty="0" smtClean="0"/>
              <a:t>United States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274" y="3137772"/>
            <a:ext cx="6975550" cy="200550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 smtClean="0">
                <a:solidFill>
                  <a:schemeClr val="tx1"/>
                </a:solidFill>
                <a:latin typeface="Arial Narrow" pitchFamily="34" charset="0"/>
              </a:rPr>
              <a:t>Nuclear Fuels Storage and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 smtClean="0">
                <a:solidFill>
                  <a:schemeClr val="tx1"/>
                </a:solidFill>
                <a:latin typeface="Arial Narrow" pitchFamily="34" charset="0"/>
              </a:rPr>
              <a:t>Transportation Planning Project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800" i="0" dirty="0" smtClean="0">
              <a:solidFill>
                <a:schemeClr val="tx1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i="0" dirty="0" smtClean="0">
                <a:solidFill>
                  <a:schemeClr val="tx1"/>
                </a:solidFill>
              </a:rPr>
              <a:t>IAEA International Conference on the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i="0" dirty="0" smtClean="0">
                <a:solidFill>
                  <a:schemeClr val="tx1"/>
                </a:solidFill>
              </a:rPr>
              <a:t>Management of Spent Fuel from Nuclear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/>
              <a:t>Power Reactors</a:t>
            </a:r>
            <a:r>
              <a:rPr lang="en-US" sz="1800" i="0" dirty="0" smtClean="0">
                <a:solidFill>
                  <a:schemeClr val="tx1"/>
                </a:solidFill>
              </a:rPr>
              <a:t/>
            </a:r>
            <a:br>
              <a:rPr lang="en-US" sz="1800" i="0" dirty="0" smtClean="0">
                <a:solidFill>
                  <a:schemeClr val="tx1"/>
                </a:solidFill>
              </a:rPr>
            </a:br>
            <a:r>
              <a:rPr lang="en-US" sz="1800" i="0" dirty="0" smtClean="0">
                <a:solidFill>
                  <a:schemeClr val="tx1"/>
                </a:solidFill>
              </a:rPr>
              <a:t/>
            </a:r>
            <a:br>
              <a:rPr lang="en-US" sz="1800" i="0" dirty="0" smtClean="0">
                <a:solidFill>
                  <a:schemeClr val="tx1"/>
                </a:solidFill>
              </a:rPr>
            </a:br>
            <a:r>
              <a:rPr lang="en-US" sz="1800" i="0" dirty="0" smtClean="0">
                <a:solidFill>
                  <a:schemeClr val="tx1"/>
                </a:solidFill>
              </a:rPr>
              <a:t>Joe T. Carter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/>
              <a:t>Vienna, Austria.</a:t>
            </a:r>
            <a:endParaRPr lang="en-US" sz="1800" dirty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i="0" dirty="0" smtClean="0"/>
              <a:t>15-19 June</a:t>
            </a:r>
            <a:r>
              <a:rPr lang="en-US" sz="1800" i="0" dirty="0" smtClean="0">
                <a:solidFill>
                  <a:schemeClr val="tx1"/>
                </a:solidFill>
              </a:rPr>
              <a:t>, 2015</a:t>
            </a:r>
            <a:r>
              <a:rPr lang="en-US" sz="1800" i="0" dirty="0">
                <a:solidFill>
                  <a:schemeClr val="tx1"/>
                </a:solidFill>
              </a:rPr>
              <a:t/>
            </a:r>
            <a:br>
              <a:rPr lang="en-US" sz="1800" i="0" dirty="0">
                <a:solidFill>
                  <a:schemeClr val="tx1"/>
                </a:solidFill>
              </a:rPr>
            </a:br>
            <a:r>
              <a:rPr lang="en-US" sz="1600" i="0" dirty="0">
                <a:solidFill>
                  <a:schemeClr val="tx1"/>
                </a:solidFill>
              </a:rPr>
              <a:t/>
            </a:r>
            <a:br>
              <a:rPr lang="en-US" sz="1600" i="0" dirty="0">
                <a:solidFill>
                  <a:schemeClr val="tx1"/>
                </a:solidFill>
              </a:rPr>
            </a:br>
            <a:endParaRPr lang="en-US" sz="1600" i="0" dirty="0">
              <a:solidFill>
                <a:schemeClr val="tx1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600" i="0" dirty="0" smtClean="0">
              <a:solidFill>
                <a:schemeClr val="tx1"/>
              </a:solidFill>
            </a:endParaRP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>
            <a:off x="381000" y="1546225"/>
            <a:ext cx="8458200" cy="0"/>
          </a:xfrm>
          <a:prstGeom prst="line">
            <a:avLst/>
          </a:prstGeom>
          <a:noFill/>
          <a:ln w="38100">
            <a:solidFill>
              <a:srgbClr val="1B5527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533400" y="1600200"/>
            <a:ext cx="8458200" cy="0"/>
          </a:xfrm>
          <a:prstGeom prst="line">
            <a:avLst/>
          </a:prstGeom>
          <a:noFill/>
          <a:ln w="38100">
            <a:solidFill>
              <a:srgbClr val="E8BB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344" y="247495"/>
            <a:ext cx="5503701" cy="1219200"/>
          </a:xfrm>
        </p:spPr>
        <p:txBody>
          <a:bodyPr/>
          <a:lstStyle/>
          <a:p>
            <a:r>
              <a:rPr lang="en-US" sz="2800" dirty="0" smtClean="0"/>
              <a:t>Pilot Storage </a:t>
            </a:r>
            <a:r>
              <a:rPr lang="en-US" sz="2800" dirty="0"/>
              <a:t>F</a:t>
            </a:r>
            <a:r>
              <a:rPr lang="en-US" sz="2800" dirty="0" smtClean="0"/>
              <a:t>acility Concept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9875" y="1557743"/>
            <a:ext cx="8604250" cy="177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800" dirty="0" smtClean="0"/>
              <a:t>5,000 </a:t>
            </a:r>
            <a:r>
              <a:rPr lang="en-US" altLang="en-US" sz="1800" dirty="0"/>
              <a:t>to 10,000 MT capacity with a </a:t>
            </a:r>
            <a:r>
              <a:rPr lang="en-US" altLang="en-US" sz="1800" dirty="0" smtClean="0"/>
              <a:t>design receipt </a:t>
            </a:r>
            <a:r>
              <a:rPr lang="en-US" altLang="en-US" sz="1800" dirty="0"/>
              <a:t>rate of 1,500 </a:t>
            </a:r>
            <a:r>
              <a:rPr lang="en-US" altLang="en-US" sz="1800" dirty="0" smtClean="0"/>
              <a:t>MT/year</a:t>
            </a:r>
            <a:endParaRPr lang="en-US" altLang="en-US" sz="1800" dirty="0"/>
          </a:p>
          <a:p>
            <a:pPr lvl="1"/>
            <a:r>
              <a:rPr lang="en-US" altLang="en-US" dirty="0"/>
              <a:t>A</a:t>
            </a:r>
            <a:r>
              <a:rPr lang="en-US" altLang="en-US" dirty="0" smtClean="0"/>
              <a:t>ccept </a:t>
            </a:r>
            <a:r>
              <a:rPr lang="en-US" altLang="en-US" dirty="0"/>
              <a:t>dry storage </a:t>
            </a:r>
            <a:r>
              <a:rPr lang="en-US" altLang="en-US" dirty="0" smtClean="0"/>
              <a:t>canisters (DSC) from shutdown reactors, see next slide</a:t>
            </a:r>
          </a:p>
          <a:p>
            <a:pPr lvl="1"/>
            <a:r>
              <a:rPr lang="en-US" altLang="en-US" dirty="0" smtClean="0"/>
              <a:t>Accept Greater-Than-Class C Low Level Waste from decommissioned power reactors, and other approved contents in canisters</a:t>
            </a:r>
            <a:endParaRPr lang="en-US" altLang="en-US" dirty="0"/>
          </a:p>
          <a:p>
            <a:pPr lvl="1" defTabSz="914400">
              <a:defRPr/>
            </a:pPr>
            <a:r>
              <a:rPr lang="en-US" sz="1600" kern="0" dirty="0" smtClean="0">
                <a:ea typeface="ＭＳ Ｐゴシック" charset="-128"/>
                <a:cs typeface="ＭＳ Ｐゴシック" charset="-128"/>
              </a:rPr>
              <a:t>Receive fuel in dual purpose canisters (DPC) in associated transportation casks</a:t>
            </a:r>
          </a:p>
          <a:p>
            <a:pPr lvl="1" defTabSz="914400">
              <a:defRPr/>
            </a:pPr>
            <a:r>
              <a:rPr lang="en-US" sz="1600" kern="0" dirty="0" smtClean="0">
                <a:ea typeface="ＭＳ Ｐゴシック" charset="-128"/>
                <a:cs typeface="ＭＳ Ｐゴシック" charset="-128"/>
              </a:rPr>
              <a:t>Deployed in modules for storage capacity and additional functional capability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60350" y="3269845"/>
            <a:ext cx="8613775" cy="246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800" kern="0" dirty="0" smtClean="0"/>
              <a:t>Fully developed facilities will include:	</a:t>
            </a:r>
          </a:p>
          <a:p>
            <a:pPr lvl="1" defTabSz="914400">
              <a:defRPr/>
            </a:pPr>
            <a:r>
              <a:rPr lang="en-US" dirty="0" smtClean="0"/>
              <a:t>Shielded cask-handling </a:t>
            </a:r>
            <a:r>
              <a:rPr lang="en-US" dirty="0"/>
              <a:t>building for transfer of the canister </a:t>
            </a:r>
            <a:r>
              <a:rPr lang="en-US" dirty="0" smtClean="0"/>
              <a:t>from </a:t>
            </a:r>
            <a:r>
              <a:rPr lang="en-US" dirty="0"/>
              <a:t>transportation casks to storage overpacks</a:t>
            </a:r>
          </a:p>
          <a:p>
            <a:pPr lvl="1" defTabSz="914400">
              <a:defRPr/>
            </a:pPr>
            <a:r>
              <a:rPr lang="en-US" dirty="0"/>
              <a:t>Storage pads with multiple vertical and horizontal storage overpack designs</a:t>
            </a:r>
          </a:p>
          <a:p>
            <a:pPr lvl="1" defTabSz="914400">
              <a:defRPr/>
            </a:pPr>
            <a:r>
              <a:rPr lang="en-US" dirty="0" smtClean="0"/>
              <a:t>Infrastructure </a:t>
            </a:r>
            <a:r>
              <a:rPr lang="en-US" dirty="0"/>
              <a:t>and balance of plant </a:t>
            </a:r>
            <a:r>
              <a:rPr lang="en-US" dirty="0" smtClean="0"/>
              <a:t>facilities</a:t>
            </a:r>
          </a:p>
          <a:p>
            <a:pPr>
              <a:defRPr/>
            </a:pPr>
            <a:r>
              <a:rPr lang="en-US" dirty="0" smtClean="0"/>
              <a:t>Designed to Meet:</a:t>
            </a:r>
          </a:p>
          <a:p>
            <a:pPr lvl="1">
              <a:defRPr/>
            </a:pPr>
            <a:r>
              <a:rPr lang="en-US" dirty="0" smtClean="0"/>
              <a:t>10CFR72</a:t>
            </a:r>
          </a:p>
          <a:p>
            <a:pPr lvl="1">
              <a:defRPr/>
            </a:pPr>
            <a:r>
              <a:rPr lang="en-US" dirty="0" smtClean="0"/>
              <a:t>10CFR73</a:t>
            </a:r>
          </a:p>
          <a:p>
            <a:pPr lvl="1">
              <a:defRPr/>
            </a:pPr>
            <a:r>
              <a:rPr lang="en-US" dirty="0" smtClean="0"/>
              <a:t>Associated Regulatory Guides (e.g. RG 3.60, 3.48 &amp; 3.62)</a:t>
            </a:r>
          </a:p>
          <a:p>
            <a:pPr lvl="1">
              <a:defRPr/>
            </a:pPr>
            <a:r>
              <a:rPr lang="en-US" dirty="0" smtClean="0"/>
              <a:t>Guidance from NUREG – 1567 and 1927</a:t>
            </a:r>
            <a:endParaRPr lang="en-US" dirty="0"/>
          </a:p>
          <a:p>
            <a:pPr lvl="1" indent="-249238" defTabSz="914400">
              <a:defRPr/>
            </a:pPr>
            <a:endParaRPr lang="en-US" sz="1400" i="1" kern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7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11" y="1608165"/>
            <a:ext cx="4917846" cy="412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344" y="247495"/>
            <a:ext cx="5440091" cy="1219200"/>
          </a:xfrm>
        </p:spPr>
        <p:txBody>
          <a:bodyPr/>
          <a:lstStyle/>
          <a:p>
            <a:r>
              <a:rPr lang="en-US" dirty="0" smtClean="0"/>
              <a:t>Canister Receipt Design Concept 1</a:t>
            </a:r>
            <a:endParaRPr lang="en-US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257161" y="1562164"/>
            <a:ext cx="8686800" cy="4492625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buNone/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Canister Transfer Building</a:t>
            </a: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Perform Post Transportation: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 Inspections,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Radiological Surveys,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Decontamination (if necessary)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Security Receipt Inspections</a:t>
            </a:r>
          </a:p>
          <a:p>
            <a:pPr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Transfer Canister to New Overpack and</a:t>
            </a:r>
          </a:p>
          <a:p>
            <a:pPr marL="0" indent="0" eaLnBrk="1" hangingPunct="1">
              <a:buNone/>
              <a:defRPr/>
            </a:pPr>
            <a:r>
              <a:rPr lang="en-US" sz="1700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    Relocate to Storage Pad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Vertical Casks: </a:t>
            </a:r>
          </a:p>
          <a:p>
            <a:pPr lvl="2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Uprighted</a:t>
            </a:r>
          </a:p>
          <a:p>
            <a:pPr lvl="2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Transferred to Vertical Storage Overpack using</a:t>
            </a:r>
          </a:p>
          <a:p>
            <a:pPr marL="685800" lvl="2" indent="0" eaLnBrk="1" hangingPunct="1">
              <a:buNone/>
              <a:defRPr/>
            </a:pPr>
            <a:r>
              <a:rPr lang="en-US" sz="1300" kern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     Facility Cask </a:t>
            </a:r>
          </a:p>
          <a:p>
            <a:pPr lvl="2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Vertical Storage Cask Relocated to Pad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Horizontal Casks:</a:t>
            </a:r>
          </a:p>
          <a:p>
            <a:pPr lvl="2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Loaded onto Transporter</a:t>
            </a:r>
          </a:p>
          <a:p>
            <a:pPr lvl="2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Relocated to Storage Pad using Transporter</a:t>
            </a:r>
          </a:p>
          <a:p>
            <a:pPr lvl="2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Transferred to HSM using Transport Cask</a:t>
            </a:r>
          </a:p>
          <a:p>
            <a:pPr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Existing Canisters are Placed into Storage w/o Opening</a:t>
            </a:r>
            <a:endParaRPr lang="en-US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9" y="152400"/>
            <a:ext cx="5934075" cy="1219200"/>
          </a:xfrm>
        </p:spPr>
        <p:txBody>
          <a:bodyPr/>
          <a:lstStyle/>
          <a:p>
            <a:r>
              <a:rPr lang="en-US" dirty="0"/>
              <a:t>Canister Receipt Design Concept </a:t>
            </a:r>
            <a:r>
              <a:rPr lang="en-US" dirty="0" smtClean="0"/>
              <a:t>2 &amp;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Cask Handling Building with Remote Operations</a:t>
            </a:r>
          </a:p>
          <a:p>
            <a:pPr lvl="1"/>
            <a:r>
              <a:rPr lang="en-US" dirty="0" smtClean="0"/>
              <a:t>Higher Capital versus Concept 1</a:t>
            </a:r>
          </a:p>
          <a:p>
            <a:pPr lvl="1"/>
            <a:r>
              <a:rPr lang="en-US" dirty="0" smtClean="0"/>
              <a:t>Additional Complexity versus Concept 1</a:t>
            </a:r>
          </a:p>
          <a:p>
            <a:pPr lvl="1"/>
            <a:r>
              <a:rPr lang="en-US" dirty="0" smtClean="0"/>
              <a:t>Did NOT Provide Significant Dose Reduction versus Concept 1</a:t>
            </a:r>
          </a:p>
          <a:p>
            <a:pPr lvl="1"/>
            <a:endParaRPr lang="en-US" dirty="0"/>
          </a:p>
          <a:p>
            <a:r>
              <a:rPr lang="en-US" dirty="0" smtClean="0"/>
              <a:t>Commercially </a:t>
            </a:r>
            <a:r>
              <a:rPr lang="en-US" dirty="0"/>
              <a:t>A</a:t>
            </a:r>
            <a:r>
              <a:rPr lang="en-US" dirty="0" smtClean="0"/>
              <a:t>vailable </a:t>
            </a:r>
            <a:r>
              <a:rPr lang="en-US" dirty="0"/>
              <a:t>T</a:t>
            </a:r>
            <a:r>
              <a:rPr lang="en-US" dirty="0" smtClean="0"/>
              <a:t>ransfer </a:t>
            </a:r>
            <a:r>
              <a:rPr lang="en-US" dirty="0"/>
              <a:t>C</a:t>
            </a:r>
            <a:r>
              <a:rPr lang="en-US" dirty="0" smtClean="0"/>
              <a:t>ask Used with:</a:t>
            </a:r>
          </a:p>
          <a:p>
            <a:pPr lvl="1"/>
            <a:r>
              <a:rPr lang="en-US" dirty="0" smtClean="0"/>
              <a:t>Mobile Cranes, no weather enclosure</a:t>
            </a:r>
          </a:p>
          <a:p>
            <a:pPr lvl="1"/>
            <a:r>
              <a:rPr lang="en-US" dirty="0" smtClean="0"/>
              <a:t>Installed Cranes in a weather enclosure</a:t>
            </a:r>
          </a:p>
          <a:p>
            <a:pPr lvl="1"/>
            <a:r>
              <a:rPr lang="en-US" dirty="0" smtClean="0"/>
              <a:t>Diversity of Canister Types is Challenging</a:t>
            </a:r>
          </a:p>
          <a:p>
            <a:pPr lvl="1"/>
            <a:r>
              <a:rPr lang="en-US" dirty="0" smtClean="0"/>
              <a:t>Highest Dose of the Alternatives Evaluated</a:t>
            </a:r>
          </a:p>
          <a:p>
            <a:pPr lvl="1"/>
            <a:r>
              <a:rPr lang="en-US" dirty="0" smtClean="0"/>
              <a:t>Method Being Considered for Early Operations</a:t>
            </a:r>
          </a:p>
        </p:txBody>
      </p:sp>
      <p:sp>
        <p:nvSpPr>
          <p:cNvPr id="4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6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344" y="247495"/>
            <a:ext cx="5440091" cy="1219200"/>
          </a:xfrm>
        </p:spPr>
        <p:txBody>
          <a:bodyPr/>
          <a:lstStyle/>
          <a:p>
            <a:r>
              <a:rPr lang="en-US" dirty="0" smtClean="0"/>
              <a:t>Storage Configuration Concept 1</a:t>
            </a:r>
            <a:br>
              <a:rPr lang="en-US" dirty="0" smtClean="0"/>
            </a:br>
            <a:r>
              <a:rPr lang="en-US" dirty="0" err="1" smtClean="0"/>
              <a:t>Overpacks</a:t>
            </a:r>
            <a:r>
              <a:rPr lang="en-US" dirty="0" smtClean="0"/>
              <a:t> on a Pad</a:t>
            </a:r>
            <a:endParaRPr lang="en-US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257161" y="1800694"/>
            <a:ext cx="8686800" cy="4492625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buNone/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Pad Storage Using Currently Licensed Storage Overpacks </a:t>
            </a: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New Horizontal or Vertical Concrete Overpacks as required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Most recent licensed overpack associated with each </a:t>
            </a:r>
            <a:r>
              <a:rPr lang="en-US" sz="1300" kern="0" dirty="0">
                <a:ea typeface="ＭＳ Ｐゴシック" charset="-128"/>
                <a:cs typeface="ＭＳ Ｐゴシック" charset="-128"/>
              </a:rPr>
              <a:t>c</a:t>
            </a: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anister type, </a:t>
            </a:r>
          </a:p>
          <a:p>
            <a:pPr lvl="1" eaLnBrk="1" hangingPunct="1">
              <a:defRPr/>
            </a:pPr>
            <a:r>
              <a:rPr lang="en-US" sz="1300" kern="0" dirty="0">
                <a:ea typeface="ＭＳ Ｐゴシック" charset="-128"/>
                <a:cs typeface="ＭＳ Ｐゴシック" charset="-128"/>
              </a:rPr>
              <a:t>L</a:t>
            </a: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imit to the extent possible storage </a:t>
            </a:r>
            <a:r>
              <a:rPr lang="en-US" sz="1300" kern="0" dirty="0">
                <a:ea typeface="ＭＳ Ｐゴシック" charset="-128"/>
                <a:cs typeface="ＭＳ Ｐゴシック" charset="-128"/>
              </a:rPr>
              <a:t>o</a:t>
            </a: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verpack </a:t>
            </a:r>
            <a:r>
              <a:rPr lang="en-US" sz="1300" kern="0" dirty="0">
                <a:ea typeface="ＭＳ Ｐゴシック" charset="-128"/>
                <a:cs typeface="ＭＳ Ｐゴシック" charset="-128"/>
              </a:rPr>
              <a:t>c</a:t>
            </a: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onfigurations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Canisters which do not have a current commercial source for new storage casks must be identified and required license actions identified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Considering Re-use of the Big Rock Point Fuel Solutions overpacks, segmented for transportation </a:t>
            </a:r>
          </a:p>
          <a:p>
            <a:pPr eaLnBrk="1" hangingPunct="1">
              <a:defRPr/>
            </a:pPr>
            <a:r>
              <a:rPr lang="en-US" sz="1700" kern="0" dirty="0">
                <a:ea typeface="ＭＳ Ｐゴシック" charset="-128"/>
                <a:cs typeface="ＭＳ Ｐゴシック" charset="-128"/>
              </a:rPr>
              <a:t>Metal Storage/Transportation Overpacks can be Re-used</a:t>
            </a:r>
          </a:p>
          <a:p>
            <a:pPr eaLnBrk="1" hangingPunct="1">
              <a:defRPr/>
            </a:pPr>
            <a:endParaRPr lang="en-US" sz="1700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18" y="4223979"/>
            <a:ext cx="233719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4224284"/>
            <a:ext cx="218747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03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344" y="247495"/>
            <a:ext cx="5440091" cy="1219200"/>
          </a:xfrm>
        </p:spPr>
        <p:txBody>
          <a:bodyPr/>
          <a:lstStyle/>
          <a:p>
            <a:r>
              <a:rPr lang="en-US" dirty="0"/>
              <a:t>Pilot Conceptual Generic Layout</a:t>
            </a:r>
            <a:br>
              <a:rPr lang="en-US" dirty="0"/>
            </a:br>
            <a:r>
              <a:rPr lang="en-US" dirty="0" smtClean="0"/>
              <a:t>Two </a:t>
            </a:r>
            <a:r>
              <a:rPr lang="en-US" dirty="0"/>
              <a:t>5,000MT Storage </a:t>
            </a:r>
            <a:r>
              <a:rPr lang="en-US" dirty="0" smtClean="0"/>
              <a:t>Modules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91148" y="5614418"/>
            <a:ext cx="2275032" cy="860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"/>
          <a:stretch/>
        </p:blipFill>
        <p:spPr bwMode="auto">
          <a:xfrm>
            <a:off x="542926" y="1638300"/>
            <a:ext cx="7953374" cy="4629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Configuration Concept </a:t>
            </a:r>
            <a:r>
              <a:rPr lang="en-US" dirty="0" smtClean="0"/>
              <a:t>2</a:t>
            </a:r>
            <a:br>
              <a:rPr lang="en-US" dirty="0" smtClean="0"/>
            </a:br>
            <a:r>
              <a:rPr lang="en-US" dirty="0" smtClean="0"/>
              <a:t>Underground Silos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78939" y="1599247"/>
            <a:ext cx="4562662" cy="3591878"/>
            <a:chOff x="305997" y="-565532"/>
            <a:chExt cx="4935507" cy="4846904"/>
          </a:xfrm>
          <a:effectLst/>
        </p:grpSpPr>
        <p:pic>
          <p:nvPicPr>
            <p:cNvPr id="5" name="Picture 4"/>
            <p:cNvPicPr/>
            <p:nvPr/>
          </p:nvPicPr>
          <p:blipFill rotWithShape="1">
            <a:blip r:embed="rId2"/>
            <a:srcRect l="4215" r="27790" b="7369"/>
            <a:stretch/>
          </p:blipFill>
          <p:spPr>
            <a:xfrm>
              <a:off x="305997" y="-565532"/>
              <a:ext cx="4935507" cy="48469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ular Callout 5"/>
            <p:cNvSpPr/>
            <p:nvPr/>
          </p:nvSpPr>
          <p:spPr bwMode="auto">
            <a:xfrm>
              <a:off x="3927053" y="1183860"/>
              <a:ext cx="1314450" cy="1257941"/>
            </a:xfrm>
            <a:prstGeom prst="wedgeRectCallout">
              <a:avLst>
                <a:gd name="adj1" fmla="val -93954"/>
                <a:gd name="adj2" fmla="val -16797"/>
              </a:avLst>
            </a:prstGeom>
            <a:ln>
              <a:noFill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eaLnBrk="0" fontAlgn="base" hangingPunct="0">
                <a:spcBef>
                  <a:spcPts val="95"/>
                </a:spcBef>
                <a:spcAft>
                  <a:spcPts val="0"/>
                </a:spcAft>
              </a:pPr>
              <a:r>
                <a:rPr lang="en-US" sz="1000" b="1" kern="1200" dirty="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Corrosion-Resistant Stainless Steel Spent Fuel</a:t>
              </a:r>
              <a:r>
                <a:rPr lang="en-US" sz="1600" b="1" kern="1200" dirty="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 </a:t>
              </a:r>
              <a:r>
                <a:rPr lang="en-US" sz="1000" b="1" kern="1200" dirty="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Canister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ectangular Callout 6"/>
            <p:cNvSpPr/>
            <p:nvPr/>
          </p:nvSpPr>
          <p:spPr bwMode="auto">
            <a:xfrm>
              <a:off x="3508142" y="3062286"/>
              <a:ext cx="1663048" cy="547777"/>
            </a:xfrm>
            <a:prstGeom prst="wedgeRectCallout">
              <a:avLst>
                <a:gd name="adj1" fmla="val -58507"/>
                <a:gd name="adj2" fmla="val -160539"/>
              </a:avLst>
            </a:prstGeom>
            <a:ln>
              <a:noFill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eaLnBrk="0" hangingPunct="0">
                <a:spcBef>
                  <a:spcPts val="110"/>
                </a:spcBef>
                <a:spcAft>
                  <a:spcPts val="0"/>
                </a:spcAft>
              </a:pPr>
              <a:r>
                <a:rPr lang="en-US" sz="1000" b="1" kern="1200" dirty="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Corrosion-Resistant Stainless Steel Liner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Rectangular Callout 7"/>
            <p:cNvSpPr/>
            <p:nvPr/>
          </p:nvSpPr>
          <p:spPr bwMode="auto">
            <a:xfrm>
              <a:off x="3927053" y="184978"/>
              <a:ext cx="998425" cy="857409"/>
            </a:xfrm>
            <a:prstGeom prst="wedgeRectCallout">
              <a:avLst>
                <a:gd name="adj1" fmla="val -97168"/>
                <a:gd name="adj2" fmla="val 15065"/>
              </a:avLst>
            </a:prstGeom>
            <a:ln>
              <a:noFill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eaLnBrk="0" hangingPunct="0">
                <a:spcBef>
                  <a:spcPts val="110"/>
                </a:spcBef>
                <a:spcAft>
                  <a:spcPts val="0"/>
                </a:spcAft>
              </a:pPr>
              <a:r>
                <a:rPr lang="en-US" sz="1000" b="1" kern="1200" dirty="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24,000 lb. Steel / Concrete Closure Lid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Rectangular Callout 8"/>
            <p:cNvSpPr/>
            <p:nvPr/>
          </p:nvSpPr>
          <p:spPr bwMode="auto">
            <a:xfrm>
              <a:off x="1426911" y="3246061"/>
              <a:ext cx="1051817" cy="740970"/>
            </a:xfrm>
            <a:prstGeom prst="wedgeRectCallout">
              <a:avLst>
                <a:gd name="adj1" fmla="val 96962"/>
                <a:gd name="adj2" fmla="val 29212"/>
              </a:avLst>
            </a:prstGeom>
            <a:ln>
              <a:noFill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eaLnBrk="0" fontAlgn="base" hangingPunct="0">
                <a:spcBef>
                  <a:spcPts val="95"/>
                </a:spcBef>
                <a:spcAft>
                  <a:spcPts val="0"/>
                </a:spcAft>
              </a:pPr>
              <a:r>
                <a:rPr lang="en-US" sz="1000" b="1" kern="120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Reinforced Concrete Base Mat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Rectangular Callout 9"/>
            <p:cNvSpPr/>
            <p:nvPr/>
          </p:nvSpPr>
          <p:spPr bwMode="auto">
            <a:xfrm>
              <a:off x="444925" y="801113"/>
              <a:ext cx="981986" cy="765494"/>
            </a:xfrm>
            <a:prstGeom prst="wedgeRectCallout">
              <a:avLst>
                <a:gd name="adj1" fmla="val 102820"/>
                <a:gd name="adj2" fmla="val 23820"/>
              </a:avLst>
            </a:prstGeom>
            <a:ln>
              <a:noFill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eaLnBrk="0" fontAlgn="base" hangingPunct="0">
                <a:spcBef>
                  <a:spcPts val="95"/>
                </a:spcBef>
                <a:spcAft>
                  <a:spcPts val="0"/>
                </a:spcAft>
              </a:pPr>
              <a:r>
                <a:rPr lang="en-US" sz="1000" b="1" kern="1200" dirty="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Reinforced Concrete Top Pad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Rectangular Callout 10"/>
            <p:cNvSpPr/>
            <p:nvPr/>
          </p:nvSpPr>
          <p:spPr bwMode="auto">
            <a:xfrm>
              <a:off x="305997" y="2610631"/>
              <a:ext cx="1259840" cy="757894"/>
            </a:xfrm>
            <a:prstGeom prst="wedgeRectCallout">
              <a:avLst>
                <a:gd name="adj1" fmla="val 78436"/>
                <a:gd name="adj2" fmla="val -139781"/>
              </a:avLst>
            </a:prstGeom>
            <a:ln>
              <a:noFill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algn="ctr" eaLnBrk="0" fontAlgn="base" hangingPunct="0">
                <a:spcBef>
                  <a:spcPts val="95"/>
                </a:spcBef>
                <a:spcAft>
                  <a:spcPts val="0"/>
                </a:spcAft>
              </a:pPr>
              <a:r>
                <a:rPr lang="en-US" sz="1000" b="1" kern="1200">
                  <a:solidFill>
                    <a:srgbClr val="00005D"/>
                  </a:solidFill>
                  <a:effectLst/>
                  <a:latin typeface="Helvetica"/>
                  <a:ea typeface="Times New Roman"/>
                  <a:cs typeface="Times New Roman"/>
                </a:rPr>
                <a:t>Low Strength Concrete Monolith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2" name="Content Placeholder 10"/>
          <p:cNvSpPr txBox="1">
            <a:spLocks/>
          </p:cNvSpPr>
          <p:nvPr/>
        </p:nvSpPr>
        <p:spPr>
          <a:xfrm>
            <a:off x="257161" y="1800694"/>
            <a:ext cx="4121778" cy="4492625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buNone/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Underground  Silo Storage</a:t>
            </a: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Similar to UMAX deployed at Callaway and announced for San </a:t>
            </a:r>
            <a:r>
              <a:rPr lang="en-US" sz="1700" kern="0" dirty="0" err="1" smtClean="0">
                <a:ea typeface="ＭＳ Ｐゴシック" charset="-128"/>
                <a:cs typeface="ＭＳ Ｐゴシック" charset="-128"/>
              </a:rPr>
              <a:t>Onofre</a:t>
            </a:r>
            <a:endParaRPr lang="en-US" sz="1700" kern="0" dirty="0" smtClean="0">
              <a:ea typeface="ＭＳ Ｐゴシック" charset="-128"/>
              <a:cs typeface="ＭＳ Ｐゴシック" charset="-128"/>
            </a:endParaRP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Reduced </a:t>
            </a:r>
            <a:r>
              <a:rPr lang="en-US" sz="1700" kern="0" smtClean="0">
                <a:ea typeface="ＭＳ Ｐゴシック" charset="-128"/>
                <a:cs typeface="ＭＳ Ｐゴシック" charset="-128"/>
              </a:rPr>
              <a:t>Security Requirements</a:t>
            </a:r>
            <a:endParaRPr lang="en-US" sz="1700" kern="0" dirty="0" smtClean="0">
              <a:ea typeface="ＭＳ Ｐゴシック" charset="-128"/>
              <a:cs typeface="ＭＳ Ｐゴシック" charset="-128"/>
            </a:endParaRP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Reduced Storage Area Dose</a:t>
            </a: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Licensing Challenges to Accept all Canister Types in a Vertical Storage Configuration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Adaptors for the various canister sizes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Fuel Orientation in currently horizontal configuration canisters</a:t>
            </a: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65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Configuration Concept </a:t>
            </a:r>
            <a:r>
              <a:rPr lang="en-US" dirty="0" smtClean="0"/>
              <a:t>3</a:t>
            </a:r>
            <a:br>
              <a:rPr lang="en-US" dirty="0" smtClean="0"/>
            </a:br>
            <a:r>
              <a:rPr lang="en-US" dirty="0" smtClean="0"/>
              <a:t>Vault Configurations</a:t>
            </a:r>
            <a:endParaRPr lang="en-US" dirty="0"/>
          </a:p>
        </p:txBody>
      </p:sp>
      <p:pic>
        <p:nvPicPr>
          <p:cNvPr id="4" name="Picture 3" descr="\\Nnp1\nnpdata\AFCI\Nuclear Fuel Storage and Transportation Planning Project\IAEA SF Management Vienna 15\Vaul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1880"/>
          <a:stretch/>
        </p:blipFill>
        <p:spPr bwMode="auto">
          <a:xfrm>
            <a:off x="139382" y="1582420"/>
            <a:ext cx="4769485" cy="2988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10"/>
          <p:cNvSpPr txBox="1">
            <a:spLocks/>
          </p:cNvSpPr>
          <p:nvPr/>
        </p:nvSpPr>
        <p:spPr>
          <a:xfrm>
            <a:off x="4876786" y="1581619"/>
            <a:ext cx="4121778" cy="4492625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buNone/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Vertical Configuration</a:t>
            </a: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Similar to Ft. St. </a:t>
            </a:r>
            <a:r>
              <a:rPr lang="en-US" sz="1700" kern="0" dirty="0" err="1" smtClean="0">
                <a:ea typeface="ＭＳ Ｐゴシック" charset="-128"/>
                <a:cs typeface="ＭＳ Ｐゴシック" charset="-128"/>
              </a:rPr>
              <a:t>Vrain</a:t>
            </a:r>
            <a:endParaRPr lang="en-US" sz="1700" kern="0" dirty="0" smtClean="0">
              <a:ea typeface="ＭＳ Ｐゴシック" charset="-128"/>
              <a:cs typeface="ＭＳ Ｐゴシック" charset="-128"/>
            </a:endParaRP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Passive Air Cooled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Decay Heat Limited</a:t>
            </a:r>
          </a:p>
          <a:p>
            <a:pPr defTabSz="914400"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Licensing Challenges to Accept all Canister Types in a Vertical Storage Configuration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Adaptors for the various canister sizes</a:t>
            </a:r>
          </a:p>
          <a:p>
            <a:pPr lvl="1" eaLnBrk="1" hangingPunct="1">
              <a:defRPr/>
            </a:pP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Fuel Orientation in currently horizontal configuration canisters</a:t>
            </a:r>
          </a:p>
          <a:p>
            <a:pPr marL="346075" lvl="1" indent="0" defTabSz="914400" eaLnBrk="1" hangingPunct="1">
              <a:buNone/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396560" y="4590249"/>
            <a:ext cx="5642290" cy="2010575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5425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9144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SzPct val="110000"/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0574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46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718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9000" indent="-228600" algn="l" rtl="0" fontAlgn="base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Horizontal Configuration </a:t>
            </a:r>
          </a:p>
          <a:p>
            <a:pPr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Licensing </a:t>
            </a:r>
            <a:r>
              <a:rPr lang="en-US" sz="1700" kern="0" dirty="0">
                <a:ea typeface="ＭＳ Ｐゴシック" charset="-128"/>
                <a:cs typeface="ＭＳ Ｐゴシック" charset="-128"/>
              </a:rPr>
              <a:t>Challenges to Accept all Canister Types in a </a:t>
            </a: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Horizontal </a:t>
            </a:r>
            <a:r>
              <a:rPr lang="en-US" sz="1700" kern="0" dirty="0">
                <a:ea typeface="ＭＳ Ｐゴシック" charset="-128"/>
                <a:cs typeface="ＭＳ Ｐゴシック" charset="-128"/>
              </a:rPr>
              <a:t>Storage Configuration</a:t>
            </a:r>
          </a:p>
          <a:p>
            <a:pPr lvl="1" eaLnBrk="1" hangingPunct="1">
              <a:defRPr/>
            </a:pPr>
            <a:r>
              <a:rPr lang="en-US" sz="1300" kern="0" dirty="0">
                <a:ea typeface="ＭＳ Ｐゴシック" charset="-128"/>
                <a:cs typeface="ＭＳ Ｐゴシック" charset="-128"/>
              </a:rPr>
              <a:t>Adaptors for the various canister </a:t>
            </a:r>
            <a:r>
              <a:rPr lang="en-US" sz="1300" kern="0" dirty="0" smtClean="0">
                <a:ea typeface="ＭＳ Ｐゴシック" charset="-128"/>
                <a:cs typeface="ＭＳ Ｐゴシック" charset="-128"/>
              </a:rPr>
              <a:t>sizes</a:t>
            </a:r>
          </a:p>
          <a:p>
            <a:pPr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Access Not Available for Every Storage Position</a:t>
            </a:r>
          </a:p>
          <a:p>
            <a:pPr eaLnBrk="1" hangingPunct="1">
              <a:defRPr/>
            </a:pPr>
            <a:r>
              <a:rPr lang="en-US" sz="1700" kern="0" dirty="0" smtClean="0">
                <a:ea typeface="ＭＳ Ｐゴシック" charset="-128"/>
                <a:cs typeface="ＭＳ Ｐゴシック" charset="-128"/>
              </a:rPr>
              <a:t>Decay Heat Removal Extremely Challenging in a Passive Cooling Mode</a:t>
            </a:r>
          </a:p>
          <a:p>
            <a:pPr eaLnBrk="1" hangingPunct="1">
              <a:defRPr/>
            </a:pPr>
            <a:endParaRPr lang="en-US" sz="1700" kern="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defRPr/>
            </a:pPr>
            <a:endParaRPr lang="en-US" sz="1700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  <a:p>
            <a:pPr lvl="1" defTabSz="914400" eaLnBrk="1" hangingPunct="1">
              <a:defRPr/>
            </a:pPr>
            <a:endParaRPr lang="en-US" kern="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9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Vault Configuration Generic Layout</a:t>
            </a:r>
            <a:br>
              <a:rPr lang="en-US" dirty="0" smtClean="0"/>
            </a:br>
            <a:r>
              <a:rPr lang="en-US" dirty="0" smtClean="0"/>
              <a:t>With Single Cask Handling Building</a:t>
            </a:r>
            <a:br>
              <a:rPr lang="en-US" dirty="0" smtClean="0"/>
            </a:br>
            <a:r>
              <a:rPr lang="en-US" dirty="0" smtClean="0"/>
              <a:t>2 – 5,000MT Modules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3103" b="10969"/>
          <a:stretch/>
        </p:blipFill>
        <p:spPr bwMode="auto">
          <a:xfrm>
            <a:off x="1066800" y="1609725"/>
            <a:ext cx="6713220" cy="482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17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73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344" y="247495"/>
            <a:ext cx="4780625" cy="1219200"/>
          </a:xfrm>
        </p:spPr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14981"/>
            <a:ext cx="8357191" cy="432342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 Commercial Fuel Inventory</a:t>
            </a:r>
          </a:p>
          <a:p>
            <a:pPr lvl="1"/>
            <a:r>
              <a:rPr lang="en-US" dirty="0" smtClean="0"/>
              <a:t>Focus on Shutdown Reactor Inventory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Pilot </a:t>
            </a:r>
            <a:r>
              <a:rPr lang="en-US" dirty="0"/>
              <a:t>Interim Storage Facility </a:t>
            </a:r>
            <a:r>
              <a:rPr lang="en-US" dirty="0" smtClean="0"/>
              <a:t>Concepts</a:t>
            </a:r>
          </a:p>
          <a:p>
            <a:pPr lvl="1"/>
            <a:r>
              <a:rPr lang="en-US" dirty="0" smtClean="0"/>
              <a:t>Currently licensed storage systems</a:t>
            </a:r>
          </a:p>
          <a:p>
            <a:pPr lvl="1"/>
            <a:r>
              <a:rPr lang="en-US" dirty="0" smtClean="0"/>
              <a:t>Underground storage concepts</a:t>
            </a:r>
          </a:p>
          <a:p>
            <a:pPr lvl="1"/>
            <a:r>
              <a:rPr lang="en-US" dirty="0" smtClean="0"/>
              <a:t>Vault storage concepts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125981" y="6549391"/>
            <a:ext cx="3977698" cy="26289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US History of Commercial Power Reactors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6780213" y="1981200"/>
            <a:ext cx="2446337" cy="4724400"/>
          </a:xfrm>
        </p:spPr>
        <p:txBody>
          <a:bodyPr/>
          <a:lstStyle/>
          <a:p>
            <a:r>
              <a:rPr lang="en-US" altLang="en-US" sz="1400" dirty="0" smtClean="0">
                <a:ea typeface="ＭＳ Ｐゴシック" pitchFamily="34" charset="-128"/>
              </a:rPr>
              <a:t>9 Early Prototypes</a:t>
            </a:r>
          </a:p>
          <a:p>
            <a:pPr lvl="1"/>
            <a:r>
              <a:rPr lang="en-US" altLang="en-US" sz="1200" dirty="0" smtClean="0">
                <a:ea typeface="ＭＳ Ｐゴシック" pitchFamily="34" charset="-128"/>
              </a:rPr>
              <a:t>No fuel on site</a:t>
            </a:r>
          </a:p>
          <a:p>
            <a:r>
              <a:rPr lang="en-US" altLang="en-US" sz="1400" dirty="0" smtClean="0">
                <a:ea typeface="ＭＳ Ｐゴシック" pitchFamily="34" charset="-128"/>
              </a:rPr>
              <a:t>1 Never Operated</a:t>
            </a:r>
          </a:p>
          <a:p>
            <a:r>
              <a:rPr lang="en-US" altLang="en-US" sz="1400" dirty="0" smtClean="0">
                <a:ea typeface="ＭＳ Ｐゴシック" pitchFamily="34" charset="-128"/>
              </a:rPr>
              <a:t>1 Disabled</a:t>
            </a:r>
          </a:p>
          <a:p>
            <a:pPr lvl="1"/>
            <a:r>
              <a:rPr lang="en-US" altLang="en-US" sz="1200" dirty="0" smtClean="0">
                <a:ea typeface="ＭＳ Ｐゴシック" pitchFamily="34" charset="-128"/>
              </a:rPr>
              <a:t>Fuel moved to DOE</a:t>
            </a:r>
          </a:p>
          <a:p>
            <a:r>
              <a:rPr lang="en-US" altLang="en-US" sz="1400" dirty="0" smtClean="0">
                <a:ea typeface="ＭＳ Ｐゴシック" pitchFamily="34" charset="-128"/>
              </a:rPr>
              <a:t>1 Demonstration High Temperature Gas Reactor</a:t>
            </a:r>
          </a:p>
          <a:p>
            <a:r>
              <a:rPr lang="en-US" altLang="en-US" sz="1400" dirty="0" smtClean="0">
                <a:ea typeface="ＭＳ Ｐゴシック" pitchFamily="34" charset="-128"/>
              </a:rPr>
              <a:t>19 Ceased Operations</a:t>
            </a:r>
          </a:p>
          <a:p>
            <a:pPr lvl="1"/>
            <a:r>
              <a:rPr lang="en-US" altLang="en-US" sz="1200" dirty="0" smtClean="0">
                <a:ea typeface="ＭＳ Ｐゴシック" pitchFamily="34" charset="-128"/>
              </a:rPr>
              <a:t>Fuel on site</a:t>
            </a:r>
          </a:p>
          <a:p>
            <a:pPr lvl="1"/>
            <a:r>
              <a:rPr lang="en-US" altLang="en-US" sz="1200" dirty="0" smtClean="0">
                <a:ea typeface="ＭＳ Ｐゴシック" pitchFamily="34" charset="-128"/>
              </a:rPr>
              <a:t>3 reactors on sites with on going nuclear operations</a:t>
            </a:r>
          </a:p>
          <a:p>
            <a:pPr lvl="1"/>
            <a:r>
              <a:rPr lang="en-US" altLang="en-US" sz="1200" dirty="0" smtClean="0">
                <a:ea typeface="ＭＳ Ｐゴシック" pitchFamily="34" charset="-128"/>
              </a:rPr>
              <a:t>16 reactors on 13 sites with no other nuclear operations</a:t>
            </a:r>
          </a:p>
          <a:p>
            <a:r>
              <a:rPr lang="en-US" altLang="en-US" sz="1400" dirty="0" smtClean="0">
                <a:ea typeface="ＭＳ Ｐゴシック" pitchFamily="34" charset="-128"/>
              </a:rPr>
              <a:t>99 Operating Reactors</a:t>
            </a:r>
          </a:p>
          <a:p>
            <a:r>
              <a:rPr lang="en-US" altLang="en-US" sz="1400" dirty="0">
                <a:ea typeface="ＭＳ Ｐゴシック" pitchFamily="34" charset="-128"/>
              </a:rPr>
              <a:t>6</a:t>
            </a:r>
            <a:r>
              <a:rPr lang="en-US" altLang="en-US" sz="1400" dirty="0" smtClean="0">
                <a:ea typeface="ＭＳ Ｐゴシック" pitchFamily="34" charset="-128"/>
              </a:rPr>
              <a:t> New Units Under Active Construction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1100138" y="1514475"/>
            <a:ext cx="739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800" b="0"/>
              <a:t>130 Nuclear Power Plants Built for Commercial Power Generation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2198" r="1885"/>
          <a:stretch/>
        </p:blipFill>
        <p:spPr bwMode="auto">
          <a:xfrm>
            <a:off x="161925" y="1800225"/>
            <a:ext cx="6619875" cy="46101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4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</a:t>
            </a:r>
            <a:r>
              <a:rPr lang="en-US" dirty="0"/>
              <a:t>Inventory </a:t>
            </a:r>
            <a:r>
              <a:rPr lang="en-US" dirty="0" smtClean="0"/>
              <a:t>(</a:t>
            </a:r>
            <a:r>
              <a:rPr lang="en-US" sz="1800" dirty="0" smtClean="0"/>
              <a:t>Dec </a:t>
            </a:r>
            <a:r>
              <a:rPr lang="en-US" sz="1800" dirty="0"/>
              <a:t>2015 to Dec </a:t>
            </a:r>
            <a:r>
              <a:rPr lang="en-US" sz="1800" dirty="0" smtClean="0"/>
              <a:t>2060)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697" r="899" b="1596"/>
          <a:stretch/>
        </p:blipFill>
        <p:spPr bwMode="auto">
          <a:xfrm>
            <a:off x="701566" y="1631731"/>
            <a:ext cx="7748751" cy="442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2574" y="6082534"/>
            <a:ext cx="6505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Current Reactors Operate 60 Years, </a:t>
            </a:r>
            <a:r>
              <a:rPr lang="en-US" sz="1200" dirty="0" smtClean="0"/>
              <a:t>5 </a:t>
            </a:r>
            <a:r>
              <a:rPr lang="en-US" sz="1200" dirty="0"/>
              <a:t>New Builds Operate 40 Years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125981" y="6549391"/>
            <a:ext cx="3977698" cy="26289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7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6318" r="12942" b="12185"/>
          <a:stretch/>
        </p:blipFill>
        <p:spPr bwMode="auto">
          <a:xfrm>
            <a:off x="147639" y="1569557"/>
            <a:ext cx="4319587" cy="217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Box 20"/>
          <p:cNvSpPr txBox="1">
            <a:spLocks noChangeArrowheads="1"/>
          </p:cNvSpPr>
          <p:nvPr/>
        </p:nvSpPr>
        <p:spPr bwMode="auto">
          <a:xfrm>
            <a:off x="2311400" y="6091238"/>
            <a:ext cx="228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/>
              <a:t>Transnuclear TN-32</a:t>
            </a:r>
          </a:p>
        </p:txBody>
      </p:sp>
      <p:sp>
        <p:nvSpPr>
          <p:cNvPr id="34820" name="TextBox 18"/>
          <p:cNvSpPr txBox="1">
            <a:spLocks noChangeArrowheads="1"/>
          </p:cNvSpPr>
          <p:nvPr/>
        </p:nvSpPr>
        <p:spPr bwMode="auto">
          <a:xfrm>
            <a:off x="4519613" y="6096000"/>
            <a:ext cx="228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/>
              <a:t>Holtec Hi-Star 100</a:t>
            </a:r>
          </a:p>
        </p:txBody>
      </p:sp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3101975" y="241300"/>
            <a:ext cx="5654675" cy="990600"/>
          </a:xfrm>
        </p:spPr>
        <p:txBody>
          <a:bodyPr/>
          <a:lstStyle/>
          <a:p>
            <a:r>
              <a:rPr lang="en-US" altLang="en-US" smtClean="0">
                <a:solidFill>
                  <a:srgbClr val="01632D"/>
                </a:solidFill>
                <a:ea typeface="ＭＳ Ｐゴシック" pitchFamily="34" charset="-128"/>
              </a:rPr>
              <a:t>Commercial Dry Storage Inventory is Diverse and Growing</a:t>
            </a:r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34822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4611688"/>
            <a:ext cx="1892300" cy="14176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3" name="Picture 22" descr="IMG_32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1609725"/>
            <a:ext cx="1892300" cy="14192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3098800"/>
            <a:ext cx="1887537" cy="14176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825" name="Picture 21" descr="24_casks[1]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r="9663" b="-66"/>
          <a:stretch>
            <a:fillRect/>
          </a:stretch>
        </p:blipFill>
        <p:spPr bwMode="auto">
          <a:xfrm>
            <a:off x="2332038" y="4611688"/>
            <a:ext cx="1892300" cy="14176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0"/>
          <a:stretch>
            <a:fillRect/>
          </a:stretch>
        </p:blipFill>
        <p:spPr bwMode="auto">
          <a:xfrm>
            <a:off x="7132638" y="4606925"/>
            <a:ext cx="1892300" cy="14176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>
            <a:off x="6864350" y="2055813"/>
            <a:ext cx="268288" cy="3260725"/>
          </a:xfrm>
          <a:prstGeom prst="leftBrace">
            <a:avLst>
              <a:gd name="adj1" fmla="val 8333"/>
              <a:gd name="adj2" fmla="val 3098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28" name="TextBox 3"/>
          <p:cNvSpPr txBox="1">
            <a:spLocks noChangeArrowheads="1"/>
          </p:cNvSpPr>
          <p:nvPr/>
        </p:nvSpPr>
        <p:spPr bwMode="auto">
          <a:xfrm>
            <a:off x="92075" y="4044950"/>
            <a:ext cx="2073275" cy="2062163"/>
          </a:xfrm>
          <a:prstGeom prst="rect">
            <a:avLst/>
          </a:prstGeom>
          <a:noFill/>
          <a:ln w="9525">
            <a:solidFill>
              <a:srgbClr val="01632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 typeface="Wingdings" pitchFamily="2" charset="2"/>
              <a:buChar char="§"/>
            </a:pPr>
            <a:r>
              <a:rPr lang="en-US" altLang="en-US" sz="1600" b="0" i="1"/>
              <a:t>Majority is in Large Welded Canisters </a:t>
            </a:r>
          </a:p>
          <a:p>
            <a:pPr eaLnBrk="1" hangingPunct="1">
              <a:spcAft>
                <a:spcPct val="0"/>
              </a:spcAft>
              <a:buClrTx/>
              <a:buFont typeface="Wingdings" pitchFamily="2" charset="2"/>
              <a:buChar char="§"/>
            </a:pPr>
            <a:r>
              <a:rPr lang="en-US" altLang="en-US" sz="1600" b="0" i="1"/>
              <a:t>Current dry storage inventory is diverse</a:t>
            </a:r>
          </a:p>
          <a:p>
            <a:pPr eaLnBrk="1" hangingPunct="1">
              <a:spcAft>
                <a:spcPct val="0"/>
              </a:spcAft>
              <a:buClrTx/>
              <a:buFont typeface="Wingdings" pitchFamily="2" charset="2"/>
              <a:buChar char="§"/>
            </a:pPr>
            <a:r>
              <a:rPr lang="en-US" altLang="en-US" sz="1600" b="0" i="1"/>
              <a:t>Trend toward higher capacities</a:t>
            </a:r>
          </a:p>
        </p:txBody>
      </p:sp>
      <p:sp>
        <p:nvSpPr>
          <p:cNvPr id="34833" name="Rectangle 24"/>
          <p:cNvSpPr>
            <a:spLocks noChangeArrowheads="1"/>
          </p:cNvSpPr>
          <p:nvPr/>
        </p:nvSpPr>
        <p:spPr bwMode="auto">
          <a:xfrm>
            <a:off x="4884738" y="2787650"/>
            <a:ext cx="1979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b="0" dirty="0" err="1"/>
              <a:t>Transnuclear</a:t>
            </a:r>
            <a:r>
              <a:rPr lang="en-US" altLang="en-US" sz="1600" b="0" dirty="0"/>
              <a:t> (</a:t>
            </a:r>
            <a:r>
              <a:rPr lang="en-US" altLang="en-US" sz="1600" b="0" dirty="0" smtClean="0"/>
              <a:t>37%)</a:t>
            </a:r>
            <a:endParaRPr lang="en-US" altLang="en-US" sz="1600" b="0" dirty="0"/>
          </a:p>
          <a:p>
            <a:pPr algn="r"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b="0" dirty="0" err="1"/>
              <a:t>Holtec</a:t>
            </a:r>
            <a:r>
              <a:rPr lang="en-US" altLang="en-US" sz="1600" b="0" dirty="0"/>
              <a:t> (41%)</a:t>
            </a:r>
          </a:p>
          <a:p>
            <a:pPr algn="r"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600" b="0" dirty="0"/>
              <a:t>NAC </a:t>
            </a:r>
            <a:r>
              <a:rPr lang="en-US" altLang="en-US" sz="1600" b="0" dirty="0" smtClean="0"/>
              <a:t>(20%)</a:t>
            </a:r>
            <a:endParaRPr lang="en-US" altLang="en-US" sz="1600" b="0" dirty="0"/>
          </a:p>
        </p:txBody>
      </p:sp>
      <p:sp>
        <p:nvSpPr>
          <p:cNvPr id="34834" name="TextBox 6"/>
          <p:cNvSpPr txBox="1">
            <a:spLocks noChangeArrowheads="1"/>
          </p:cNvSpPr>
          <p:nvPr/>
        </p:nvSpPr>
        <p:spPr bwMode="auto">
          <a:xfrm>
            <a:off x="4851400" y="1660525"/>
            <a:ext cx="21066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 smtClean="0"/>
              <a:t>1,865 </a:t>
            </a:r>
            <a:r>
              <a:rPr lang="en-US" altLang="en-US" sz="1400" b="0" dirty="0"/>
              <a:t>Welded Metal Canisters In Vented Concrete </a:t>
            </a:r>
            <a:r>
              <a:rPr lang="en-US" altLang="en-US" sz="1400" b="0" dirty="0" err="1"/>
              <a:t>Overpacks</a:t>
            </a:r>
            <a:endParaRPr lang="en-US" altLang="en-US" sz="1400" b="0" dirty="0"/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 smtClean="0"/>
              <a:t>74,804 </a:t>
            </a:r>
            <a:r>
              <a:rPr lang="en-US" altLang="en-US" sz="1400" b="0" dirty="0"/>
              <a:t>Assemblies,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 smtClean="0"/>
              <a:t>88.6% </a:t>
            </a:r>
            <a:r>
              <a:rPr lang="en-US" altLang="en-US" sz="1400" b="0" dirty="0"/>
              <a:t>of Dry</a:t>
            </a:r>
          </a:p>
        </p:txBody>
      </p:sp>
      <p:sp>
        <p:nvSpPr>
          <p:cNvPr id="34835" name="TextBox 6"/>
          <p:cNvSpPr txBox="1">
            <a:spLocks noChangeArrowheads="1"/>
          </p:cNvSpPr>
          <p:nvPr/>
        </p:nvSpPr>
        <p:spPr bwMode="auto">
          <a:xfrm>
            <a:off x="2133600" y="3911600"/>
            <a:ext cx="22875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 smtClean="0"/>
              <a:t>189 Bare </a:t>
            </a:r>
            <a:r>
              <a:rPr lang="en-US" altLang="en-US" sz="1400" b="0" dirty="0"/>
              <a:t>Fuel Casks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 smtClean="0"/>
              <a:t>8,758 Assemblies</a:t>
            </a:r>
            <a:r>
              <a:rPr lang="en-US" altLang="en-US" sz="1400" b="0" dirty="0"/>
              <a:t>, </a:t>
            </a:r>
            <a:r>
              <a:rPr lang="en-US" altLang="en-US" sz="1400" b="0" dirty="0" smtClean="0"/>
              <a:t>10.4% </a:t>
            </a:r>
            <a:r>
              <a:rPr lang="en-US" altLang="en-US" sz="1400" b="0" dirty="0"/>
              <a:t>of Dry</a:t>
            </a:r>
          </a:p>
        </p:txBody>
      </p:sp>
      <p:sp>
        <p:nvSpPr>
          <p:cNvPr id="34836" name="TextBox 6"/>
          <p:cNvSpPr txBox="1">
            <a:spLocks noChangeArrowheads="1"/>
          </p:cNvSpPr>
          <p:nvPr/>
        </p:nvSpPr>
        <p:spPr bwMode="auto">
          <a:xfrm>
            <a:off x="4421188" y="3721100"/>
            <a:ext cx="2536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/>
              <a:t>12 Welded Metal Canisters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/>
              <a:t>in Transport </a:t>
            </a:r>
            <a:r>
              <a:rPr lang="en-US" altLang="en-US" sz="1400" b="0" dirty="0" err="1"/>
              <a:t>Overpacks</a:t>
            </a:r>
            <a:endParaRPr lang="en-US" altLang="en-US" sz="1400" b="0" dirty="0"/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400" b="0" dirty="0"/>
              <a:t>866 Assemblies, 1.0% of Dry</a:t>
            </a:r>
          </a:p>
        </p:txBody>
      </p:sp>
      <p:sp>
        <p:nvSpPr>
          <p:cNvPr id="26" name="Date Placeholder 3"/>
          <p:cNvSpPr txBox="1">
            <a:spLocks/>
          </p:cNvSpPr>
          <p:nvPr/>
        </p:nvSpPr>
        <p:spPr bwMode="auto">
          <a:xfrm>
            <a:off x="2125981" y="6549391"/>
            <a:ext cx="3977698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mtClean="0"/>
              <a:t>IAEA June 15-19,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86350" y="1065164"/>
            <a:ext cx="2733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Inventory as of April 7, 2015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189289" y="3619500"/>
            <a:ext cx="263523" cy="3317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14763" y="3619500"/>
            <a:ext cx="666750" cy="3476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148138" y="1873251"/>
            <a:ext cx="800100" cy="3722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71675" y="1873251"/>
            <a:ext cx="1481137" cy="1825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773237" y="3429000"/>
            <a:ext cx="1504157" cy="99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5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Shutdown Reactor Sites are Increasing in Number</a:t>
            </a:r>
          </a:p>
        </p:txBody>
      </p:sp>
      <p:sp>
        <p:nvSpPr>
          <p:cNvPr id="35848" name="TextBox 17"/>
          <p:cNvSpPr txBox="1">
            <a:spLocks noChangeArrowheads="1"/>
          </p:cNvSpPr>
          <p:nvPr/>
        </p:nvSpPr>
        <p:spPr bwMode="auto">
          <a:xfrm>
            <a:off x="2381282" y="1542573"/>
            <a:ext cx="4610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ct val="20000"/>
              </a:spcAft>
              <a:buClr>
                <a:srgbClr val="1B5527"/>
              </a:buClr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Symbol" pitchFamily="18" charset="2"/>
              <a:buChar char="·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ct val="20000"/>
              </a:spcAft>
              <a:buClr>
                <a:srgbClr val="1B5527"/>
              </a:buClr>
              <a:buSzPct val="110000"/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ct val="20000"/>
              </a:spcAft>
              <a:buClr>
                <a:srgbClr val="1B5527"/>
              </a:buClr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1B5527"/>
              </a:buClr>
              <a:buChar char="»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/>
              <a:t>Four Categories of Shutdown Reactor Fuel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125981" y="6549391"/>
            <a:ext cx="3977698" cy="26289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5" y="4273888"/>
            <a:ext cx="4341308" cy="248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2" y="1794944"/>
            <a:ext cx="4221606" cy="248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81" y="4251635"/>
            <a:ext cx="4221606" cy="248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04" y="1809272"/>
            <a:ext cx="4221607" cy="248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5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9975" y="6410325"/>
            <a:ext cx="1514475" cy="447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Shutdown Sites</a:t>
            </a:r>
            <a:br>
              <a:rPr lang="en-US" dirty="0" smtClean="0"/>
            </a:br>
            <a:r>
              <a:rPr lang="en-US" dirty="0" smtClean="0"/>
              <a:t>Dual Purpose Canisters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32773"/>
              </p:ext>
            </p:extLst>
          </p:nvPr>
        </p:nvGraphicFramePr>
        <p:xfrm>
          <a:off x="351997" y="1573036"/>
          <a:ext cx="7216423" cy="5067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1039"/>
                <a:gridCol w="1531039"/>
                <a:gridCol w="1531039"/>
                <a:gridCol w="1453244"/>
                <a:gridCol w="1170062"/>
              </a:tblGrid>
              <a:tr h="5252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Cask System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 Family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Transportation Cask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Canisters Generated in Reference Scenario</a:t>
                      </a:r>
                      <a:r>
                        <a:rPr lang="en-US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Fuel Solutions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W74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W74T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TS125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242749"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HI-STORM 100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MPC-32 (HI-STORM)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MPC-32 (HI-STORM</a:t>
                      </a:r>
                      <a:r>
                        <a:rPr lang="en-US" sz="9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 (HI-STORM)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 (HI-STORM)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70 Forecast,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13 </a:t>
                      </a:r>
                      <a:r>
                        <a:rPr lang="en-US" sz="9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loaded, </a:t>
                      </a: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remainder canister uncertain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MPC-68F (HI-STORM)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MPC-68FF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Not Available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Not Available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HI-STORM TranStor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MPC-24 (TranStor)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MPC-24E (TranStor)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34,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 uncertain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MPC-24EF (TranStor)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961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 (HI-STAR)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 (HI-STAR)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 uncertain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MPC-68F (HI-STAR)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100HB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HI-STAR 100HB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rowSpan="1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Standardized NUHOMS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32PT-L100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 uncertain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32PT-L125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32PT-S100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32PT-S125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32PTH1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32PTH1-L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42,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None loaded canister uncertain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32PTH1-M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32PTH1-S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61BT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61BT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 or 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125 Forecast,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23 </a:t>
                      </a:r>
                      <a:r>
                        <a:rPr lang="en-US" sz="9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loaded,</a:t>
                      </a:r>
                      <a:endParaRPr lang="en-US" sz="10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Remainder uncertain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61BTH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61BTH Type 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61BTH Type 2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MP197HB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FC-DSC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FC-DSC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MP187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FF-DSC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FF-DSC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MP187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177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FO-DSC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FO-DSC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MP187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14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Shutdown Sites </a:t>
            </a:r>
            <a:br>
              <a:rPr lang="en-US" dirty="0" smtClean="0"/>
            </a:br>
            <a:r>
              <a:rPr lang="en-US" dirty="0" smtClean="0"/>
              <a:t>Dual Purpose Canisters (Con’t)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322201"/>
              </p:ext>
            </p:extLst>
          </p:nvPr>
        </p:nvGraphicFramePr>
        <p:xfrm>
          <a:off x="351996" y="1612792"/>
          <a:ext cx="7195900" cy="4583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6685"/>
                <a:gridCol w="1526685"/>
                <a:gridCol w="1526685"/>
                <a:gridCol w="1449111"/>
                <a:gridCol w="1166734"/>
              </a:tblGrid>
              <a:tr h="6062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Cask System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 Family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Transportation Cask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Canisters Generated in Reference Scenario</a:t>
                      </a:r>
                      <a:r>
                        <a:rPr lang="en-US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202839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Advanced NUHOMS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24PT1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24PT1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MP187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510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24PT4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NUHOMS 24PT4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MP197HB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33</a:t>
                      </a:r>
                      <a:endParaRPr lang="en-US" sz="105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</a:txBody>
                  <a:tcPr marL="21450" marR="21450" marT="21450" marB="21450" anchor="ctr"/>
                </a:tc>
              </a:tr>
              <a:tr h="2586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UMAX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Arial Unicode MS"/>
                          <a:cs typeface="Arial Unicode MS"/>
                        </a:rPr>
                        <a:t>MPC-37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450" marR="21450" marT="21450" marB="21450" anchor="ctr"/>
                </a:tc>
              </a:tr>
              <a:tr h="280194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NAC-MPC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CY-MPC, 26 Assy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CY-MPC, 26 Assy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NAC-STC Transport Cask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280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LACBWR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MPC-LACBWR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NAC-STC Transport Cask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280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Yankee-MPC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Yankee-MPC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NAC-STC Transport Cask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15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280194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NAC-UMS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UMS-PWR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TSC-Class 1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Universal Transport Cask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60,</a:t>
                      </a:r>
                      <a:endParaRPr lang="en-US" sz="105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Canister uncertain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</a:tr>
              <a:tr h="280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TSC-Class 2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Universal Transport Cask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0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TSC-Class 3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Universal Transport Cask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56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NAC-MAGNASTOR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TSC PWR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TSC PWR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MAGNATRAN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85 </a:t>
                      </a:r>
                      <a:r>
                        <a:rPr lang="en-US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Forecast,</a:t>
                      </a:r>
                      <a:endParaRPr lang="en-US" sz="105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61 </a:t>
                      </a:r>
                      <a:r>
                        <a:rPr lang="en-US" sz="10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loaded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Potential Casks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 </a:t>
                      </a:r>
                      <a:r>
                        <a:rPr lang="en-US" sz="1050" b="1" dirty="0" smtClean="0">
                          <a:effectLst/>
                        </a:rPr>
                        <a:t>20 Canister Families</a:t>
                      </a:r>
                      <a:endParaRPr lang="en-US" sz="1050" b="1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21450" marR="21450" marT="21450" marB="214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 </a:t>
                      </a:r>
                      <a:r>
                        <a:rPr lang="en-US" sz="1050" b="1" dirty="0" smtClean="0">
                          <a:effectLst/>
                        </a:rPr>
                        <a:t>33 Potential Canisters</a:t>
                      </a:r>
                      <a:endParaRPr lang="en-US" sz="1050" b="1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21450" marR="21450" marT="21450" marB="214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 </a:t>
                      </a:r>
                      <a:r>
                        <a:rPr lang="en-US" sz="1050" b="1" dirty="0" smtClean="0">
                          <a:effectLst/>
                        </a:rPr>
                        <a:t>9 Transport Cask</a:t>
                      </a:r>
                      <a:endParaRPr lang="en-US" sz="1050" b="1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21450" marR="21450" marT="21450" marB="214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657 Fuel Casks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34 GTCC Casks</a:t>
                      </a:r>
                      <a:endParaRPr lang="en-US" sz="105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21450" marR="21450" marT="21450" marB="214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125981" y="6549391"/>
            <a:ext cx="3977698" cy="26289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5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00750" cy="1219200"/>
          </a:xfrm>
        </p:spPr>
        <p:txBody>
          <a:bodyPr/>
          <a:lstStyle/>
          <a:p>
            <a:r>
              <a:rPr lang="en-US" dirty="0" smtClean="0"/>
              <a:t>Example of Canister Diversity</a:t>
            </a:r>
            <a:br>
              <a:rPr lang="en-US" dirty="0" smtClean="0"/>
            </a:br>
            <a:r>
              <a:rPr lang="en-US" dirty="0" smtClean="0"/>
              <a:t>NAC Diameters and Lengths Illustrated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5301" y="1610042"/>
            <a:ext cx="7991474" cy="4733607"/>
            <a:chOff x="-1" y="0"/>
            <a:chExt cx="6175613" cy="3768215"/>
          </a:xfrm>
        </p:grpSpPr>
        <p:pic>
          <p:nvPicPr>
            <p:cNvPr id="5" name="Picture 4" descr="C:\Users\donald.lewis\Documents\NAC C-STDa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8" r="3968" b="12229"/>
            <a:stretch/>
          </p:blipFill>
          <p:spPr bwMode="auto">
            <a:xfrm>
              <a:off x="2859206" y="0"/>
              <a:ext cx="3316406" cy="17400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C:\Users\donald.lewis\Documents\NAC C-ST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508" y="1665025"/>
              <a:ext cx="2919352" cy="2103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Users\donald.lewis\Pictures\Work\ISFSI\Maine Yankee\Maine Yankee ISFSI\064 ISFSI VCCs 91701.3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02860"/>
              <a:ext cx="2777702" cy="2651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568208" y="5852669"/>
            <a:ext cx="3448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NAC UMS System at Maine Yankee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125981" y="6549391"/>
            <a:ext cx="3977698" cy="26289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IAEA June 15-19,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35884"/>
      </p:ext>
    </p:extLst>
  </p:cSld>
  <p:clrMapOvr>
    <a:masterClrMapping/>
  </p:clrMapOvr>
</p:sld>
</file>

<file path=ppt/theme/theme1.xml><?xml version="1.0" encoding="utf-8"?>
<a:theme xmlns:a="http://schemas.openxmlformats.org/drawingml/2006/main" name="DOE NE Large">
  <a:themeElements>
    <a:clrScheme name="DOE NE La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E NE Lar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E NE La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OE NE Large">
  <a:themeElements>
    <a:clrScheme name="DOE NE La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E NE Lar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E NE La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E NE Lar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E NE Lar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31190</TotalTime>
  <Words>1129</Words>
  <Application>Microsoft Office PowerPoint</Application>
  <PresentationFormat>On-screen Show (4:3)</PresentationFormat>
  <Paragraphs>312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DOE NE Large</vt:lpstr>
      <vt:lpstr>1_DOE NE Large</vt:lpstr>
      <vt:lpstr>Consolidated Interim Storage Facility Design Concepts In the  United States</vt:lpstr>
      <vt:lpstr>Outline</vt:lpstr>
      <vt:lpstr>US History of Commercial Power Reactors</vt:lpstr>
      <vt:lpstr>Projected Inventory (Dec 2015 to Dec 2060)</vt:lpstr>
      <vt:lpstr>Commercial Dry Storage Inventory is Diverse and Growing</vt:lpstr>
      <vt:lpstr>Shutdown Reactor Sites are Increasing in Number</vt:lpstr>
      <vt:lpstr>Shutdown Sites Dual Purpose Canisters</vt:lpstr>
      <vt:lpstr>Shutdown Sites  Dual Purpose Canisters (Con’t)</vt:lpstr>
      <vt:lpstr>Example of Canister Diversity NAC Diameters and Lengths Illustrated</vt:lpstr>
      <vt:lpstr>Pilot Storage Facility Concept</vt:lpstr>
      <vt:lpstr>Canister Receipt Design Concept 1</vt:lpstr>
      <vt:lpstr>Canister Receipt Design Concept 2 &amp; 3</vt:lpstr>
      <vt:lpstr>Storage Configuration Concept 1 Overpacks on a Pad</vt:lpstr>
      <vt:lpstr>Pilot Conceptual Generic Layout Two 5,000MT Storage Modules</vt:lpstr>
      <vt:lpstr>Storage Configuration Concept 2 Underground Silos</vt:lpstr>
      <vt:lpstr>Storage Configuration Concept 3 Vault Configurations</vt:lpstr>
      <vt:lpstr>Vault Configuration Generic Layout With Single Cask Handling Building 2 – 5,000MT Modules </vt:lpstr>
      <vt:lpstr>Questions/Discussion</vt:lpstr>
    </vt:vector>
  </TitlesOfParts>
  <Company>INEEL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Overview</dc:title>
  <dc:creator>Paul Lisowski</dc:creator>
  <cp:lastModifiedBy>Joe Carter</cp:lastModifiedBy>
  <cp:revision>1669</cp:revision>
  <cp:lastPrinted>2015-04-23T17:58:38Z</cp:lastPrinted>
  <dcterms:created xsi:type="dcterms:W3CDTF">2002-11-21T16:38:29Z</dcterms:created>
  <dcterms:modified xsi:type="dcterms:W3CDTF">2015-07-01T11:09:25Z</dcterms:modified>
</cp:coreProperties>
</file>