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gle, Katherine L." initials="kre" lastIdx="3" clrIdx="0"/>
  <p:cmAuthor id="1" name="Van Den Akker, Bret P." initials="BPvdA" lastIdx="3" clrIdx="1"/>
  <p:cmAuthor id="2" name="Banerjee, Kaushik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BDAC-FC6B-49C3-B090-4525FD30864C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DF40-A5EB-4D75-97F2-3D6DA177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IHLRWM 2015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file://localhost/%20CREATIVE%20MEDIA/%20J%20%E2%80%A2%20O%20%E2%80%A2%20B%20%E2%80%A2%20S/jobs/X14_Scaglione_dwg/14-G01109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5867400" cy="22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Disposability of Loaded US Dual-Purpose Canisters from a Criticality Standpoint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>
              <a:ea typeface="ＭＳ Ｐゴシック"/>
              <a:cs typeface="ＭＳ Ｐゴシック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3293184"/>
            <a:ext cx="5050519" cy="322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rPr>
              <a:t>Kaushik Banerjee</a:t>
            </a:r>
            <a:r>
              <a:rPr lang="en-US" sz="2000" b="1" smtClean="0">
                <a:latin typeface="Arial"/>
                <a:ea typeface="ＭＳ Ｐゴシック" pitchFamily="34" charset="-128"/>
                <a:cs typeface="Arial"/>
              </a:rPr>
              <a:t>, John M. Scaglione, and Justin B. Clarity</a:t>
            </a:r>
          </a:p>
          <a:p>
            <a:pPr>
              <a:lnSpc>
                <a:spcPct val="60000"/>
              </a:lnSpc>
            </a:pPr>
            <a:r>
              <a:rPr lang="en-US" sz="2000" smtClean="0">
                <a:latin typeface="Arial"/>
                <a:ea typeface="ＭＳ Ｐゴシック" pitchFamily="34" charset="-128"/>
                <a:cs typeface="Arial"/>
              </a:rPr>
              <a:t>Oak Ridge National Laboratory</a:t>
            </a:r>
          </a:p>
          <a:p>
            <a:pPr>
              <a:lnSpc>
                <a:spcPct val="60000"/>
              </a:lnSpc>
            </a:pPr>
            <a:r>
              <a:rPr lang="en-US" sz="2000" smtClean="0"/>
              <a:t>Used Fuel Disposition R&amp;D Campaign</a:t>
            </a:r>
            <a:endParaRPr lang="en-US" sz="2000" smtClean="0">
              <a:latin typeface="Arial"/>
              <a:ea typeface="ＭＳ Ｐゴシック" pitchFamily="34" charset="-128"/>
              <a:cs typeface="Arial"/>
            </a:endParaRPr>
          </a:p>
          <a:p>
            <a:pPr>
              <a:lnSpc>
                <a:spcPct val="60000"/>
              </a:lnSpc>
            </a:pPr>
            <a:r>
              <a:rPr lang="en-US" sz="2000" smtClean="0"/>
              <a:t>Contact: </a:t>
            </a:r>
            <a:r>
              <a:rPr lang="en-US" sz="2000" smtClean="0">
                <a:solidFill>
                  <a:srgbClr val="000090"/>
                </a:solidFill>
              </a:rPr>
              <a:t>banerjeek@ornl.gov</a:t>
            </a:r>
            <a:br>
              <a:rPr lang="en-US" sz="2000" smtClean="0">
                <a:solidFill>
                  <a:srgbClr val="000090"/>
                </a:solidFill>
              </a:rPr>
            </a:br>
            <a:endParaRPr lang="en-US" sz="2000" smtClean="0">
              <a:solidFill>
                <a:srgbClr val="00009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000" smtClean="0">
                <a:latin typeface="Arial"/>
                <a:ea typeface="ＭＳ Ｐゴシック" pitchFamily="34" charset="-128"/>
                <a:cs typeface="Arial"/>
              </a:rPr>
              <a:t>IHLRWM </a:t>
            </a:r>
          </a:p>
          <a:p>
            <a:pPr>
              <a:lnSpc>
                <a:spcPct val="60000"/>
              </a:lnSpc>
            </a:pPr>
            <a:r>
              <a:rPr lang="en-US" sz="2000" smtClean="0">
                <a:latin typeface="Arial"/>
                <a:ea typeface="ＭＳ Ｐゴシック" pitchFamily="34" charset="-128"/>
                <a:cs typeface="Arial"/>
              </a:rPr>
              <a:t>Charleston, SC, 12-16 April, 2015</a:t>
            </a:r>
          </a:p>
          <a:p>
            <a:pPr>
              <a:lnSpc>
                <a:spcPct val="60000"/>
              </a:lnSpc>
            </a:pPr>
            <a:endParaRPr lang="en-US" sz="2000" dirty="0" smtClean="0"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4872" y="87078"/>
            <a:ext cx="8812102" cy="12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Geochemistry of the repository will determine the composition of groundwater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6560" y="1168042"/>
            <a:ext cx="8229600" cy="383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dissolved aqueous species available in the groundwater widely vary depending on the geochemistry of the repository concepts under considerations (salt, crystalline rock, clay/shale, sedimentary rock, and hard rock)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following dissolved species are commonly available in varying quantity in the repository concepts under consideration 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Ca, Li, Na, Mg, K, Fe, Al, Si, Ba, B,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Cl, S, Br, N, and F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quantity of the dissolved species can vary from less than 1 mg/liter (for example, Li in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Opalinus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clay*) to more that 150,000 mg/liter (for example, Cl in a salt repository**)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7980837" cy="101566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*Y. Wang et. al., “Integrated Tool Development for Used Fuel Disposition Natural System Evaluation – Phase I Report,” Prepared for U.S. Department of Energy Used Fuel Disposition, FCRD-UFD-2012-000229 SAND2012-7073P, 2012.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**J.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Winterle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 et. al., “Geological Disposal of High-Level Radioactive Waste in Salt Formation.” Center for Nuclear Waste Regulatory Analyses, San Antonio, Texas, March 2012.</a:t>
            </a:r>
          </a:p>
        </p:txBody>
      </p:sp>
    </p:spTree>
    <p:extLst>
      <p:ext uri="{BB962C8B-B14F-4D97-AF65-F5344CB8AC3E}">
        <p14:creationId xmlns:p14="http://schemas.microsoft.com/office/powerpoint/2010/main" val="213853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" y="1271333"/>
            <a:ext cx="4785326" cy="41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addition to salt repository concepts, Cl is also available (in moderate quantity) in clay*, granite* and crystalline rock**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quantity of Cl varies between the geological media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Literature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reviews show that Li and B may also be available in small quantity in some geological media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Other commonly available dissolved aqueous species may not yield a significant neutron absorption effect, but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together may provide a significant mo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derator displacement effect (not studied here)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566" y="5449636"/>
            <a:ext cx="7980837" cy="101566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*Y. Wang et. al., “Integrated Tool Development for Used Fuel Disposition Natural System Evaluation – Phase I Report,” Prepared for U.S. Department of Energy Used Fuel Disposition, FCRD-UFD-2012-000229 SAND2012-7073P, 2012.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**C.F. Jove Colon et. al. “Disposal Systems Evaluations and Tool Development – Engineered Barrier System (EBS) Evaluation,” Prepared for U.S. Department of Energy Used Fuel Disposition Campaign, SAND2010-8200, 2011.</a:t>
            </a:r>
          </a:p>
        </p:txBody>
      </p:sp>
      <p:pic>
        <p:nvPicPr>
          <p:cNvPr id="6" name="Content Placeholder 7" descr="IHLRWM_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-1175" r="-1906" b="-3625"/>
          <a:stretch/>
        </p:blipFill>
        <p:spPr bwMode="auto">
          <a:xfrm>
            <a:off x="4648200" y="1600201"/>
            <a:ext cx="4495800" cy="39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054486" cy="113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Only Cl is expected to be present in sufficient amounts to suppress reactivity in the geological media under consideration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85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36082"/>
            <a:ext cx="9144000" cy="1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DPC disposal criticality safety demonstration may require both canister-specific evaluations and credit for neutron absorbers present in the groundwater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8444" y="1273076"/>
            <a:ext cx="8229600" cy="62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 Disposal of DPCs has many potential benefits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Criticality is a challenge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chlorine from the repository environment is in the groundwater, there may be substantial criticality benefits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may be difficult to benchmark this analysis with current criticality experiments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actual as-loaded cask models (instead of design basis models), provides another significant criticality benefit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Additionally, criticality consequence analyses can be used to determine the impact of one or more criticality events on the repository performance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8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02910" y="177800"/>
            <a:ext cx="822960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Outline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6560" y="1291787"/>
            <a:ext cx="8229600" cy="269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Background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As-loaded criticality analysis for a repository performance period with fresh water and postulated basket degradation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As-loaded criticality analysis for a repository performance period with groundwater (chlorinated) and postulated basket degradation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Conclusion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75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9614" y="87084"/>
            <a:ext cx="88074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Used nuclear fuels (UNFs) are stored in a basket built as a honeycomb of cellular elements positioned within a canister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53193" y="1508814"/>
            <a:ext cx="4674036" cy="52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Fuel basket structure and canister are typically made of stainless steel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Coated 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carbon steel has also been used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Neutron absorber (such as Boral</a:t>
            </a:r>
            <a:r>
              <a:rPr kumimoji="0" lang="en-US" sz="2000" b="1" i="0" u="none" strike="noStrike" kern="120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®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plates are attached to the basket cells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Neutron absorbers are comprised of a chemical form of the neutron absorber nuclide (such as B-10 in B</a:t>
            </a:r>
            <a:r>
              <a:rPr kumimoji="0" lang="en-US" sz="16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C) and a matrix (such as Al or stainless steel) that holds the absorber nuclide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Canisters are typically dual-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purpose canisters (DPCs)  as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they are designed for storage and transportation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canister is placed in different overpacks for storage, transportation, and disposal (if they are to be disposed of)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rcRect t="-6852" b="-6852"/>
          <a:stretch>
            <a:fillRect/>
          </a:stretch>
        </p:blipFill>
        <p:spPr bwMode="auto">
          <a:xfrm>
            <a:off x="4830072" y="1360151"/>
            <a:ext cx="4226314" cy="50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53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2910" y="177799"/>
            <a:ext cx="8610584" cy="12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Used nuclear fuels will eventually be disposed of in a geological repository yet to be determined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294" y="1478122"/>
            <a:ext cx="3660588" cy="493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Current used fuel disposition campaign research is focused on investigating the feasibility of direct disposal of existing canister systems (DPCs)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Why evaluate direct disposal of large DPCs?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Less cost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Less fuel handling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Less repackaging (facilities, operations, new canister hardware)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Lower worker dose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Less secondary waste (e.g., no separate disposal of existing DPC hulls)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164280" y="5662492"/>
            <a:ext cx="45808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66FF"/>
                </a:solidFill>
                <a:latin typeface="Calibri" panose="020F0502020204030204" pitchFamily="34" charset="0"/>
                <a:ea typeface="ＭＳ Ｐゴシック" charset="-128"/>
              </a:rPr>
              <a:t>Sometime before 2040 more than half of the commercial UNF in the U.S. will be stored in ~7,000 DPCs at power plants or decommissioned sites.</a:t>
            </a:r>
            <a:endParaRPr lang="en-US" sz="1400" b="1" dirty="0">
              <a:solidFill>
                <a:srgbClr val="0066FF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7" name="Content Placeholder 9" descr="Screen Shot 2014-07-15 at 8.52.0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9" b="-3608"/>
          <a:stretch/>
        </p:blipFill>
        <p:spPr bwMode="auto">
          <a:xfrm>
            <a:off x="3627560" y="1790401"/>
            <a:ext cx="5460354" cy="399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5345"/>
            <a:ext cx="9243759" cy="12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One of the principal challenges to direct disposal of DPCs is the potential for criticality over repository time frame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0433" y="1443424"/>
            <a:ext cx="5267277" cy="54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DPC criticality in a repository requires groundwater (also called moderator) infiltration and material and structural degradation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Criticality analysis process to support direct disposal of DPCs*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Two of the analysis steps identified in the criticality analysis process paper* are evaluated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Perform DPC model development to establish baseline (including key parameters that lead to criticality)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914400" marR="0" lvl="2" indent="-230188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Inherent uncredited criticality margins in DPCs associated with as-loaded configurations are quantified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Groundwater analyses for different geologies</a:t>
            </a:r>
          </a:p>
          <a:p>
            <a:pPr marL="914400" marR="0" lvl="2" indent="-230188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Various dissolved aqueous species are investigated to determine whether they can provide any reactivity suppression</a:t>
            </a:r>
          </a:p>
          <a:p>
            <a:pPr marL="346075" marR="0" lvl="1" indent="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6075" marR="0" lvl="1" indent="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Content Placeholder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-549" r="-56565" b="-108875"/>
          <a:stretch/>
        </p:blipFill>
        <p:spPr bwMode="auto">
          <a:xfrm>
            <a:off x="5586413" y="1430338"/>
            <a:ext cx="310038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r="5125"/>
          <a:stretch>
            <a:fillRect/>
          </a:stretch>
        </p:blipFill>
        <p:spPr bwMode="auto">
          <a:xfrm>
            <a:off x="7317127" y="1634218"/>
            <a:ext cx="1705843" cy="17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74" y="3979430"/>
            <a:ext cx="1755646" cy="173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6172200"/>
            <a:ext cx="6172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*J. M. </a:t>
            </a:r>
            <a:r>
              <a:rPr lang="en-US" sz="1400" dirty="0" err="1" smtClean="0"/>
              <a:t>Scaglione</a:t>
            </a:r>
            <a:r>
              <a:rPr lang="en-US" sz="1400" dirty="0" smtClean="0"/>
              <a:t> et. al., “</a:t>
            </a:r>
            <a:r>
              <a:rPr lang="en-US" sz="1400" dirty="0"/>
              <a:t>Criticality Analysis Process for Direct Disposal </a:t>
            </a:r>
            <a:r>
              <a:rPr lang="en-US" sz="1400" dirty="0" smtClean="0"/>
              <a:t>of Dual</a:t>
            </a:r>
            <a:r>
              <a:rPr lang="en-US" sz="1400" dirty="0"/>
              <a:t> </a:t>
            </a:r>
            <a:r>
              <a:rPr lang="en-US" sz="1400" dirty="0" smtClean="0"/>
              <a:t>Purpose Canisters,” IHLRWM 2015.</a:t>
            </a:r>
          </a:p>
        </p:txBody>
      </p:sp>
    </p:spTree>
    <p:extLst>
      <p:ext uri="{BB962C8B-B14F-4D97-AF65-F5344CB8AC3E}">
        <p14:creationId xmlns:p14="http://schemas.microsoft.com/office/powerpoint/2010/main" val="84349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71055" y="66767"/>
            <a:ext cx="8957572" cy="12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Uncredited criticality margins in DPC can offset reactivity increase from flooding and material degradation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32284" y="1440591"/>
            <a:ext cx="4345114" cy="41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Storage and transportation Certificates of Compliance are  based on established bounding loading specifications using design-basis limits</a:t>
            </a:r>
          </a:p>
          <a:p>
            <a:pPr marL="230188" marR="0" lvl="2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Because of the diverse UNF inventory, it is not possible to load a DPC with UNF that represent exactly the design-basis limits, thereby providing some amount of unquantified, uncredited safety margin</a:t>
            </a:r>
          </a:p>
          <a:p>
            <a:pPr marL="230188" marR="0" lvl="2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uncredited safety margin associated with actual loading is investigated to offset reactivity increases from flooding and associated basket material degradation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13" t="-26290" r="-2953" b="-22276"/>
          <a:stretch/>
        </p:blipFill>
        <p:spPr bwMode="auto">
          <a:xfrm>
            <a:off x="4941108" y="316386"/>
            <a:ext cx="2725548" cy="391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24" y="3698775"/>
            <a:ext cx="3691952" cy="26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59828"/>
            <a:ext cx="9375614" cy="112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Used Nuclear Fuel- Storage, Transportation &amp; Disposal Analysis Resource and  Data System (UNF-ST&amp;DARDS) is used for as-loaded analyses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4038600" cy="537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UNF-ST&amp;DARDS provides a comprehensive database and integrated analysis tools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ORNL’s SCALE code is used for criticality analyses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set of isotopes (29) are used for criticality analyses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Pressurized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water reactor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PWR) axial burnup profiles are used from NUREG/CR-6801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Uniform profile is used for the one boiling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water reactor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BWR) site analyzed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Depletion calculations included the presence of burnable poison rod (PWR) and control blade (BWR) throughout the irradiation time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14-G01109.png" descr="/ CREATIVE MEDIA/ J • O • B • S/jobs/X14_Scaglione_dwg/14-G01109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54" y="1640754"/>
            <a:ext cx="3997301" cy="41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2458" y="177800"/>
            <a:ext cx="9028626" cy="12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Criticality analyses are performed for loaded DPCs at eight sites using as-loaded configuration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6848" y="1438054"/>
            <a:ext cx="4038600" cy="532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215 loaded DPCs at eight sites are analyzed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Six DPC types including 24-assembly baskets (flux trap design) and 32-assembly basket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One BWR site analyzed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Two degradation scenarios are considered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Loss of neutron absorber panels (seven sites)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loss of carbon steel components and neutron absorber panels (one site)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Representative subcritical limit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</a:t>
            </a:r>
            <a:r>
              <a:rPr kumimoji="0" lang="en-US" sz="1800" b="0" i="1" u="none" strike="noStrike" kern="120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eff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 &lt;0.98 is used in this study as a representative acceptance criteria for as-loaded calculations 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8657"/>
              </a:buClr>
              <a:buSzTx/>
              <a:buFont typeface="Arial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Content Placeholder 4" descr="IHLWM_1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0" b="-8154"/>
          <a:stretch/>
        </p:blipFill>
        <p:spPr>
          <a:xfrm>
            <a:off x="4114800" y="1143000"/>
            <a:ext cx="4943475" cy="4789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7593" y="1618063"/>
            <a:ext cx="426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With loss of neutron absorber panels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9" name="Picture 8" descr="IHLRWM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944082" cy="405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1556" y="4597767"/>
            <a:ext cx="426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With loss of neutron absorber panels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11" name="Picture 10" descr="fi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966762" cy="4343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4800600"/>
            <a:ext cx="432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With loss of neutron absorber panels 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and carbon steel components (Site C)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4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551" y="109758"/>
            <a:ext cx="8229600" cy="12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657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75% of analyzed DPCs are below the representative subcritical limit with as-loaded analysis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657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200" t="-8723" r="248" b="-10592"/>
          <a:stretch/>
        </p:blipFill>
        <p:spPr bwMode="auto">
          <a:xfrm>
            <a:off x="0" y="1219200"/>
            <a:ext cx="8960724" cy="37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8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CCB12-0940-4923-97F5-47BC8975F92E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1315</Words>
  <Application>Microsoft Macintosh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Banerjee, Kaushik</cp:lastModifiedBy>
  <cp:revision>15</cp:revision>
  <dcterms:created xsi:type="dcterms:W3CDTF">2014-07-01T12:34:57Z</dcterms:created>
  <dcterms:modified xsi:type="dcterms:W3CDTF">2015-04-16T14:45:11Z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